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55" r:id="rId16"/>
    <p:sldId id="349" r:id="rId17"/>
    <p:sldId id="350" r:id="rId18"/>
    <p:sldId id="341" r:id="rId19"/>
    <p:sldId id="351" r:id="rId20"/>
    <p:sldId id="352" r:id="rId21"/>
    <p:sldId id="353" r:id="rId22"/>
    <p:sldId id="35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5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37" autoAdjust="0"/>
  </p:normalViewPr>
  <p:slideViewPr>
    <p:cSldViewPr>
      <p:cViewPr>
        <p:scale>
          <a:sx n="50" d="100"/>
          <a:sy n="50" d="100"/>
        </p:scale>
        <p:origin x="-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2379A-081F-4BCD-A2BC-7DD12AADCD28}" type="datetimeFigureOut">
              <a:rPr lang="en-CA" smtClean="0"/>
              <a:pPr/>
              <a:t>21/09/2020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50285-C2A7-416F-975E-C08E3CEDA31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216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0285-C2A7-416F-975E-C08E3CEDA31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7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E599-DAC9-4BFD-B3B0-BB85C80A3AF8}" type="datetimeFigureOut">
              <a:rPr lang="en-CA" smtClean="0"/>
              <a:pPr/>
              <a:t>21/09/2020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4ACE-49A8-4225-8B30-587374A2E1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E599-DAC9-4BFD-B3B0-BB85C80A3AF8}" type="datetimeFigureOut">
              <a:rPr lang="en-CA" smtClean="0"/>
              <a:pPr/>
              <a:t>21/09/2020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4ACE-49A8-4225-8B30-587374A2E1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E599-DAC9-4BFD-B3B0-BB85C80A3AF8}" type="datetimeFigureOut">
              <a:rPr lang="en-CA" smtClean="0"/>
              <a:pPr/>
              <a:t>21/09/2020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4ACE-49A8-4225-8B30-587374A2E1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E599-DAC9-4BFD-B3B0-BB85C80A3AF8}" type="datetimeFigureOut">
              <a:rPr lang="en-CA" smtClean="0"/>
              <a:pPr/>
              <a:t>21/09/2020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4ACE-49A8-4225-8B30-587374A2E1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E599-DAC9-4BFD-B3B0-BB85C80A3AF8}" type="datetimeFigureOut">
              <a:rPr lang="en-CA" smtClean="0"/>
              <a:pPr/>
              <a:t>21/09/2020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4ACE-49A8-4225-8B30-587374A2E1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E599-DAC9-4BFD-B3B0-BB85C80A3AF8}" type="datetimeFigureOut">
              <a:rPr lang="en-CA" smtClean="0"/>
              <a:pPr/>
              <a:t>21/09/2020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4ACE-49A8-4225-8B30-587374A2E1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E599-DAC9-4BFD-B3B0-BB85C80A3AF8}" type="datetimeFigureOut">
              <a:rPr lang="en-CA" smtClean="0"/>
              <a:pPr/>
              <a:t>21/09/2020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4ACE-49A8-4225-8B30-587374A2E1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E599-DAC9-4BFD-B3B0-BB85C80A3AF8}" type="datetimeFigureOut">
              <a:rPr lang="en-CA" smtClean="0"/>
              <a:pPr/>
              <a:t>21/09/2020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4ACE-49A8-4225-8B30-587374A2E1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E599-DAC9-4BFD-B3B0-BB85C80A3AF8}" type="datetimeFigureOut">
              <a:rPr lang="en-CA" smtClean="0"/>
              <a:pPr/>
              <a:t>21/09/2020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4ACE-49A8-4225-8B30-587374A2E1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E599-DAC9-4BFD-B3B0-BB85C80A3AF8}" type="datetimeFigureOut">
              <a:rPr lang="en-CA" smtClean="0"/>
              <a:pPr/>
              <a:t>21/09/2020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4ACE-49A8-4225-8B30-587374A2E1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E599-DAC9-4BFD-B3B0-BB85C80A3AF8}" type="datetimeFigureOut">
              <a:rPr lang="en-CA" smtClean="0"/>
              <a:pPr/>
              <a:t>21/09/2020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E24ACE-49A8-4225-8B30-587374A2E12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0DE599-DAC9-4BFD-B3B0-BB85C80A3AF8}" type="datetimeFigureOut">
              <a:rPr lang="en-CA" smtClean="0"/>
              <a:pPr/>
              <a:t>21/09/2020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E24ACE-49A8-4225-8B30-587374A2E129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581003"/>
            <a:ext cx="7854696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fr-CA" sz="3600" dirty="0">
                <a:latin typeface="Segoe Print" panose="02000600000000000000" pitchFamily="2" charset="0"/>
              </a:rPr>
              <a:t>Système commun d’orientation et de réception des demande</a:t>
            </a:r>
            <a:r>
              <a:rPr lang="fr-CA" sz="3600" dirty="0"/>
              <a:t>s</a:t>
            </a:r>
            <a:endParaRPr lang="en-US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3568" y="4437112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75656" y="1988840"/>
            <a:ext cx="6408712" cy="12961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CA" sz="5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 txBox="1">
            <a:spLocks/>
          </p:cNvSpPr>
          <p:nvPr/>
        </p:nvSpPr>
        <p:spPr>
          <a:xfrm>
            <a:off x="1259632" y="2204864"/>
            <a:ext cx="6480720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53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GASTROSTOMIE</a:t>
            </a:r>
            <a:endParaRPr lang="en-CA" sz="53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275856" y="6027390"/>
            <a:ext cx="2014544" cy="3246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CA" sz="1500" dirty="0" smtClean="0">
                <a:latin typeface="Segoe Print" panose="02000600000000000000" pitchFamily="2" charset="0"/>
                <a:cs typeface="Arial" panose="020B0604020202020204" pitchFamily="34" charset="0"/>
              </a:rPr>
              <a:t>2020-07-17</a:t>
            </a:r>
            <a:endParaRPr lang="en-CA" sz="1500" dirty="0">
              <a:latin typeface="Segoe Print" panose="020006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929" y="5589240"/>
            <a:ext cx="1821159" cy="35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44442"/>
      </p:ext>
    </p:extLst>
  </p:cSld>
  <p:clrMapOvr>
    <a:masterClrMapping/>
  </p:clrMapOvr>
  <p:transition advTm="20732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5122912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704724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PROBLÈMES POTENTIELS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99592" y="2564904"/>
            <a:ext cx="6984776" cy="3563238"/>
          </a:xfrm>
          <a:prstGeom prst="rect">
            <a:avLst/>
          </a:prstGeom>
          <a:solidFill>
            <a:srgbClr val="F2750E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484784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Segoe Print" panose="02000600000000000000" pitchFamily="2" charset="0"/>
              </a:rPr>
              <a:t>Enfant qui a des haut-le-</a:t>
            </a:r>
            <a:r>
              <a:rPr lang="en-US" sz="2800" b="1" dirty="0" err="1" smtClean="0">
                <a:latin typeface="Segoe Print" panose="02000600000000000000" pitchFamily="2" charset="0"/>
              </a:rPr>
              <a:t>coeur</a:t>
            </a:r>
            <a:r>
              <a:rPr lang="en-US" sz="2800" b="1" dirty="0" smtClean="0">
                <a:latin typeface="Segoe Print" panose="02000600000000000000" pitchFamily="2" charset="0"/>
              </a:rPr>
              <a:t> </a:t>
            </a:r>
            <a:r>
              <a:rPr lang="en-US" sz="2800" b="1" dirty="0" err="1" smtClean="0">
                <a:latin typeface="Segoe Print" panose="02000600000000000000" pitchFamily="2" charset="0"/>
              </a:rPr>
              <a:t>ou</a:t>
            </a:r>
            <a:r>
              <a:rPr lang="en-US" sz="2800" b="1" dirty="0" smtClean="0">
                <a:latin typeface="Segoe Print" panose="02000600000000000000" pitchFamily="2" charset="0"/>
              </a:rPr>
              <a:t> qui vomit pendant </a:t>
            </a:r>
            <a:r>
              <a:rPr lang="en-US" sz="2800" b="1" dirty="0" err="1" smtClean="0">
                <a:latin typeface="Segoe Print" panose="02000600000000000000" pitchFamily="2" charset="0"/>
              </a:rPr>
              <a:t>l’alimentation</a:t>
            </a:r>
            <a:endParaRPr lang="en-US" sz="2800" b="1" dirty="0">
              <a:latin typeface="Segoe Print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7266" y="2711822"/>
            <a:ext cx="67530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>
                <a:latin typeface="Segoe Print" panose="02000600000000000000" pitchFamily="2" charset="0"/>
              </a:rPr>
              <a:t>Cessez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immédiatement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l’alimentation</a:t>
            </a:r>
            <a:r>
              <a:rPr lang="en-US" sz="2400" dirty="0" smtClean="0">
                <a:latin typeface="Segoe Print" panose="02000600000000000000" pitchFamily="2" charset="0"/>
              </a:rPr>
              <a:t>.</a:t>
            </a:r>
            <a:endParaRPr lang="en-US" sz="2400" dirty="0">
              <a:latin typeface="Segoe Print" panose="02000600000000000000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>
                <a:latin typeface="Segoe Print" panose="02000600000000000000" pitchFamily="2" charset="0"/>
              </a:rPr>
              <a:t>Placez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l’enfant</a:t>
            </a:r>
            <a:r>
              <a:rPr lang="en-US" sz="2400" dirty="0" smtClean="0">
                <a:latin typeface="Segoe Print" panose="02000600000000000000" pitchFamily="2" charset="0"/>
              </a:rPr>
              <a:t> de </a:t>
            </a:r>
            <a:r>
              <a:rPr lang="en-US" sz="2400" dirty="0" err="1" smtClean="0">
                <a:latin typeface="Segoe Print" panose="02000600000000000000" pitchFamily="2" charset="0"/>
              </a:rPr>
              <a:t>manière</a:t>
            </a:r>
            <a:r>
              <a:rPr lang="en-US" sz="2400" dirty="0" smtClean="0">
                <a:latin typeface="Segoe Print" panose="02000600000000000000" pitchFamily="2" charset="0"/>
              </a:rPr>
              <a:t> à </a:t>
            </a:r>
            <a:r>
              <a:rPr lang="en-US" sz="2400" dirty="0" err="1" smtClean="0">
                <a:latin typeface="Segoe Print" panose="02000600000000000000" pitchFamily="2" charset="0"/>
              </a:rPr>
              <a:t>ce</a:t>
            </a:r>
            <a:r>
              <a:rPr lang="en-US" sz="2400" dirty="0" smtClean="0">
                <a:latin typeface="Segoe Print" panose="02000600000000000000" pitchFamily="2" charset="0"/>
              </a:rPr>
              <a:t> que le </a:t>
            </a:r>
            <a:r>
              <a:rPr lang="en-US" sz="2400" dirty="0" err="1" smtClean="0">
                <a:latin typeface="Segoe Print" panose="02000600000000000000" pitchFamily="2" charset="0"/>
              </a:rPr>
              <a:t>vomi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puisse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s’écouler</a:t>
            </a:r>
            <a:r>
              <a:rPr lang="en-US" sz="2400" dirty="0" smtClean="0">
                <a:latin typeface="Segoe Print" panose="02000600000000000000" pitchFamily="2" charset="0"/>
              </a:rPr>
              <a:t> de </a:t>
            </a:r>
            <a:r>
              <a:rPr lang="en-US" sz="2400" dirty="0" err="1" smtClean="0">
                <a:latin typeface="Segoe Print" panose="02000600000000000000" pitchFamily="2" charset="0"/>
              </a:rPr>
              <a:t>sa</a:t>
            </a:r>
            <a:r>
              <a:rPr lang="en-US" sz="2400" dirty="0" smtClean="0">
                <a:latin typeface="Segoe Print" panose="02000600000000000000" pitchFamily="2" charset="0"/>
              </a:rPr>
              <a:t> bouche, pour </a:t>
            </a:r>
            <a:r>
              <a:rPr lang="en-US" sz="2400" dirty="0" err="1" smtClean="0">
                <a:latin typeface="Segoe Print" panose="02000600000000000000" pitchFamily="2" charset="0"/>
              </a:rPr>
              <a:t>l’empêcher</a:t>
            </a:r>
            <a:r>
              <a:rPr lang="en-US" sz="2400" dirty="0" smtClean="0">
                <a:latin typeface="Segoe Print" panose="02000600000000000000" pitchFamily="2" charset="0"/>
              </a:rPr>
              <a:t> de </a:t>
            </a:r>
            <a:r>
              <a:rPr lang="en-US" sz="2400" dirty="0" err="1" smtClean="0">
                <a:latin typeface="Segoe Print" panose="02000600000000000000" pitchFamily="2" charset="0"/>
              </a:rPr>
              <a:t>s’étouffer</a:t>
            </a:r>
            <a:r>
              <a:rPr lang="en-US" sz="2400" dirty="0" smtClean="0">
                <a:latin typeface="Segoe Print" panose="02000600000000000000" pitchFamily="2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>
                <a:latin typeface="Segoe Print" panose="02000600000000000000" pitchFamily="2" charset="0"/>
              </a:rPr>
              <a:t>Lorsque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l’enfant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va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mieux</a:t>
            </a:r>
            <a:r>
              <a:rPr lang="en-US" sz="2400" dirty="0" smtClean="0">
                <a:latin typeface="Segoe Print" panose="02000600000000000000" pitchFamily="2" charset="0"/>
              </a:rPr>
              <a:t>, </a:t>
            </a:r>
            <a:r>
              <a:rPr lang="en-US" sz="2400" dirty="0" err="1" smtClean="0">
                <a:latin typeface="Segoe Print" panose="02000600000000000000" pitchFamily="2" charset="0"/>
              </a:rPr>
              <a:t>reprenez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l’alimentation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smtClean="0">
                <a:latin typeface="Calibri"/>
              </a:rPr>
              <a:t>à</a:t>
            </a:r>
            <a:r>
              <a:rPr lang="en-US" sz="2400" dirty="0" smtClean="0">
                <a:latin typeface="Segoe Print" panose="02000600000000000000" pitchFamily="2" charset="0"/>
              </a:rPr>
              <a:t> un </a:t>
            </a:r>
            <a:r>
              <a:rPr lang="en-US" sz="2400" dirty="0" err="1" smtClean="0">
                <a:latin typeface="Segoe Print" panose="02000600000000000000" pitchFamily="2" charset="0"/>
              </a:rPr>
              <a:t>rythme</a:t>
            </a:r>
            <a:r>
              <a:rPr lang="en-US" sz="2400" dirty="0" smtClean="0">
                <a:latin typeface="Segoe Print" panose="02000600000000000000" pitchFamily="2" charset="0"/>
              </a:rPr>
              <a:t> plus lent.</a:t>
            </a:r>
            <a:endParaRPr lang="en-US" sz="2400" dirty="0">
              <a:latin typeface="Segoe Print" panose="02000600000000000000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latin typeface="Segoe Print" panose="02000600000000000000" pitchFamily="2" charset="0"/>
              </a:rPr>
              <a:t>Si </a:t>
            </a:r>
            <a:r>
              <a:rPr lang="en-US" sz="2400" dirty="0" err="1" smtClean="0">
                <a:latin typeface="Segoe Print" panose="02000600000000000000" pitchFamily="2" charset="0"/>
              </a:rPr>
              <a:t>l’enfant</a:t>
            </a:r>
            <a:r>
              <a:rPr lang="en-US" sz="2400" dirty="0" smtClean="0">
                <a:latin typeface="Segoe Print" panose="02000600000000000000" pitchFamily="2" charset="0"/>
              </a:rPr>
              <a:t> recommence </a:t>
            </a:r>
            <a:r>
              <a:rPr lang="en-US" sz="2400" dirty="0">
                <a:latin typeface="Segoe Print" panose="02000600000000000000" pitchFamily="2" charset="0"/>
              </a:rPr>
              <a:t>à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vomir</a:t>
            </a:r>
            <a:r>
              <a:rPr lang="en-US" sz="2400" dirty="0" smtClean="0">
                <a:latin typeface="Segoe Print" panose="02000600000000000000" pitchFamily="2" charset="0"/>
              </a:rPr>
              <a:t>, </a:t>
            </a:r>
            <a:r>
              <a:rPr lang="en-US" sz="2400" dirty="0" err="1" smtClean="0">
                <a:latin typeface="Segoe Print" panose="02000600000000000000" pitchFamily="2" charset="0"/>
              </a:rPr>
              <a:t>cessez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l’alimentation</a:t>
            </a:r>
            <a:r>
              <a:rPr lang="en-US" sz="2400" dirty="0" smtClean="0">
                <a:latin typeface="Segoe Print" panose="02000600000000000000" pitchFamily="2" charset="0"/>
              </a:rPr>
              <a:t> et </a:t>
            </a:r>
            <a:r>
              <a:rPr lang="en-US" sz="2400" dirty="0" err="1" smtClean="0">
                <a:latin typeface="Segoe Print" panose="02000600000000000000" pitchFamily="2" charset="0"/>
              </a:rPr>
              <a:t>communiquez</a:t>
            </a:r>
            <a:r>
              <a:rPr lang="en-US" sz="2400" dirty="0" smtClean="0">
                <a:latin typeface="Segoe Print" panose="02000600000000000000" pitchFamily="2" charset="0"/>
              </a:rPr>
              <a:t> avec less </a:t>
            </a:r>
            <a:r>
              <a:rPr lang="en-US" sz="2400" dirty="0" err="1" smtClean="0">
                <a:latin typeface="Segoe Print" panose="02000600000000000000" pitchFamily="2" charset="0"/>
              </a:rPr>
              <a:t>arents</a:t>
            </a:r>
            <a:r>
              <a:rPr lang="en-US" sz="2400" dirty="0" smtClean="0">
                <a:latin typeface="Segoe Print" panose="02000600000000000000" pitchFamily="2" charset="0"/>
              </a:rPr>
              <a:t> our les </a:t>
            </a:r>
            <a:r>
              <a:rPr lang="en-US" sz="2400" dirty="0" err="1" smtClean="0">
                <a:latin typeface="Segoe Print" panose="02000600000000000000" pitchFamily="2" charset="0"/>
              </a:rPr>
              <a:t>tuteurs</a:t>
            </a:r>
            <a:r>
              <a:rPr lang="en-US" sz="2400" dirty="0" smtClean="0">
                <a:latin typeface="Segoe Print" panose="02000600000000000000" pitchFamily="2" charset="0"/>
              </a:rPr>
              <a:t>.</a:t>
            </a:r>
            <a:endParaRPr lang="en-U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76228"/>
      </p:ext>
    </p:extLst>
  </p:cSld>
  <p:clrMapOvr>
    <a:masterClrMapping/>
  </p:clrMapOvr>
  <p:transition advTm="18147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5050904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776732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>
                <a:latin typeface="Comic Sans MS" panose="030F0702030302020204" pitchFamily="66" charset="0"/>
                <a:cs typeface="Arial" panose="020B0604020202020204" pitchFamily="34" charset="0"/>
              </a:rPr>
              <a:t>PROBLÈMES POTENTIELS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3568" y="2276872"/>
            <a:ext cx="7920880" cy="3888432"/>
          </a:xfrm>
          <a:prstGeom prst="rect">
            <a:avLst/>
          </a:prstGeom>
          <a:solidFill>
            <a:srgbClr val="F2750E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556792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Segoe Print" panose="02000600000000000000" pitchFamily="2" charset="0"/>
              </a:rPr>
              <a:t>Nusées</a:t>
            </a:r>
            <a:r>
              <a:rPr lang="en-US" sz="2400" b="1" dirty="0" smtClean="0">
                <a:latin typeface="Segoe Print" panose="02000600000000000000" pitchFamily="2" charset="0"/>
              </a:rPr>
              <a:t> </a:t>
            </a:r>
            <a:r>
              <a:rPr lang="en-US" sz="2400" b="1" dirty="0" err="1" smtClean="0">
                <a:latin typeface="Segoe Print" panose="02000600000000000000" pitchFamily="2" charset="0"/>
              </a:rPr>
              <a:t>ou</a:t>
            </a:r>
            <a:r>
              <a:rPr lang="en-US" sz="2400" b="1" dirty="0" smtClean="0">
                <a:latin typeface="Segoe Print" panose="02000600000000000000" pitchFamily="2" charset="0"/>
              </a:rPr>
              <a:t> </a:t>
            </a:r>
            <a:r>
              <a:rPr lang="en-US" sz="2400" b="1" dirty="0" err="1" smtClean="0">
                <a:latin typeface="Segoe Print" panose="02000600000000000000" pitchFamily="2" charset="0"/>
              </a:rPr>
              <a:t>crampes</a:t>
            </a:r>
            <a:r>
              <a:rPr lang="en-US" sz="2400" b="1" dirty="0" smtClean="0">
                <a:latin typeface="Segoe Print" panose="02000600000000000000" pitchFamily="2" charset="0"/>
              </a:rPr>
              <a:t> </a:t>
            </a:r>
            <a:r>
              <a:rPr lang="en-US" sz="2400" b="1" dirty="0">
                <a:latin typeface="Segoe Print" panose="02000600000000000000" pitchFamily="2" charset="0"/>
              </a:rPr>
              <a:t>p</a:t>
            </a:r>
            <a:r>
              <a:rPr lang="en-US" sz="2400" b="1" dirty="0" smtClean="0">
                <a:latin typeface="Segoe Print" panose="02000600000000000000" pitchFamily="2" charset="0"/>
              </a:rPr>
              <a:t>endant </a:t>
            </a:r>
            <a:r>
              <a:rPr lang="en-US" sz="2400" b="1" dirty="0" err="1" smtClean="0">
                <a:latin typeface="Segoe Print" panose="02000600000000000000" pitchFamily="2" charset="0"/>
              </a:rPr>
              <a:t>l’alimentation</a:t>
            </a:r>
            <a:endParaRPr lang="en-US" sz="2400" b="1" dirty="0">
              <a:latin typeface="Segoe Print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2399397"/>
            <a:ext cx="77611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200" dirty="0" err="1" smtClean="0">
                <a:latin typeface="Segoe Print" panose="02000600000000000000" pitchFamily="2" charset="0"/>
              </a:rPr>
              <a:t>Cessez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l’alimenation</a:t>
            </a:r>
            <a:r>
              <a:rPr lang="en-US" sz="2200" dirty="0" smtClean="0">
                <a:latin typeface="Segoe Print" panose="02000600000000000000" pitchFamily="2" charset="0"/>
              </a:rPr>
              <a:t>.</a:t>
            </a:r>
            <a:endParaRPr lang="en-US" sz="2200" dirty="0">
              <a:latin typeface="Segoe Print" panose="02000600000000000000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 err="1" smtClean="0">
                <a:latin typeface="Segoe Print" panose="02000600000000000000" pitchFamily="2" charset="0"/>
              </a:rPr>
              <a:t>Verifiez</a:t>
            </a:r>
            <a:r>
              <a:rPr lang="en-US" sz="2200" dirty="0" smtClean="0">
                <a:latin typeface="Segoe Print" panose="02000600000000000000" pitchFamily="2" charset="0"/>
              </a:rPr>
              <a:t> la </a:t>
            </a:r>
            <a:r>
              <a:rPr lang="en-US" sz="2200" dirty="0" err="1" smtClean="0">
                <a:latin typeface="Segoe Print" panose="02000600000000000000" pitchFamily="2" charset="0"/>
              </a:rPr>
              <a:t>vitesse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l’alimentation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qu’ll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faut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peut-être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réduire</a:t>
            </a:r>
            <a:r>
              <a:rPr lang="en-US" sz="2200" dirty="0" smtClean="0">
                <a:latin typeface="Segoe Print" panose="02000600000000000000" pitchFamily="2" charset="0"/>
              </a:rPr>
              <a:t>.</a:t>
            </a:r>
            <a:endParaRPr lang="en-US" sz="2200" dirty="0" smtClean="0">
              <a:latin typeface="Segoe Print" panose="02000600000000000000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 err="1" smtClean="0">
                <a:latin typeface="Segoe Print" panose="02000600000000000000" pitchFamily="2" charset="0"/>
              </a:rPr>
              <a:t>Vérifiez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>
                <a:latin typeface="Segoe Print" panose="02000600000000000000" pitchFamily="2" charset="0"/>
              </a:rPr>
              <a:t>la </a:t>
            </a:r>
            <a:r>
              <a:rPr lang="en-US" sz="2200" dirty="0" err="1">
                <a:latin typeface="Segoe Print" panose="02000600000000000000" pitchFamily="2" charset="0"/>
              </a:rPr>
              <a:t>témperature</a:t>
            </a:r>
            <a:r>
              <a:rPr lang="en-US" sz="2200" dirty="0">
                <a:latin typeface="Segoe Print" panose="02000600000000000000" pitchFamily="2" charset="0"/>
              </a:rPr>
              <a:t> </a:t>
            </a:r>
            <a:r>
              <a:rPr lang="en-US" sz="2200" dirty="0" smtClean="0">
                <a:latin typeface="Segoe Print" panose="02000600000000000000" pitchFamily="2" charset="0"/>
              </a:rPr>
              <a:t>de la </a:t>
            </a:r>
            <a:r>
              <a:rPr lang="en-US" sz="2200" dirty="0" err="1" smtClean="0">
                <a:latin typeface="Segoe Print" panose="02000600000000000000" pitchFamily="2" charset="0"/>
              </a:rPr>
              <a:t>nourriture</a:t>
            </a:r>
            <a:r>
              <a:rPr lang="en-US" sz="2200" dirty="0" smtClean="0">
                <a:latin typeface="Segoe Print" panose="02000600000000000000" pitchFamily="2" charset="0"/>
              </a:rPr>
              <a:t>.  La </a:t>
            </a:r>
            <a:r>
              <a:rPr lang="en-US" sz="2200" dirty="0" err="1" smtClean="0">
                <a:latin typeface="Segoe Print" panose="02000600000000000000" pitchFamily="2" charset="0"/>
              </a:rPr>
              <a:t>préparation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doit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être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smtClean="0">
                <a:latin typeface="Calibri"/>
              </a:rPr>
              <a:t>à</a:t>
            </a:r>
            <a:r>
              <a:rPr lang="en-US" sz="2200" dirty="0" smtClean="0">
                <a:latin typeface="Segoe Print" panose="02000600000000000000" pitchFamily="2" charset="0"/>
              </a:rPr>
              <a:t> la </a:t>
            </a:r>
            <a:r>
              <a:rPr lang="en-US" sz="2200" dirty="0" err="1" smtClean="0">
                <a:latin typeface="Segoe Print" panose="02000600000000000000" pitchFamily="2" charset="0"/>
              </a:rPr>
              <a:t>température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ambiante</a:t>
            </a:r>
            <a:r>
              <a:rPr lang="en-US" sz="2200" dirty="0" smtClean="0">
                <a:latin typeface="Segoe Print" panose="02000600000000000000" pitchFamily="2" charset="0"/>
              </a:rPr>
              <a:t>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 err="1" smtClean="0">
                <a:latin typeface="Segoe Print" panose="02000600000000000000" pitchFamily="2" charset="0"/>
              </a:rPr>
              <a:t>Asurrez-vous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qu’il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n’y</a:t>
            </a:r>
            <a:r>
              <a:rPr lang="en-US" sz="2200" dirty="0" smtClean="0">
                <a:latin typeface="Segoe Print" panose="02000600000000000000" pitchFamily="2" charset="0"/>
              </a:rPr>
              <a:t> a pas </a:t>
            </a:r>
            <a:r>
              <a:rPr lang="en-US" sz="2200" dirty="0" err="1" smtClean="0">
                <a:latin typeface="Segoe Print" panose="02000600000000000000" pitchFamily="2" charset="0"/>
              </a:rPr>
              <a:t>d’air</a:t>
            </a:r>
            <a:r>
              <a:rPr lang="en-US" sz="2200" dirty="0" smtClean="0">
                <a:latin typeface="Segoe Print" panose="02000600000000000000" pitchFamily="2" charset="0"/>
              </a:rPr>
              <a:t> qui </a:t>
            </a:r>
            <a:r>
              <a:rPr lang="en-US" sz="2200" dirty="0" err="1" smtClean="0">
                <a:latin typeface="Segoe Print" panose="02000600000000000000" pitchFamily="2" charset="0"/>
              </a:rPr>
              <a:t>s’infilre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dans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>
                <a:latin typeface="Segoe Print" panose="02000600000000000000" pitchFamily="2" charset="0"/>
              </a:rPr>
              <a:t>la </a:t>
            </a:r>
            <a:r>
              <a:rPr lang="en-US" sz="2200" dirty="0" err="1" smtClean="0">
                <a:latin typeface="Segoe Print" panose="02000600000000000000" pitchFamily="2" charset="0"/>
              </a:rPr>
              <a:t>préparation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smtClean="0">
                <a:latin typeface="Segoe Print" panose="02000600000000000000" pitchFamily="2" charset="0"/>
              </a:rPr>
              <a:t>car </a:t>
            </a:r>
            <a:r>
              <a:rPr lang="en-US" sz="2200" dirty="0" err="1" smtClean="0">
                <a:latin typeface="Segoe Print" panose="02000600000000000000" pitchFamily="2" charset="0"/>
              </a:rPr>
              <a:t>cela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peut</a:t>
            </a:r>
            <a:r>
              <a:rPr lang="en-US" sz="2200" dirty="0" smtClean="0">
                <a:latin typeface="Segoe Print" panose="02000600000000000000" pitchFamily="2" charset="0"/>
              </a:rPr>
              <a:t> causer des gaz.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 err="1" smtClean="0">
                <a:latin typeface="Segoe Print" panose="02000600000000000000" pitchFamily="2" charset="0"/>
              </a:rPr>
              <a:t>Reprenez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l’alimentation</a:t>
            </a:r>
            <a:r>
              <a:rPr lang="en-US" sz="2200" dirty="0" smtClean="0">
                <a:latin typeface="Segoe Print" panose="02000600000000000000" pitchFamily="2" charset="0"/>
              </a:rPr>
              <a:t>.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endParaRPr lang="en-US" sz="2200" dirty="0">
              <a:latin typeface="Segoe Print" panose="02000600000000000000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 smtClean="0">
                <a:latin typeface="Segoe Print" panose="02000600000000000000" pitchFamily="2" charset="0"/>
              </a:rPr>
              <a:t>Si le </a:t>
            </a:r>
            <a:r>
              <a:rPr lang="en-US" sz="2200" dirty="0" err="1" smtClean="0">
                <a:latin typeface="Segoe Print" panose="02000600000000000000" pitchFamily="2" charset="0"/>
              </a:rPr>
              <a:t>problème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persiste</a:t>
            </a:r>
            <a:r>
              <a:rPr lang="en-US" sz="2200" dirty="0" smtClean="0">
                <a:latin typeface="Segoe Print" panose="02000600000000000000" pitchFamily="2" charset="0"/>
              </a:rPr>
              <a:t>, </a:t>
            </a:r>
            <a:r>
              <a:rPr lang="en-US" sz="2200" dirty="0" err="1" smtClean="0">
                <a:latin typeface="Segoe Print" panose="02000600000000000000" pitchFamily="2" charset="0"/>
              </a:rPr>
              <a:t>cessez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l’alimentation</a:t>
            </a:r>
            <a:r>
              <a:rPr lang="en-US" sz="2200" dirty="0" smtClean="0">
                <a:latin typeface="Segoe Print" panose="02000600000000000000" pitchFamily="2" charset="0"/>
              </a:rPr>
              <a:t> et </a:t>
            </a:r>
            <a:r>
              <a:rPr lang="en-US" sz="2200" dirty="0" err="1" smtClean="0">
                <a:latin typeface="Segoe Print" panose="02000600000000000000" pitchFamily="2" charset="0"/>
              </a:rPr>
              <a:t>communiquez</a:t>
            </a:r>
            <a:r>
              <a:rPr lang="en-US" sz="2200" dirty="0" smtClean="0">
                <a:latin typeface="Segoe Print" panose="02000600000000000000" pitchFamily="2" charset="0"/>
              </a:rPr>
              <a:t> avec les parents </a:t>
            </a:r>
            <a:r>
              <a:rPr lang="en-US" sz="2200" dirty="0" err="1" smtClean="0">
                <a:latin typeface="Segoe Print" panose="02000600000000000000" pitchFamily="2" charset="0"/>
              </a:rPr>
              <a:t>ou</a:t>
            </a:r>
            <a:r>
              <a:rPr lang="en-US" sz="2200" dirty="0" smtClean="0">
                <a:latin typeface="Segoe Print" panose="02000600000000000000" pitchFamily="2" charset="0"/>
              </a:rPr>
              <a:t> les </a:t>
            </a:r>
            <a:r>
              <a:rPr lang="en-US" sz="2200" dirty="0" err="1" smtClean="0">
                <a:latin typeface="Segoe Print" panose="02000600000000000000" pitchFamily="2" charset="0"/>
              </a:rPr>
              <a:t>tuters</a:t>
            </a:r>
            <a:r>
              <a:rPr lang="en-US" sz="2200" dirty="0" smtClean="0">
                <a:latin typeface="Segoe Print" panose="02000600000000000000" pitchFamily="2" charset="0"/>
              </a:rPr>
              <a:t>.</a:t>
            </a:r>
            <a:endParaRPr lang="en-US" sz="22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854512"/>
      </p:ext>
    </p:extLst>
  </p:cSld>
  <p:clrMapOvr>
    <a:masterClrMapping/>
  </p:clrMapOvr>
  <p:transition advTm="18147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0110" y="3415459"/>
            <a:ext cx="8380362" cy="3004364"/>
          </a:xfrm>
          <a:prstGeom prst="rect">
            <a:avLst/>
          </a:prstGeom>
          <a:solidFill>
            <a:srgbClr val="F2750E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3511334"/>
            <a:ext cx="8136904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dirty="0" err="1" smtClean="0">
                <a:latin typeface="Segoe Print" panose="02000600000000000000" pitchFamily="2" charset="0"/>
              </a:rPr>
              <a:t>Verifiez</a:t>
            </a:r>
            <a:r>
              <a:rPr lang="en-US" sz="2000" dirty="0" smtClean="0">
                <a:latin typeface="Segoe Print" panose="02000600000000000000" pitchFamily="2" charset="0"/>
              </a:rPr>
              <a:t> que le tube </a:t>
            </a:r>
            <a:r>
              <a:rPr lang="en-US" sz="2000" dirty="0" err="1" smtClean="0">
                <a:latin typeface="Segoe Print" panose="02000600000000000000" pitchFamily="2" charset="0"/>
              </a:rPr>
              <a:t>n’est</a:t>
            </a:r>
            <a:r>
              <a:rPr lang="en-US" sz="2000" dirty="0" smtClean="0">
                <a:latin typeface="Segoe Print" panose="02000600000000000000" pitchFamily="2" charset="0"/>
              </a:rPr>
              <a:t> pas plié </a:t>
            </a:r>
            <a:r>
              <a:rPr lang="en-US" sz="2000" dirty="0" err="1" smtClean="0">
                <a:latin typeface="Segoe Print" panose="02000600000000000000" pitchFamily="2" charset="0"/>
              </a:rPr>
              <a:t>ou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tordu</a:t>
            </a:r>
            <a:r>
              <a:rPr lang="en-US" sz="2000" dirty="0" smtClean="0">
                <a:latin typeface="Segoe Print" panose="02000600000000000000" pitchFamily="2" charset="0"/>
              </a:rPr>
              <a:t>. </a:t>
            </a:r>
            <a:endParaRPr lang="en-US" sz="2000" dirty="0">
              <a:latin typeface="Segoe Print" panose="02000600000000000000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err="1" smtClean="0">
                <a:latin typeface="Segoe Print" panose="02000600000000000000" pitchFamily="2" charset="0"/>
              </a:rPr>
              <a:t>Fixez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une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seringue</a:t>
            </a:r>
            <a:r>
              <a:rPr lang="en-US" sz="2000" dirty="0" smtClean="0">
                <a:latin typeface="Segoe Print" panose="02000600000000000000" pitchFamily="2" charset="0"/>
              </a:rPr>
              <a:t> avec un piston au tube de </a:t>
            </a:r>
            <a:r>
              <a:rPr lang="en-US" sz="2000" dirty="0" err="1" smtClean="0">
                <a:latin typeface="Segoe Print" panose="02000600000000000000" pitchFamily="2" charset="0"/>
              </a:rPr>
              <a:t>raccordement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ou</a:t>
            </a:r>
            <a:r>
              <a:rPr lang="en-US" sz="2000" dirty="0" smtClean="0">
                <a:latin typeface="Segoe Print" panose="02000600000000000000" pitchFamily="2" charset="0"/>
              </a:rPr>
              <a:t> à </a:t>
            </a:r>
            <a:r>
              <a:rPr lang="en-US" sz="2000" dirty="0" err="1" smtClean="0">
                <a:latin typeface="Segoe Print" panose="02000600000000000000" pitchFamily="2" charset="0"/>
              </a:rPr>
              <a:t>l’ouverture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d’alimentation</a:t>
            </a:r>
            <a:r>
              <a:rPr lang="en-US" sz="2000" dirty="0" smtClean="0">
                <a:latin typeface="Segoe Print" panose="02000600000000000000" pitchFamily="2" charset="0"/>
              </a:rPr>
              <a:t>.</a:t>
            </a:r>
            <a:endParaRPr lang="en-US" sz="2000" dirty="0">
              <a:latin typeface="Segoe Print" panose="02000600000000000000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err="1" smtClean="0">
                <a:latin typeface="Segoe Print" panose="02000600000000000000" pitchFamily="2" charset="0"/>
              </a:rPr>
              <a:t>Aspirez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lentement</a:t>
            </a:r>
            <a:r>
              <a:rPr lang="en-US" sz="2000" dirty="0" smtClean="0">
                <a:latin typeface="Segoe Print" panose="02000600000000000000" pitchFamily="2" charset="0"/>
              </a:rPr>
              <a:t> à </a:t>
            </a:r>
            <a:r>
              <a:rPr lang="en-US" sz="2000" dirty="0" err="1" smtClean="0">
                <a:latin typeface="Segoe Print" panose="02000600000000000000" pitchFamily="2" charset="0"/>
              </a:rPr>
              <a:t>l’aide</a:t>
            </a:r>
            <a:r>
              <a:rPr lang="en-US" sz="2000" dirty="0" smtClean="0">
                <a:latin typeface="Segoe Print" panose="02000600000000000000" pitchFamily="2" charset="0"/>
              </a:rPr>
              <a:t> du piston de la </a:t>
            </a:r>
            <a:r>
              <a:rPr lang="en-US" sz="2000" dirty="0" err="1" smtClean="0">
                <a:latin typeface="Segoe Print" panose="02000600000000000000" pitchFamily="2" charset="0"/>
              </a:rPr>
              <a:t>seringue</a:t>
            </a:r>
            <a:r>
              <a:rPr lang="en-US" sz="2000" dirty="0" smtClean="0">
                <a:latin typeface="Segoe Print" panose="02000600000000000000" pitchFamily="2" charset="0"/>
              </a:rPr>
              <a:t>.  </a:t>
            </a:r>
            <a:endParaRPr lang="en-US" sz="2000" dirty="0">
              <a:latin typeface="Segoe Print" panose="02000600000000000000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smtClean="0">
                <a:latin typeface="Segoe Print" panose="02000600000000000000" pitchFamily="2" charset="0"/>
              </a:rPr>
              <a:t>Si </a:t>
            </a:r>
            <a:r>
              <a:rPr lang="en-US" sz="2000" dirty="0" err="1" smtClean="0">
                <a:latin typeface="Segoe Print" panose="02000600000000000000" pitchFamily="2" charset="0"/>
              </a:rPr>
              <a:t>cette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méthode</a:t>
            </a:r>
            <a:r>
              <a:rPr lang="en-US" sz="2000" dirty="0" smtClean="0">
                <a:latin typeface="Segoe Print" panose="02000600000000000000" pitchFamily="2" charset="0"/>
              </a:rPr>
              <a:t> ne </a:t>
            </a:r>
            <a:r>
              <a:rPr lang="en-US" sz="2000" dirty="0" err="1" smtClean="0">
                <a:latin typeface="Segoe Print" panose="02000600000000000000" pitchFamily="2" charset="0"/>
              </a:rPr>
              <a:t>fonctionne</a:t>
            </a:r>
            <a:r>
              <a:rPr lang="en-US" sz="2000" dirty="0" smtClean="0">
                <a:latin typeface="Segoe Print" panose="02000600000000000000" pitchFamily="2" charset="0"/>
              </a:rPr>
              <a:t> pas, </a:t>
            </a:r>
            <a:r>
              <a:rPr lang="en-US" sz="2000" dirty="0" err="1" smtClean="0">
                <a:latin typeface="Segoe Print" panose="02000600000000000000" pitchFamily="2" charset="0"/>
              </a:rPr>
              <a:t>introduisez</a:t>
            </a:r>
            <a:r>
              <a:rPr lang="en-US" sz="2000" dirty="0" smtClean="0">
                <a:latin typeface="Segoe Print" panose="02000600000000000000" pitchFamily="2" charset="0"/>
              </a:rPr>
              <a:t> LENTEMENT </a:t>
            </a:r>
            <a:r>
              <a:rPr lang="en-US" sz="2000" dirty="0" err="1" smtClean="0">
                <a:latin typeface="Segoe Print" panose="02000600000000000000" pitchFamily="2" charset="0"/>
              </a:rPr>
              <a:t>jusqu’à</a:t>
            </a:r>
            <a:r>
              <a:rPr lang="en-US" sz="2000" dirty="0" smtClean="0">
                <a:latin typeface="Segoe Print" panose="02000600000000000000" pitchFamily="2" charset="0"/>
              </a:rPr>
              <a:t> 10 ml </a:t>
            </a:r>
            <a:r>
              <a:rPr lang="en-US" sz="2000" dirty="0" err="1" smtClean="0">
                <a:latin typeface="Segoe Print" panose="02000600000000000000" pitchFamily="2" charset="0"/>
              </a:rPr>
              <a:t>d’eau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tiède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dans</a:t>
            </a:r>
            <a:r>
              <a:rPr lang="en-US" sz="2000" dirty="0" smtClean="0">
                <a:latin typeface="Segoe Print" panose="02000600000000000000" pitchFamily="2" charset="0"/>
              </a:rPr>
              <a:t> le tube </a:t>
            </a:r>
            <a:r>
              <a:rPr lang="en-US" sz="2000" dirty="0">
                <a:latin typeface="Segoe Print" panose="02000600000000000000" pitchFamily="2" charset="0"/>
              </a:rPr>
              <a:t>à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l’aide</a:t>
            </a:r>
            <a:r>
              <a:rPr lang="en-US" sz="2000" dirty="0" smtClean="0">
                <a:latin typeface="Segoe Print" panose="02000600000000000000" pitchFamily="2" charset="0"/>
              </a:rPr>
              <a:t> de la </a:t>
            </a:r>
            <a:r>
              <a:rPr lang="en-US" sz="2000" dirty="0" err="1" smtClean="0">
                <a:latin typeface="Segoe Print" panose="02000600000000000000" pitchFamily="2" charset="0"/>
              </a:rPr>
              <a:t>seringue</a:t>
            </a:r>
            <a:r>
              <a:rPr lang="en-US" sz="2000" dirty="0" smtClean="0">
                <a:latin typeface="Segoe Print" panose="02000600000000000000" pitchFamily="2" charset="0"/>
              </a:rPr>
              <a:t>.</a:t>
            </a:r>
            <a:r>
              <a:rPr lang="en-US" sz="2000" dirty="0" smtClean="0">
                <a:latin typeface="Segoe Print" panose="02000600000000000000" pitchFamily="2" charset="0"/>
              </a:rPr>
              <a:t>  </a:t>
            </a:r>
            <a:endParaRPr lang="en-US" sz="2000" dirty="0">
              <a:latin typeface="Segoe Print" panose="02000600000000000000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smtClean="0">
                <a:latin typeface="Segoe Print" panose="02000600000000000000" pitchFamily="2" charset="0"/>
              </a:rPr>
              <a:t>Si </a:t>
            </a:r>
            <a:r>
              <a:rPr lang="en-US" sz="2000" dirty="0" err="1" smtClean="0">
                <a:latin typeface="Segoe Print" panose="02000600000000000000" pitchFamily="2" charset="0"/>
              </a:rPr>
              <a:t>vous</a:t>
            </a:r>
            <a:r>
              <a:rPr lang="en-US" sz="2000" dirty="0" smtClean="0">
                <a:latin typeface="Segoe Print" panose="02000600000000000000" pitchFamily="2" charset="0"/>
              </a:rPr>
              <a:t> ne </a:t>
            </a:r>
            <a:r>
              <a:rPr lang="en-US" sz="2000" dirty="0" err="1" smtClean="0">
                <a:latin typeface="Segoe Print" panose="02000600000000000000" pitchFamily="2" charset="0"/>
              </a:rPr>
              <a:t>parvenez</a:t>
            </a:r>
            <a:r>
              <a:rPr lang="en-US" sz="2000" dirty="0" smtClean="0">
                <a:latin typeface="Segoe Print" panose="02000600000000000000" pitchFamily="2" charset="0"/>
              </a:rPr>
              <a:t> pas </a:t>
            </a:r>
            <a:r>
              <a:rPr lang="en-US" sz="2000" dirty="0">
                <a:latin typeface="Segoe Print" panose="02000600000000000000" pitchFamily="2" charset="0"/>
              </a:rPr>
              <a:t>à </a:t>
            </a:r>
            <a:r>
              <a:rPr lang="en-US" sz="2000" dirty="0" err="1" smtClean="0">
                <a:latin typeface="Segoe Print" panose="02000600000000000000" pitchFamily="2" charset="0"/>
              </a:rPr>
              <a:t>débloquer</a:t>
            </a:r>
            <a:r>
              <a:rPr lang="en-US" sz="2000" dirty="0" smtClean="0">
                <a:latin typeface="Segoe Print" panose="02000600000000000000" pitchFamily="2" charset="0"/>
              </a:rPr>
              <a:t> le tube, </a:t>
            </a:r>
            <a:r>
              <a:rPr lang="en-US" sz="2000" dirty="0" err="1" smtClean="0">
                <a:latin typeface="Segoe Print" panose="02000600000000000000" pitchFamily="2" charset="0"/>
              </a:rPr>
              <a:t>communiquez</a:t>
            </a:r>
            <a:r>
              <a:rPr lang="en-US" sz="2000" dirty="0" smtClean="0">
                <a:latin typeface="Segoe Print" panose="02000600000000000000" pitchFamily="2" charset="0"/>
              </a:rPr>
              <a:t> avec les parents </a:t>
            </a:r>
            <a:r>
              <a:rPr lang="en-US" sz="2000" dirty="0" err="1" smtClean="0">
                <a:latin typeface="Segoe Print" panose="02000600000000000000" pitchFamily="2" charset="0"/>
              </a:rPr>
              <a:t>ou</a:t>
            </a:r>
            <a:r>
              <a:rPr lang="en-US" sz="2000" dirty="0" smtClean="0">
                <a:latin typeface="Segoe Print" panose="02000600000000000000" pitchFamily="2" charset="0"/>
              </a:rPr>
              <a:t> les </a:t>
            </a:r>
            <a:r>
              <a:rPr lang="en-US" sz="2000" dirty="0" err="1" smtClean="0">
                <a:latin typeface="Segoe Print" panose="02000600000000000000" pitchFamily="2" charset="0"/>
              </a:rPr>
              <a:t>tuteurs</a:t>
            </a:r>
            <a:r>
              <a:rPr lang="en-US" sz="2300" dirty="0" smtClean="0">
                <a:latin typeface="Segoe Print" panose="02000600000000000000" pitchFamily="2" charset="0"/>
              </a:rPr>
              <a:t>.</a:t>
            </a:r>
            <a:endParaRPr lang="en-US" sz="2300" dirty="0">
              <a:latin typeface="Segoe Print" panose="020006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5122912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620688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>
                <a:latin typeface="Comic Sans MS" panose="030F0702030302020204" pitchFamily="66" charset="0"/>
                <a:cs typeface="Arial" panose="020B0604020202020204" pitchFamily="34" charset="0"/>
              </a:rPr>
              <a:t>PROBLÈMES POTENTIELS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400748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Segoe Print" panose="02000600000000000000" pitchFamily="2" charset="0"/>
              </a:rPr>
              <a:t>Tube de </a:t>
            </a:r>
            <a:r>
              <a:rPr lang="en-US" sz="2400" b="1" dirty="0" err="1" smtClean="0">
                <a:latin typeface="Segoe Print" panose="02000600000000000000" pitchFamily="2" charset="0"/>
              </a:rPr>
              <a:t>gastrosomtie</a:t>
            </a:r>
            <a:r>
              <a:rPr lang="en-US" sz="2400" b="1" dirty="0" smtClean="0">
                <a:latin typeface="Segoe Print" panose="02000600000000000000" pitchFamily="2" charset="0"/>
              </a:rPr>
              <a:t> </a:t>
            </a:r>
            <a:r>
              <a:rPr lang="en-US" sz="2400" b="1" dirty="0" err="1" smtClean="0">
                <a:latin typeface="Segoe Print" panose="02000600000000000000" pitchFamily="2" charset="0"/>
              </a:rPr>
              <a:t>bloqué</a:t>
            </a:r>
            <a:endParaRPr lang="en-US" sz="2400" b="1" dirty="0">
              <a:latin typeface="Segoe Print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1832796"/>
            <a:ext cx="80648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Segoe Print" panose="02000600000000000000" pitchFamily="2" charset="0"/>
              </a:rPr>
              <a:t>Le </a:t>
            </a:r>
            <a:r>
              <a:rPr lang="en-US" sz="2200" dirty="0" err="1" smtClean="0">
                <a:latin typeface="Segoe Print" panose="02000600000000000000" pitchFamily="2" charset="0"/>
              </a:rPr>
              <a:t>blocage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d’une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sonde</a:t>
            </a:r>
            <a:r>
              <a:rPr lang="en-US" sz="2200" dirty="0" smtClean="0">
                <a:latin typeface="Segoe Print" panose="02000600000000000000" pitchFamily="2" charset="0"/>
              </a:rPr>
              <a:t> de </a:t>
            </a:r>
            <a:r>
              <a:rPr lang="en-US" sz="2200" dirty="0" err="1" smtClean="0">
                <a:latin typeface="Segoe Print" panose="02000600000000000000" pitchFamily="2" charset="0"/>
              </a:rPr>
              <a:t>gastrostomie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peut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>
                <a:latin typeface="Segoe Print" panose="02000600000000000000" pitchFamily="2" charset="0"/>
              </a:rPr>
              <a:t>ê</a:t>
            </a:r>
            <a:r>
              <a:rPr lang="en-US" sz="2200" dirty="0" err="1" smtClean="0">
                <a:latin typeface="Segoe Print" panose="02000600000000000000" pitchFamily="2" charset="0"/>
              </a:rPr>
              <a:t>tre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attribuable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smtClean="0">
                <a:latin typeface="Calibri"/>
              </a:rPr>
              <a:t>à</a:t>
            </a:r>
            <a:r>
              <a:rPr lang="en-US" sz="2200" dirty="0" smtClean="0">
                <a:latin typeface="Segoe Print" panose="02000600000000000000" pitchFamily="2" charset="0"/>
              </a:rPr>
              <a:t> un pi </a:t>
            </a:r>
            <a:r>
              <a:rPr lang="en-US" sz="2200" dirty="0" err="1" smtClean="0">
                <a:latin typeface="Segoe Print" panose="02000600000000000000" pitchFamily="2" charset="0"/>
              </a:rPr>
              <a:t>dans</a:t>
            </a:r>
            <a:r>
              <a:rPr lang="en-US" sz="2200" dirty="0" smtClean="0">
                <a:latin typeface="Segoe Print" panose="02000600000000000000" pitchFamily="2" charset="0"/>
              </a:rPr>
              <a:t> le tube, </a:t>
            </a:r>
            <a:r>
              <a:rPr lang="en-US" sz="2200" dirty="0">
                <a:latin typeface="Segoe Print" panose="02000600000000000000" pitchFamily="2" charset="0"/>
              </a:rPr>
              <a:t>a </a:t>
            </a:r>
            <a:r>
              <a:rPr lang="en-US" sz="2200" dirty="0" smtClean="0">
                <a:latin typeface="Segoe Print" panose="02000600000000000000" pitchFamily="2" charset="0"/>
              </a:rPr>
              <a:t>un </a:t>
            </a:r>
            <a:r>
              <a:rPr lang="en-US" sz="2200" dirty="0" err="1" smtClean="0">
                <a:latin typeface="Segoe Print" panose="02000600000000000000" pitchFamily="2" charset="0"/>
              </a:rPr>
              <a:t>rinçage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inadéquat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ou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>
                <a:latin typeface="Segoe Print" panose="02000600000000000000" pitchFamily="2" charset="0"/>
              </a:rPr>
              <a:t>à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ultilisation</a:t>
            </a:r>
            <a:r>
              <a:rPr lang="en-US" sz="2200" dirty="0" smtClean="0">
                <a:latin typeface="Segoe Print" panose="02000600000000000000" pitchFamily="2" charset="0"/>
              </a:rPr>
              <a:t> de piques </a:t>
            </a:r>
            <a:r>
              <a:rPr lang="en-US" sz="2200" dirty="0" err="1" smtClean="0">
                <a:latin typeface="Segoe Print" panose="02000600000000000000" pitchFamily="2" charset="0"/>
              </a:rPr>
              <a:t>ou</a:t>
            </a:r>
            <a:r>
              <a:rPr lang="en-US" sz="2200" dirty="0" smtClean="0">
                <a:latin typeface="Segoe Print" panose="02000600000000000000" pitchFamily="2" charset="0"/>
              </a:rPr>
              <a:t> de </a:t>
            </a:r>
            <a:r>
              <a:rPr lang="en-US" sz="2200" dirty="0" err="1" smtClean="0">
                <a:latin typeface="Segoe Print" panose="02000600000000000000" pitchFamily="2" charset="0"/>
              </a:rPr>
              <a:t>liquiders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ou</a:t>
            </a:r>
            <a:r>
              <a:rPr lang="en-US" sz="2200" dirty="0" smtClean="0">
                <a:latin typeface="Segoe Print" panose="02000600000000000000" pitchFamily="2" charset="0"/>
              </a:rPr>
              <a:t> de </a:t>
            </a:r>
            <a:r>
              <a:rPr lang="en-US" sz="2200" dirty="0" err="1" smtClean="0">
                <a:latin typeface="Segoe Print" panose="02000600000000000000" pitchFamily="2" charset="0"/>
              </a:rPr>
              <a:t>médicaments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tres</a:t>
            </a:r>
            <a:r>
              <a:rPr lang="en-US" sz="2200" dirty="0" smtClean="0">
                <a:latin typeface="Segoe Print" panose="02000600000000000000" pitchFamily="2" charset="0"/>
              </a:rPr>
              <a:t> </a:t>
            </a:r>
            <a:r>
              <a:rPr lang="en-US" sz="2200" dirty="0" err="1" smtClean="0">
                <a:latin typeface="Segoe Print" panose="02000600000000000000" pitchFamily="2" charset="0"/>
              </a:rPr>
              <a:t>è</a:t>
            </a:r>
            <a:r>
              <a:rPr lang="en-US" sz="2200" dirty="0" err="1" smtClean="0">
                <a:latin typeface="Segoe Print" panose="02000600000000000000" pitchFamily="2" charset="0"/>
              </a:rPr>
              <a:t>pais</a:t>
            </a:r>
            <a:endParaRPr lang="en-US" sz="22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896771"/>
      </p:ext>
    </p:extLst>
  </p:cSld>
  <p:clrMapOvr>
    <a:masterClrMapping/>
  </p:clrMapOvr>
  <p:transition advTm="18147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93254" y="2708920"/>
            <a:ext cx="8155210" cy="4038163"/>
          </a:xfrm>
          <a:prstGeom prst="rect">
            <a:avLst/>
          </a:prstGeom>
          <a:solidFill>
            <a:srgbClr val="F2750E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2859466"/>
            <a:ext cx="8064896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CA" sz="1900" dirty="0">
                <a:latin typeface="Segoe Print" panose="02000600000000000000" pitchFamily="2" charset="0"/>
              </a:rPr>
              <a:t>Vérifiez la position de la sonde de gastrostomie.</a:t>
            </a:r>
            <a:endParaRPr lang="en-US" sz="1900" dirty="0">
              <a:latin typeface="Segoe Print" panose="020006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CA" sz="1900" dirty="0">
                <a:latin typeface="Segoe Print" panose="02000600000000000000" pitchFamily="2" charset="0"/>
              </a:rPr>
              <a:t>Si le disque ou le bouton est au ras de la peau et ne tombe pas, on peut procéder à l’alimentation ou à l’administration de médicaments.</a:t>
            </a:r>
            <a:endParaRPr lang="en-US" sz="1900" dirty="0">
              <a:latin typeface="Segoe Print" panose="020006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CA" sz="1900" dirty="0">
                <a:latin typeface="Segoe Print" panose="02000600000000000000" pitchFamily="2" charset="0"/>
              </a:rPr>
              <a:t>Si le disque ou le bouton n’est pas au ras de la peau, communiquez avec les parents ou les tuteurs. Ne donnez PAS d’aliments ou de médicaments à l’enfant.</a:t>
            </a:r>
            <a:endParaRPr lang="en-US" sz="1900" dirty="0">
              <a:latin typeface="Segoe Print" panose="020006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1900" dirty="0">
                <a:latin typeface="Segoe Print" panose="02000600000000000000" pitchFamily="2" charset="0"/>
              </a:rPr>
              <a:t>Si la sonde se détache de la stomie, avertissez immédiatement les parents ou les tuteurs. Si vous n’êtes pas en mesure de communiquer avec le parent ou tuteur ou avec la personne à joindre en cas d’urgence, composez dans les 10 à 15 minutes le 911 ou le numéro des services médicaux d’urgence.</a:t>
            </a:r>
            <a:endParaRPr lang="en-US" sz="1900" dirty="0">
              <a:latin typeface="Segoe Print" panose="020006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5122912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704724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>
                <a:latin typeface="Comic Sans MS" panose="030F0702030302020204" pitchFamily="66" charset="0"/>
                <a:cs typeface="Arial" panose="020B0604020202020204" pitchFamily="34" charset="0"/>
              </a:rPr>
              <a:t>PROBLÈMES POTENTIELS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484784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300" b="1" dirty="0">
                <a:latin typeface="Segoe Print" panose="02000600000000000000" pitchFamily="2" charset="0"/>
              </a:rPr>
              <a:t>Le disque ou le bouton n’est pas au ras de la peau</a:t>
            </a:r>
            <a:endParaRPr lang="en-US" sz="2300" b="1" dirty="0">
              <a:latin typeface="Segoe Print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988840"/>
            <a:ext cx="7920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100" dirty="0">
                <a:latin typeface="Segoe Print" panose="02000600000000000000" pitchFamily="2" charset="0"/>
              </a:rPr>
              <a:t>Peut vouloir dire que le ballonnet dans l’estomac n’est pas assez gonflé et que le tube pourrait tomber</a:t>
            </a:r>
            <a:endParaRPr lang="en-US" sz="21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2331"/>
      </p:ext>
    </p:extLst>
  </p:cSld>
  <p:clrMapOvr>
    <a:masterClrMapping/>
  </p:clrMapOvr>
  <p:transition advTm="18147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5266928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992756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>
                <a:latin typeface="Comic Sans MS" panose="030F0702030302020204" pitchFamily="66" charset="0"/>
                <a:cs typeface="Arial" panose="020B0604020202020204" pitchFamily="34" charset="0"/>
              </a:rPr>
              <a:t>PROBLÈMES POTENTIELS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23950" y="2780927"/>
            <a:ext cx="7406200" cy="3765327"/>
          </a:xfrm>
          <a:prstGeom prst="rect">
            <a:avLst/>
          </a:prstGeom>
          <a:solidFill>
            <a:srgbClr val="F2750E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772816"/>
            <a:ext cx="74168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600" b="1" dirty="0">
                <a:latin typeface="Segoe Print" panose="02000600000000000000" pitchFamily="2" charset="0"/>
              </a:rPr>
              <a:t>Enfant qui semble inconfortable ou a le ventre gonflé</a:t>
            </a:r>
            <a:endParaRPr lang="en-US" sz="2600" dirty="0">
              <a:latin typeface="Segoe Print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480" y="2852936"/>
            <a:ext cx="72146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r-CA" sz="2600" dirty="0">
                <a:latin typeface="Segoe Print" panose="02000600000000000000" pitchFamily="2" charset="0"/>
              </a:rPr>
              <a:t>Fixez une seringue de 30 ml (sans piston) à l’ouverture d’alimentation. Ouvrez la pince, le cas échéant.</a:t>
            </a:r>
            <a:endParaRPr lang="en-US" sz="2600" dirty="0">
              <a:latin typeface="Segoe Print" panose="02000600000000000000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fr-CA" sz="2600" dirty="0">
                <a:latin typeface="Segoe Print" panose="02000600000000000000" pitchFamily="2" charset="0"/>
              </a:rPr>
              <a:t>Laissez la seringue ouverte à l’air libre pendant 10 à 15 minutes pour laisser l’air s’échapper. Maintenez le niveau de la seringue au-dessus de l’estomac, afin d’éviter le refoulement des aliments.</a:t>
            </a:r>
            <a:endParaRPr lang="en-US" sz="26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644776"/>
      </p:ext>
    </p:extLst>
  </p:cSld>
  <p:clrMapOvr>
    <a:masterClrMapping/>
  </p:clrMapOvr>
  <p:transition advTm="18147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836712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POTENTIAL PROBLEM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41277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b="1" dirty="0">
                <a:latin typeface="Segoe Print" panose="02000600000000000000" pitchFamily="2" charset="0"/>
              </a:rPr>
              <a:t>Enfant qui semble inconfortable ou a le ventre gonflé</a:t>
            </a:r>
            <a:endParaRPr lang="en-US" sz="2400" dirty="0">
              <a:latin typeface="Segoe Print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7398" y="2366883"/>
            <a:ext cx="68407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200" dirty="0">
                <a:latin typeface="Segoe Print" panose="02000600000000000000" pitchFamily="2" charset="0"/>
              </a:rPr>
              <a:t>Une accumulation de gaz peut se produire lorsque de l’air pénètre dans l’estomac pendant les séances </a:t>
            </a:r>
            <a:r>
              <a:rPr lang="fr-CA" sz="2200" dirty="0" smtClean="0">
                <a:latin typeface="Segoe Print" panose="02000600000000000000" pitchFamily="2" charset="0"/>
              </a:rPr>
              <a:t>d’alimentation</a:t>
            </a:r>
            <a:endParaRPr lang="en-US" sz="2200" dirty="0">
              <a:latin typeface="Segoe Print" panose="02000600000000000000" pitchFamily="2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200" dirty="0">
                <a:latin typeface="Segoe Print" panose="02000600000000000000" pitchFamily="2" charset="0"/>
              </a:rPr>
              <a:t>Pour éviter cette situation, remplissez le tube de préparation avant de nourrir </a:t>
            </a:r>
            <a:r>
              <a:rPr lang="fr-CA" sz="2200" dirty="0" smtClean="0">
                <a:latin typeface="Segoe Print" panose="02000600000000000000" pitchFamily="2" charset="0"/>
              </a:rPr>
              <a:t>l’enfant</a:t>
            </a:r>
            <a:endParaRPr lang="en-US" sz="2200" dirty="0">
              <a:latin typeface="Segoe Print" panose="02000600000000000000" pitchFamily="2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200" dirty="0">
                <a:latin typeface="Segoe Print" panose="02000600000000000000" pitchFamily="2" charset="0"/>
              </a:rPr>
              <a:t>Assurez-vous que l’enfant est assis pour être </a:t>
            </a:r>
            <a:r>
              <a:rPr lang="fr-CA" sz="2200" dirty="0" smtClean="0">
                <a:latin typeface="Segoe Print" panose="02000600000000000000" pitchFamily="2" charset="0"/>
              </a:rPr>
              <a:t>nourri</a:t>
            </a:r>
            <a:endParaRPr lang="en-US" sz="2200" dirty="0">
              <a:latin typeface="Segoe Print" panose="020006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200" dirty="0">
                <a:latin typeface="Segoe Print" panose="02000600000000000000" pitchFamily="2" charset="0"/>
              </a:rPr>
              <a:t>Si l’enfant est un bébé, assurez-vous de lui faire faire un rot après chaque séance d’alimentation</a:t>
            </a:r>
            <a:endParaRPr lang="en-US" sz="2200" dirty="0">
              <a:latin typeface="Segoe Print" panose="020006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20688"/>
            <a:ext cx="5122912" cy="71095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CA" sz="3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179512" y="704724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>
                <a:latin typeface="Comic Sans MS" panose="030F0702030302020204" pitchFamily="66" charset="0"/>
                <a:cs typeface="Arial" panose="020B0604020202020204" pitchFamily="34" charset="0"/>
              </a:rPr>
              <a:t>PROBLÈMES POTENTIELS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20856"/>
      </p:ext>
    </p:extLst>
  </p:cSld>
  <p:clrMapOvr>
    <a:masterClrMapping/>
  </p:clrMapOvr>
  <p:transition advTm="18147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5122912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992756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>
                <a:latin typeface="Comic Sans MS" panose="030F0702030302020204" pitchFamily="66" charset="0"/>
                <a:cs typeface="Arial" panose="020B0604020202020204" pitchFamily="34" charset="0"/>
              </a:rPr>
              <a:t>PROBLÈMES POTENTIELS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15616" y="2780928"/>
            <a:ext cx="6408712" cy="801678"/>
          </a:xfrm>
          <a:prstGeom prst="rect">
            <a:avLst/>
          </a:prstGeom>
          <a:solidFill>
            <a:srgbClr val="F2750E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51756" y="4836816"/>
            <a:ext cx="6710846" cy="1616520"/>
          </a:xfrm>
          <a:prstGeom prst="rect">
            <a:avLst/>
          </a:prstGeom>
          <a:solidFill>
            <a:srgbClr val="F2750E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2800" b="1" dirty="0" smtClean="0">
                <a:solidFill>
                  <a:schemeClr val="tx1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  </a:t>
            </a:r>
            <a:endParaRPr lang="en-CA" sz="2800" b="1" dirty="0">
              <a:solidFill>
                <a:schemeClr val="tx1"/>
              </a:solidFill>
              <a:latin typeface="Segoe Print" panose="020006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772816"/>
            <a:ext cx="774337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500" b="1" dirty="0">
                <a:latin typeface="Segoe Print" panose="02000600000000000000" pitchFamily="2" charset="0"/>
              </a:rPr>
              <a:t>Fièvre (visage rouge ou chaud), nausée ou vomissements, diarrhée</a:t>
            </a:r>
            <a:endParaRPr lang="en-US" sz="2500" b="1" dirty="0">
              <a:latin typeface="Segoe Print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8692" y="4965041"/>
            <a:ext cx="69637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CA" sz="2500" dirty="0">
                <a:latin typeface="Segoe Print" panose="02000600000000000000" pitchFamily="2" charset="0"/>
              </a:rPr>
              <a:t>Assurez-vous que la peau autour du site de la stomie est propre et sèche.</a:t>
            </a:r>
            <a:endParaRPr lang="en-US" sz="2500" dirty="0">
              <a:latin typeface="Segoe Print" panose="020006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500" dirty="0">
                <a:latin typeface="Segoe Print" panose="02000600000000000000" pitchFamily="2" charset="0"/>
              </a:rPr>
              <a:t>Avertissez les parents ou les tuteurs.</a:t>
            </a:r>
            <a:r>
              <a:rPr lang="en-US" sz="2500" dirty="0" smtClean="0">
                <a:latin typeface="Segoe Print" panose="02000600000000000000" pitchFamily="2" charset="0"/>
              </a:rPr>
              <a:t>.</a:t>
            </a:r>
            <a:endParaRPr lang="en-US" sz="2500" dirty="0">
              <a:latin typeface="Segoe Print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7814" y="2935545"/>
            <a:ext cx="684076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500" dirty="0">
                <a:latin typeface="Segoe Print" panose="02000600000000000000" pitchFamily="2" charset="0"/>
              </a:rPr>
              <a:t>Avertissez les parents ou les </a:t>
            </a:r>
            <a:r>
              <a:rPr lang="fr-CA" sz="2500" dirty="0" smtClean="0">
                <a:latin typeface="Segoe Print" panose="02000600000000000000" pitchFamily="2" charset="0"/>
              </a:rPr>
              <a:t>tuteurs.</a:t>
            </a:r>
            <a:endParaRPr lang="en-US" sz="2500" dirty="0">
              <a:latin typeface="Segoe Print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3915053"/>
            <a:ext cx="72510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500" b="1" dirty="0">
                <a:latin typeface="Segoe Print" panose="02000600000000000000" pitchFamily="2" charset="0"/>
              </a:rPr>
              <a:t>Rougeur, enflure ou changement de couleur ou d’odeur du site de la </a:t>
            </a:r>
            <a:r>
              <a:rPr lang="fr-CA" sz="2500" b="1" dirty="0" smtClean="0">
                <a:latin typeface="Segoe Print" panose="02000600000000000000" pitchFamily="2" charset="0"/>
              </a:rPr>
              <a:t>stomie</a:t>
            </a:r>
            <a:endParaRPr lang="en-US" sz="2500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246417"/>
      </p:ext>
    </p:extLst>
  </p:cSld>
  <p:clrMapOvr>
    <a:masterClrMapping/>
  </p:clrMapOvr>
  <p:transition advTm="18147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3568" y="4581128"/>
            <a:ext cx="8063834" cy="2016224"/>
          </a:xfrm>
          <a:prstGeom prst="rect">
            <a:avLst/>
          </a:prstGeom>
          <a:solidFill>
            <a:srgbClr val="F2750E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4658360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CA" sz="2000" dirty="0">
                <a:latin typeface="Segoe Print" panose="02000600000000000000" pitchFamily="2" charset="0"/>
              </a:rPr>
              <a:t>Assurez-vous que la peau autour de la stomie est propre et sèche.</a:t>
            </a:r>
            <a:endParaRPr lang="en-US" sz="2000" dirty="0">
              <a:latin typeface="Segoe Print" panose="020006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CA" sz="2000" dirty="0">
                <a:latin typeface="Segoe Print" panose="02000600000000000000" pitchFamily="2" charset="0"/>
              </a:rPr>
              <a:t>Si l’écoulement autour du tube est important, découpez une gaze pour former un « Y » </a:t>
            </a:r>
            <a:r>
              <a:rPr lang="fr-CA" sz="2000" b="1" dirty="0">
                <a:latin typeface="Segoe Print" panose="02000600000000000000" pitchFamily="2" charset="0"/>
              </a:rPr>
              <a:t>et</a:t>
            </a:r>
            <a:r>
              <a:rPr lang="fr-CA" sz="2000" dirty="0">
                <a:latin typeface="Segoe Print" panose="02000600000000000000" pitchFamily="2" charset="0"/>
              </a:rPr>
              <a:t> placez-la entre la peau et le disque.</a:t>
            </a:r>
            <a:endParaRPr lang="en-US" sz="2000" dirty="0">
              <a:latin typeface="Segoe Print" panose="020006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>
                <a:latin typeface="Segoe Print" panose="02000600000000000000" pitchFamily="2" charset="0"/>
              </a:rPr>
              <a:t>Avertissez les parents ou les tuteurs.</a:t>
            </a:r>
            <a:r>
              <a:rPr lang="en-US" sz="2000" b="1" dirty="0">
                <a:latin typeface="Segoe Print" panose="02000600000000000000" pitchFamily="2" charset="0"/>
              </a:rPr>
              <a:t> </a:t>
            </a:r>
            <a:endParaRPr lang="en-US" sz="2000" dirty="0">
              <a:latin typeface="Segoe Print" panose="020006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3568" y="2176987"/>
            <a:ext cx="8063834" cy="1700359"/>
          </a:xfrm>
          <a:prstGeom prst="rect">
            <a:avLst/>
          </a:prstGeom>
          <a:solidFill>
            <a:srgbClr val="F2750E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484784"/>
            <a:ext cx="8370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 b="1" dirty="0">
                <a:latin typeface="Segoe Print" panose="02000600000000000000" pitchFamily="2" charset="0"/>
              </a:rPr>
              <a:t>La préparation nutritionnelle s’écoule autour de la sonde de gastrostomie</a:t>
            </a:r>
            <a:endParaRPr lang="en-US" sz="2000" b="1" dirty="0">
              <a:latin typeface="Segoe Print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3" y="2276872"/>
            <a:ext cx="76328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CA" sz="2000" dirty="0">
                <a:latin typeface="Segoe Print" panose="02000600000000000000" pitchFamily="2" charset="0"/>
              </a:rPr>
              <a:t>Cessez l’alimentation si l’enfant éprouve de la douleur ou un malaise.</a:t>
            </a:r>
            <a:endParaRPr lang="en-US" sz="2000" dirty="0">
              <a:latin typeface="Segoe Print" panose="020006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CA" sz="2000" dirty="0">
                <a:latin typeface="Segoe Print" panose="02000600000000000000" pitchFamily="2" charset="0"/>
              </a:rPr>
              <a:t>Assurez-vous que la peau autour du site de la stomie est propre et sèche.</a:t>
            </a:r>
            <a:endParaRPr lang="en-US" sz="2000" dirty="0">
              <a:latin typeface="Segoe Print" panose="020006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>
                <a:latin typeface="Segoe Print" panose="02000600000000000000" pitchFamily="2" charset="0"/>
              </a:rPr>
              <a:t>Avertissez les parents ou les tuteurs.</a:t>
            </a:r>
            <a:endParaRPr lang="en-US" sz="2000" dirty="0">
              <a:latin typeface="Segoe Print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4109010"/>
            <a:ext cx="67501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 b="1" dirty="0">
                <a:latin typeface="Segoe Print" panose="02000600000000000000" pitchFamily="2" charset="0"/>
              </a:rPr>
              <a:t>Saignements ou écoulements autour de la stomie</a:t>
            </a:r>
            <a:endParaRPr lang="en-US" sz="2000" b="1" dirty="0">
              <a:latin typeface="Segoe Print" panose="02000600000000000000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620688"/>
            <a:ext cx="5122912" cy="71095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CA" sz="3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331912" y="704724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>
                <a:latin typeface="Comic Sans MS" panose="030F0702030302020204" pitchFamily="66" charset="0"/>
                <a:cs typeface="Arial" panose="020B0604020202020204" pitchFamily="34" charset="0"/>
              </a:rPr>
              <a:t>PROBLÈMES POTENTIELS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796129"/>
      </p:ext>
    </p:extLst>
  </p:cSld>
  <p:clrMapOvr>
    <a:masterClrMapping/>
  </p:clrMapOvr>
  <p:transition advTm="18147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283152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467544" y="776732"/>
            <a:ext cx="7992888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800" b="1" dirty="0">
                <a:latin typeface="Segoe Print" panose="02000600000000000000" pitchFamily="2" charset="0"/>
              </a:rPr>
              <a:t>ADMINISTRATION DE MÉDICAMENTS</a:t>
            </a:r>
            <a:endParaRPr lang="en-US" sz="2800" dirty="0">
              <a:latin typeface="Segoe Print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556792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500" dirty="0">
                <a:latin typeface="Segoe Print" panose="02000600000000000000" pitchFamily="2" charset="0"/>
              </a:rPr>
              <a:t>Ne combinez pas les </a:t>
            </a:r>
            <a:r>
              <a:rPr lang="fr-CA" sz="2500" dirty="0" smtClean="0">
                <a:latin typeface="Segoe Print" panose="02000600000000000000" pitchFamily="2" charset="0"/>
              </a:rPr>
              <a:t>médicaments</a:t>
            </a:r>
            <a:endParaRPr lang="en-US" sz="2500" dirty="0">
              <a:latin typeface="Segoe Print" panose="02000600000000000000" pitchFamily="2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500" dirty="0">
                <a:latin typeface="Segoe Print" panose="02000600000000000000" pitchFamily="2" charset="0"/>
              </a:rPr>
              <a:t>Administrez les médicaments avant la préparation </a:t>
            </a:r>
            <a:r>
              <a:rPr lang="fr-CA" sz="2500" dirty="0" smtClean="0">
                <a:latin typeface="Segoe Print" panose="02000600000000000000" pitchFamily="2" charset="0"/>
              </a:rPr>
              <a:t>nutritionnelle</a:t>
            </a:r>
            <a:endParaRPr lang="en-US" sz="2500" dirty="0">
              <a:latin typeface="Segoe Print" panose="02000600000000000000" pitchFamily="2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500" dirty="0">
                <a:latin typeface="Segoe Print" panose="02000600000000000000" pitchFamily="2" charset="0"/>
              </a:rPr>
              <a:t>N’ajoutez pas les médicaments à la préparation nutritionnelle ou au sac </a:t>
            </a:r>
            <a:r>
              <a:rPr lang="fr-CA" sz="2500" dirty="0" smtClean="0">
                <a:latin typeface="Segoe Print" panose="02000600000000000000" pitchFamily="2" charset="0"/>
              </a:rPr>
              <a:t>d’alimentation</a:t>
            </a:r>
            <a:endParaRPr lang="en-US" sz="2500" dirty="0">
              <a:latin typeface="Segoe Print" panose="02000600000000000000" pitchFamily="2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500" dirty="0">
                <a:latin typeface="Segoe Print" panose="02000600000000000000" pitchFamily="2" charset="0"/>
              </a:rPr>
              <a:t>Écrasez les comprimés et mélangez-les à de </a:t>
            </a:r>
            <a:r>
              <a:rPr lang="fr-CA" sz="2500" dirty="0" smtClean="0">
                <a:latin typeface="Segoe Print" panose="02000600000000000000" pitchFamily="2" charset="0"/>
              </a:rPr>
              <a:t>l’eau</a:t>
            </a:r>
            <a:endParaRPr lang="en-US" sz="2500" dirty="0">
              <a:latin typeface="Segoe Print" panose="020006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500" dirty="0">
                <a:latin typeface="Segoe Print" panose="02000600000000000000" pitchFamily="2" charset="0"/>
              </a:rPr>
              <a:t>Rincez le tube avec de l’eau avant l’administration des médicaments, entre chaque médicament et après l’administration des médicaments</a:t>
            </a:r>
            <a:endParaRPr lang="en-US" sz="2500" dirty="0">
              <a:latin typeface="Segoe Print" panose="02000600000000000000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5832"/>
      </p:ext>
    </p:extLst>
  </p:cSld>
  <p:clrMapOvr>
    <a:masterClrMapping/>
  </p:clrMapOvr>
  <p:transition advTm="18147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5194920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539552" y="692696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800" b="1" dirty="0">
                <a:latin typeface="Segoe Print" panose="02000600000000000000" pitchFamily="2" charset="0"/>
              </a:rPr>
              <a:t>SOINS DES FOURNITURES</a:t>
            </a:r>
            <a:endParaRPr lang="en-US" sz="2800" dirty="0">
              <a:latin typeface="Segoe Print" panose="020006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486656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000" dirty="0">
                <a:latin typeface="Segoe Print" panose="02000600000000000000" pitchFamily="2" charset="0"/>
              </a:rPr>
              <a:t>Gardez le sac d’alimentation, la seringue et le tube de raccordement au </a:t>
            </a:r>
            <a:r>
              <a:rPr lang="fr-CA" sz="2000" dirty="0" smtClean="0">
                <a:latin typeface="Segoe Print" panose="02000600000000000000" pitchFamily="2" charset="0"/>
              </a:rPr>
              <a:t>réfrigérateur</a:t>
            </a:r>
            <a:endParaRPr lang="en-US" sz="2000" dirty="0">
              <a:latin typeface="Segoe Print" panose="02000600000000000000" pitchFamily="2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000" dirty="0">
                <a:latin typeface="Segoe Print" panose="02000600000000000000" pitchFamily="2" charset="0"/>
              </a:rPr>
              <a:t>N’utilisez pas de préparation nutritionnelle après la date </a:t>
            </a:r>
            <a:r>
              <a:rPr lang="fr-CA" sz="2000" dirty="0" smtClean="0">
                <a:latin typeface="Segoe Print" panose="02000600000000000000" pitchFamily="2" charset="0"/>
              </a:rPr>
              <a:t>d’expiration</a:t>
            </a:r>
            <a:endParaRPr lang="en-US" sz="2000" dirty="0">
              <a:latin typeface="Segoe Print" panose="02000600000000000000" pitchFamily="2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000" dirty="0">
                <a:latin typeface="Segoe Print" panose="02000600000000000000" pitchFamily="2" charset="0"/>
              </a:rPr>
              <a:t>Essuyez le dessus de la boîte de conserve avec un linge humide </a:t>
            </a:r>
            <a:r>
              <a:rPr lang="fr-CA" sz="2000" dirty="0" smtClean="0">
                <a:latin typeface="Segoe Print" panose="02000600000000000000" pitchFamily="2" charset="0"/>
              </a:rPr>
              <a:t>propre </a:t>
            </a:r>
            <a:r>
              <a:rPr lang="fr-CA" sz="2000" dirty="0">
                <a:latin typeface="Segoe Print" panose="02000600000000000000" pitchFamily="2" charset="0"/>
              </a:rPr>
              <a:t>avant de </a:t>
            </a:r>
            <a:r>
              <a:rPr lang="fr-CA" sz="2000" dirty="0" smtClean="0">
                <a:latin typeface="Segoe Print" panose="02000600000000000000" pitchFamily="2" charset="0"/>
              </a:rPr>
              <a:t>l’ouvrir</a:t>
            </a:r>
            <a:endParaRPr lang="en-US" sz="2000" dirty="0">
              <a:latin typeface="Segoe Print" panose="02000600000000000000" pitchFamily="2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000" dirty="0">
                <a:latin typeface="Segoe Print" panose="02000600000000000000" pitchFamily="2" charset="0"/>
              </a:rPr>
              <a:t>Utilisez la préparation nutritionnelle moins de quatre heures après l’avoir versée dans le sac d’alimentation.</a:t>
            </a:r>
            <a:endParaRPr lang="en-US" sz="2000" dirty="0">
              <a:latin typeface="Segoe Print" panose="02000600000000000000" pitchFamily="2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000" dirty="0">
                <a:latin typeface="Segoe Print" panose="02000600000000000000" pitchFamily="2" charset="0"/>
              </a:rPr>
              <a:t>La préparation non utilisée qui a été ouverte doit être conservée au réfrigérateur et utilisée dans les 24 </a:t>
            </a:r>
            <a:r>
              <a:rPr lang="fr-CA" sz="2000" dirty="0" smtClean="0">
                <a:latin typeface="Segoe Print" panose="02000600000000000000" pitchFamily="2" charset="0"/>
              </a:rPr>
              <a:t>heures</a:t>
            </a:r>
            <a:endParaRPr lang="en-US" sz="2000" dirty="0">
              <a:latin typeface="Segoe Print" panose="02000600000000000000" pitchFamily="2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000" dirty="0">
                <a:latin typeface="Segoe Print" panose="02000600000000000000" pitchFamily="2" charset="0"/>
              </a:rPr>
              <a:t>Retirez la préparation nutritionnelle du réfrigérateur de 15 à 20 minutes avant l’alimentation et placez-la dans un contenant d’eau chaude pour l’amener à la température </a:t>
            </a:r>
            <a:r>
              <a:rPr lang="fr-CA" sz="2000" dirty="0" smtClean="0">
                <a:latin typeface="Segoe Print" panose="02000600000000000000" pitchFamily="2" charset="0"/>
              </a:rPr>
              <a:t>ambiante</a:t>
            </a:r>
            <a:endParaRPr lang="en-US" sz="2000" dirty="0">
              <a:latin typeface="Segoe Print" panose="020006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>
                <a:latin typeface="Segoe Print" panose="02000600000000000000" pitchFamily="2" charset="0"/>
              </a:rPr>
              <a:t>Ne réchauffez PAS la préparation nutritionnelle au four à </a:t>
            </a:r>
            <a:r>
              <a:rPr lang="fr-CA" sz="2000" dirty="0" smtClean="0">
                <a:latin typeface="Segoe Print" panose="02000600000000000000" pitchFamily="2" charset="0"/>
              </a:rPr>
              <a:t>micro-ondes</a:t>
            </a:r>
            <a:endParaRPr lang="en-US" sz="20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34379"/>
      </p:ext>
    </p:extLst>
  </p:cSld>
  <p:clrMapOvr>
    <a:masterClrMapping/>
  </p:clrMapOvr>
  <p:transition advTm="1814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6563072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57416"/>
          </a:xfrm>
          <a:effectLst>
            <a:innerShdw blurRad="63500" dist="50800" dir="13500000">
              <a:prstClr val="black">
                <a:alpha val="50000"/>
              </a:prstClr>
            </a:innerShdw>
            <a:softEdge rad="12700"/>
          </a:effectLst>
        </p:spPr>
        <p:txBody>
          <a:bodyPr>
            <a:noAutofit/>
          </a:bodyPr>
          <a:lstStyle/>
          <a:p>
            <a:pPr lvl="0">
              <a:buClrTx/>
            </a:pPr>
            <a:r>
              <a:rPr lang="fr-CA" sz="2400" b="1" dirty="0">
                <a:latin typeface="Segoe Print" panose="02000600000000000000" pitchFamily="2" charset="0"/>
              </a:rPr>
              <a:t>Dégrade les aliments en éléments nutritifs de base</a:t>
            </a:r>
            <a:endParaRPr lang="en-US" sz="2400" b="1" dirty="0">
              <a:latin typeface="Segoe Print" panose="02000600000000000000" pitchFamily="2" charset="0"/>
            </a:endParaRP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776732"/>
            <a:ext cx="6678488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SYST</a:t>
            </a:r>
            <a:r>
              <a:rPr lang="fr-CA" sz="2800" b="1" dirty="0" smtClean="0">
                <a:latin typeface="Comic Sans MS" panose="030F0702030302020204" pitchFamily="66" charset="0"/>
              </a:rPr>
              <a:t>ÈME GASTRO-INTESTINAL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0" name="Content Placeholder 8"/>
          <p:cNvSpPr txBox="1">
            <a:spLocks/>
          </p:cNvSpPr>
          <p:nvPr/>
        </p:nvSpPr>
        <p:spPr>
          <a:xfrm>
            <a:off x="35496" y="4221088"/>
            <a:ext cx="8229600" cy="55741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</a:pPr>
            <a:r>
              <a:rPr lang="fr-CA" sz="9600" b="1" dirty="0">
                <a:latin typeface="Segoe Print" panose="02000600000000000000" pitchFamily="2" charset="0"/>
              </a:rPr>
              <a:t>Voies gastro-intestinales inférieures</a:t>
            </a:r>
            <a:endParaRPr lang="en-US" sz="9600" b="1" dirty="0">
              <a:latin typeface="Segoe Print" panose="02000600000000000000" pitchFamily="2" charset="0"/>
            </a:endParaRPr>
          </a:p>
          <a:p>
            <a:pPr>
              <a:buClrTx/>
            </a:pPr>
            <a:r>
              <a:rPr lang="en-CA" dirty="0">
                <a:latin typeface="Segoe Print" panose="02000600000000000000" pitchFamily="2" charset="0"/>
              </a:rPr>
              <a:t/>
            </a:r>
            <a:br>
              <a:rPr lang="en-CA" dirty="0">
                <a:latin typeface="Segoe Print" panose="02000600000000000000" pitchFamily="2" charset="0"/>
              </a:rPr>
            </a:br>
            <a:endParaRPr lang="en-CA" dirty="0">
              <a:latin typeface="Segoe Print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/>
              <a:t> </a:t>
            </a:r>
            <a:br>
              <a:rPr lang="en-CA" dirty="0"/>
            </a:br>
            <a:endParaRPr lang="en-CA" dirty="0"/>
          </a:p>
        </p:txBody>
      </p:sp>
      <p:sp>
        <p:nvSpPr>
          <p:cNvPr id="18" name="Content Placeholder 8"/>
          <p:cNvSpPr txBox="1">
            <a:spLocks/>
          </p:cNvSpPr>
          <p:nvPr/>
        </p:nvSpPr>
        <p:spPr>
          <a:xfrm>
            <a:off x="446856" y="2636912"/>
            <a:ext cx="6411144" cy="55741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</a:pPr>
            <a:r>
              <a:rPr lang="fr-CA" sz="2200" dirty="0">
                <a:latin typeface="Segoe Print" panose="02000600000000000000" pitchFamily="2" charset="0"/>
              </a:rPr>
              <a:t>Digestion et absorption des éléments nutritifs</a:t>
            </a:r>
            <a:endParaRPr lang="en-US" sz="2200" dirty="0">
              <a:latin typeface="Segoe Print" panose="02000600000000000000" pitchFamily="2" charset="0"/>
            </a:endParaRPr>
          </a:p>
        </p:txBody>
      </p:sp>
      <p:sp>
        <p:nvSpPr>
          <p:cNvPr id="19" name="Content Placeholder 8"/>
          <p:cNvSpPr txBox="1">
            <a:spLocks/>
          </p:cNvSpPr>
          <p:nvPr/>
        </p:nvSpPr>
        <p:spPr>
          <a:xfrm>
            <a:off x="488048" y="4653136"/>
            <a:ext cx="8208912" cy="55741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</a:pPr>
            <a:r>
              <a:rPr lang="fr-CA" sz="2200" dirty="0" smtClean="0">
                <a:latin typeface="Segoe Print" panose="02000600000000000000" pitchFamily="2" charset="0"/>
              </a:rPr>
              <a:t>L’eau est </a:t>
            </a:r>
            <a:r>
              <a:rPr lang="fr-CA" sz="2200" dirty="0" err="1" smtClean="0">
                <a:latin typeface="Segoe Print" panose="02000600000000000000" pitchFamily="2" charset="0"/>
              </a:rPr>
              <a:t>réabsorbeé</a:t>
            </a:r>
            <a:r>
              <a:rPr lang="fr-CA" sz="2200" dirty="0" smtClean="0">
                <a:latin typeface="Segoe Print" panose="02000600000000000000" pitchFamily="2" charset="0"/>
              </a:rPr>
              <a:t> et les aliments non digérés se solidifient pour devenir des mati</a:t>
            </a:r>
            <a:r>
              <a:rPr lang="fr-CA" sz="2000" dirty="0">
                <a:latin typeface="Segoe Print" panose="02000600000000000000" pitchFamily="2" charset="0"/>
              </a:rPr>
              <a:t>è</a:t>
            </a:r>
            <a:r>
              <a:rPr lang="fr-CA" sz="2200" dirty="0" smtClean="0">
                <a:latin typeface="Segoe Print" panose="02000600000000000000" pitchFamily="2" charset="0"/>
              </a:rPr>
              <a:t>res fécales</a:t>
            </a:r>
            <a:endParaRPr lang="en-US" sz="2200" dirty="0">
              <a:latin typeface="Segoe Print" panose="02000600000000000000" pitchFamily="2" charset="0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457200" y="2211132"/>
            <a:ext cx="8229600" cy="55741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softEdge rad="12700"/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fr-CA" sz="2400" b="1" dirty="0">
                <a:latin typeface="Segoe Print" panose="02000600000000000000" pitchFamily="2" charset="0"/>
              </a:rPr>
              <a:t>Système gastro-intestinal supérieur</a:t>
            </a:r>
            <a:endParaRPr lang="en-US" sz="2400" b="1" dirty="0">
              <a:latin typeface="Segoe Print" panose="02000600000000000000" pitchFamily="2" charset="0"/>
            </a:endParaRPr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465112" y="3346728"/>
            <a:ext cx="6411144" cy="55741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</a:pPr>
            <a:r>
              <a:rPr lang="fr-CA" sz="2200" dirty="0" smtClean="0">
                <a:latin typeface="Segoe Print" panose="02000600000000000000" pitchFamily="2" charset="0"/>
              </a:rPr>
              <a:t>Bouche, gorge, œsophage, estomac, </a:t>
            </a:r>
            <a:r>
              <a:rPr lang="fr-CA" sz="2200" dirty="0" err="1" smtClean="0">
                <a:latin typeface="Segoe Print" panose="02000600000000000000" pitchFamily="2" charset="0"/>
              </a:rPr>
              <a:t>intestion</a:t>
            </a:r>
            <a:r>
              <a:rPr lang="fr-CA" sz="2200" dirty="0" smtClean="0">
                <a:latin typeface="Segoe Print" panose="02000600000000000000" pitchFamily="2" charset="0"/>
              </a:rPr>
              <a:t> grêle</a:t>
            </a:r>
            <a:endParaRPr lang="en-US" sz="2200" dirty="0">
              <a:latin typeface="Segoe Print" panose="02000600000000000000" pitchFamily="2" charset="0"/>
            </a:endParaRPr>
          </a:p>
        </p:txBody>
      </p:sp>
      <p:sp>
        <p:nvSpPr>
          <p:cNvPr id="17" name="Content Placeholder 8"/>
          <p:cNvSpPr txBox="1">
            <a:spLocks/>
          </p:cNvSpPr>
          <p:nvPr/>
        </p:nvSpPr>
        <p:spPr>
          <a:xfrm>
            <a:off x="467544" y="5379328"/>
            <a:ext cx="8208912" cy="55741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</a:pPr>
            <a:r>
              <a:rPr lang="fr-CA" sz="2200" dirty="0" smtClean="0">
                <a:latin typeface="Segoe Print" panose="02000600000000000000" pitchFamily="2" charset="0"/>
              </a:rPr>
              <a:t>C</a:t>
            </a:r>
            <a:r>
              <a:rPr lang="fr-CA" sz="2200" dirty="0">
                <a:latin typeface="Segoe Print" panose="02000600000000000000" pitchFamily="2" charset="0"/>
              </a:rPr>
              <a:t>ô</a:t>
            </a:r>
            <a:r>
              <a:rPr lang="fr-CA" sz="2200" dirty="0" smtClean="0">
                <a:latin typeface="Segoe Print" panose="02000600000000000000" pitchFamily="2" charset="0"/>
              </a:rPr>
              <a:t>lon rectum, anus</a:t>
            </a:r>
            <a:endParaRPr lang="en-US" sz="2200" dirty="0">
              <a:latin typeface="Segoe Print" panose="02000600000000000000" pitchFamily="2" charset="0"/>
            </a:endParaRPr>
          </a:p>
        </p:txBody>
      </p:sp>
      <p:pic>
        <p:nvPicPr>
          <p:cNvPr id="22" name="Picture 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701" y="2154922"/>
            <a:ext cx="1920755" cy="234487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4104781"/>
      </p:ext>
    </p:extLst>
  </p:cSld>
  <p:clrMapOvr>
    <a:masterClrMapping/>
  </p:clrMapOvr>
  <p:transition advTm="18147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5482952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467544" y="992756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800" b="1" dirty="0">
                <a:latin typeface="Segoe Print" panose="02000600000000000000" pitchFamily="2" charset="0"/>
              </a:rPr>
              <a:t>MATÉRIEL DE NETTOYAGE</a:t>
            </a:r>
            <a:endParaRPr lang="en-US" sz="2800" dirty="0">
              <a:latin typeface="Segoe Print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812864"/>
            <a:ext cx="777686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CA" sz="2300" dirty="0">
                <a:latin typeface="Segoe Print" panose="02000600000000000000" pitchFamily="2" charset="0"/>
              </a:rPr>
              <a:t>Veillez à ce que l’évier soit propre.</a:t>
            </a:r>
            <a:endParaRPr lang="en-US" sz="2300" dirty="0">
              <a:latin typeface="Segoe Print" panose="020006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CA" sz="2300" dirty="0">
                <a:latin typeface="Segoe Print" panose="02000600000000000000" pitchFamily="2" charset="0"/>
              </a:rPr>
              <a:t>Séparez les fournitures avant de les laver.</a:t>
            </a:r>
            <a:endParaRPr lang="en-US" sz="2300" dirty="0">
              <a:latin typeface="Segoe Print" panose="020006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CA" sz="2300" dirty="0">
                <a:latin typeface="Segoe Print" panose="02000600000000000000" pitchFamily="2" charset="0"/>
              </a:rPr>
              <a:t>Lavez-les à l’eau tiède et au savon à vaisselle doux.</a:t>
            </a:r>
            <a:endParaRPr lang="en-US" sz="2300" dirty="0">
              <a:latin typeface="Segoe Print" panose="020006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CA" sz="2300" dirty="0">
                <a:latin typeface="Segoe Print" panose="02000600000000000000" pitchFamily="2" charset="0"/>
              </a:rPr>
              <a:t>Rincez toutes les pièces jusqu’à qu’aucune trace de savon ou de résidu ne soit visible.</a:t>
            </a:r>
            <a:endParaRPr lang="en-US" sz="2300" dirty="0">
              <a:latin typeface="Segoe Print" panose="020006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CA" sz="2300" dirty="0">
                <a:latin typeface="Segoe Print" panose="02000600000000000000" pitchFamily="2" charset="0"/>
              </a:rPr>
              <a:t>Retirez le plus d’eau possible du tube.</a:t>
            </a:r>
            <a:endParaRPr lang="en-US" sz="2300" dirty="0">
              <a:latin typeface="Segoe Print" panose="020006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CA" sz="2300" dirty="0">
                <a:latin typeface="Segoe Print" panose="02000600000000000000" pitchFamily="2" charset="0"/>
              </a:rPr>
              <a:t>Laissez les fournitures sécher à l’air libre sur une serviette propre.</a:t>
            </a:r>
            <a:endParaRPr lang="en-US" sz="2300" dirty="0">
              <a:latin typeface="Segoe Print" panose="02000600000000000000" pitchFamily="2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CA" sz="2300" dirty="0">
                <a:latin typeface="Segoe Print" panose="02000600000000000000" pitchFamily="2" charset="0"/>
              </a:rPr>
              <a:t>Laissez la pince à roulette et l’extrémité du sac d’alimentation ouvertes jusqu’à ce que le sac soit </a:t>
            </a:r>
            <a:r>
              <a:rPr lang="fr-CA" sz="2300" dirty="0" smtClean="0">
                <a:latin typeface="Segoe Print" panose="02000600000000000000" pitchFamily="2" charset="0"/>
              </a:rPr>
              <a:t>sec</a:t>
            </a:r>
            <a:endParaRPr lang="en-US" sz="2300" dirty="0">
              <a:latin typeface="Segoe Print" panose="02000600000000000000" pitchFamily="2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CA" sz="2300" dirty="0">
                <a:latin typeface="Segoe Print" panose="02000600000000000000" pitchFamily="2" charset="0"/>
              </a:rPr>
              <a:t>N’assemblez pas les pièces avant la séance d’alimentation </a:t>
            </a:r>
            <a:r>
              <a:rPr lang="fr-CA" sz="2300" dirty="0" smtClean="0">
                <a:latin typeface="Segoe Print" panose="02000600000000000000" pitchFamily="2" charset="0"/>
              </a:rPr>
              <a:t>suivante</a:t>
            </a:r>
            <a:endParaRPr lang="en-US" sz="2300" i="1" dirty="0">
              <a:latin typeface="Segoe Print" panose="020006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3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715485"/>
      </p:ext>
    </p:extLst>
  </p:cSld>
  <p:clrMapOvr>
    <a:masterClrMapping/>
  </p:clrMapOvr>
  <p:transition advTm="18147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211144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539552" y="692696"/>
            <a:ext cx="849694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800" b="1" dirty="0">
                <a:latin typeface="Segoe Print" panose="02000600000000000000" pitchFamily="2" charset="0"/>
              </a:rPr>
              <a:t>REMPLACEMENT DES FOURNITURES</a:t>
            </a:r>
            <a:endParaRPr lang="en-US" sz="2800" dirty="0">
              <a:latin typeface="Segoe Print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524832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400" dirty="0">
                <a:latin typeface="Segoe Print" panose="02000600000000000000" pitchFamily="2" charset="0"/>
              </a:rPr>
              <a:t>Les parents ou tuteurs sont responsables du remplacement des </a:t>
            </a:r>
            <a:r>
              <a:rPr lang="fr-CA" sz="2400" dirty="0" smtClean="0">
                <a:latin typeface="Segoe Print" panose="02000600000000000000" pitchFamily="2" charset="0"/>
              </a:rPr>
              <a:t>fournitures</a:t>
            </a:r>
            <a:endParaRPr lang="en-US" sz="2400" dirty="0">
              <a:latin typeface="Segoe Print" panose="02000600000000000000" pitchFamily="2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400" dirty="0">
                <a:latin typeface="Segoe Print" panose="02000600000000000000" pitchFamily="2" charset="0"/>
              </a:rPr>
              <a:t>On recommande de conserver un sac d’alimentation supplémentaire sur le site du programme communautaire, dans la mesure du </a:t>
            </a:r>
            <a:r>
              <a:rPr lang="fr-CA" sz="2400" dirty="0" smtClean="0">
                <a:latin typeface="Segoe Print" panose="02000600000000000000" pitchFamily="2" charset="0"/>
              </a:rPr>
              <a:t>possible</a:t>
            </a:r>
            <a:endParaRPr lang="en-US" sz="2400" dirty="0">
              <a:latin typeface="Segoe Print" panose="02000600000000000000" pitchFamily="2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400" dirty="0">
                <a:latin typeface="Segoe Print" panose="02000600000000000000" pitchFamily="2" charset="0"/>
              </a:rPr>
              <a:t>Remplacement des fournitures</a:t>
            </a:r>
            <a:endParaRPr lang="en-US" sz="2400" dirty="0">
              <a:latin typeface="Segoe Print" panose="02000600000000000000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sz="2400" dirty="0">
                <a:latin typeface="Segoe Print" panose="02000600000000000000" pitchFamily="2" charset="0"/>
              </a:rPr>
              <a:t>Sac d’alimentation — une fois par semaine</a:t>
            </a:r>
            <a:endParaRPr lang="en-US" sz="2400" dirty="0">
              <a:latin typeface="Segoe Print" panose="02000600000000000000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sz="2400" dirty="0">
                <a:latin typeface="Segoe Print" panose="02000600000000000000" pitchFamily="2" charset="0"/>
              </a:rPr>
              <a:t>Tube de raccordement — une fois par mois</a:t>
            </a:r>
            <a:endParaRPr lang="en-US" sz="2400" dirty="0">
              <a:latin typeface="Segoe Print" panose="020006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>
                <a:latin typeface="Segoe Print" panose="02000600000000000000" pitchFamily="2" charset="0"/>
              </a:rPr>
              <a:t>Seringue — une fois par mois ou lorsque le piston ne glisse plus correctement</a:t>
            </a:r>
            <a:endParaRPr lang="en-U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358"/>
      </p:ext>
    </p:extLst>
  </p:cSld>
  <p:clrMapOvr>
    <a:masterClrMapping/>
  </p:clrMapOvr>
  <p:transition advTm="18147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4906888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704724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800" b="1" dirty="0">
                <a:latin typeface="Segoe Print" panose="02000600000000000000" pitchFamily="2" charset="0"/>
              </a:rPr>
              <a:t>SOINS DE LA BOUCHE</a:t>
            </a:r>
            <a:endParaRPr lang="en-US" sz="2800" dirty="0">
              <a:latin typeface="Segoe Print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1524833"/>
            <a:ext cx="69665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600" dirty="0">
                <a:latin typeface="Segoe Print" panose="02000600000000000000" pitchFamily="2" charset="0"/>
              </a:rPr>
              <a:t>Quotidiennement</a:t>
            </a:r>
            <a:endParaRPr lang="en-US" sz="2600" dirty="0">
              <a:latin typeface="Segoe Print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988840"/>
            <a:ext cx="696652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600" dirty="0" smtClean="0">
                <a:latin typeface="Segoe Print" panose="02000600000000000000" pitchFamily="2" charset="0"/>
              </a:rPr>
              <a:t>Utilisez </a:t>
            </a:r>
            <a:r>
              <a:rPr lang="fr-CA" sz="2600" dirty="0">
                <a:latin typeface="Segoe Print" panose="02000600000000000000" pitchFamily="2" charset="0"/>
              </a:rPr>
              <a:t>une brosse à dents, une petite brosse en mousse (</a:t>
            </a:r>
            <a:r>
              <a:rPr lang="fr-CA" sz="2600" dirty="0" err="1">
                <a:latin typeface="Segoe Print" panose="02000600000000000000" pitchFamily="2" charset="0"/>
              </a:rPr>
              <a:t>Toothlette</a:t>
            </a:r>
            <a:r>
              <a:rPr lang="fr-CA" sz="2600" dirty="0">
                <a:latin typeface="Segoe Print" panose="02000600000000000000" pitchFamily="2" charset="0"/>
              </a:rPr>
              <a:t>), une débarbouillette douce ou un morceau de gaze imbibé d’eau</a:t>
            </a:r>
            <a:endParaRPr lang="en-US" sz="2600" dirty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645024"/>
            <a:ext cx="6966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600" dirty="0">
                <a:latin typeface="Segoe Print" panose="02000600000000000000" pitchFamily="2" charset="0"/>
              </a:rPr>
              <a:t>Un </a:t>
            </a:r>
            <a:r>
              <a:rPr lang="fr-CA" sz="2600" dirty="0" smtClean="0">
                <a:latin typeface="Segoe Print" panose="02000600000000000000" pitchFamily="2" charset="0"/>
              </a:rPr>
              <a:t>dentifrice </a:t>
            </a:r>
            <a:r>
              <a:rPr lang="fr-CA" sz="2600" dirty="0">
                <a:latin typeface="Segoe Print" panose="02000600000000000000" pitchFamily="2" charset="0"/>
              </a:rPr>
              <a:t>au fluorure peut être utilisé si l’enfant est capable de cracher</a:t>
            </a:r>
            <a:endParaRPr lang="en-US" sz="2600" dirty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4805937"/>
            <a:ext cx="6966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600" dirty="0">
                <a:latin typeface="Segoe Print" panose="02000600000000000000" pitchFamily="2" charset="0"/>
              </a:rPr>
              <a:t>Un hydratant pour les lèvres peut aider à prévenir la sècheresse des lèvres</a:t>
            </a:r>
            <a:endParaRPr lang="en-US" sz="2600" dirty="0">
              <a:latin typeface="Segoe Print" panose="02000600000000000000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440540"/>
      </p:ext>
    </p:extLst>
  </p:cSld>
  <p:clrMapOvr>
    <a:masterClrMapping/>
  </p:clrMapOvr>
  <p:transition advTm="18147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5915000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0076" y="776732"/>
            <a:ext cx="620212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SONDES DE GASTROSTOMIE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/>
              <a:t> </a:t>
            </a:r>
            <a:br>
              <a:rPr lang="en-CA" dirty="0"/>
            </a:b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39552" y="155679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Ouverture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chirurgicale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vers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l’esomtac</a:t>
            </a:r>
            <a:endParaRPr lang="en-US" sz="2800" dirty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2150854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Peut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être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utils</a:t>
            </a:r>
            <a:r>
              <a:rPr lang="fr-CA" sz="2800" dirty="0" smtClean="0">
                <a:latin typeface="Segoe Print" panose="02000600000000000000" pitchFamily="2" charset="0"/>
              </a:rPr>
              <a:t>é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e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en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cas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de:</a:t>
            </a:r>
            <a:endParaRPr lang="en-US" sz="2800" dirty="0" smtClean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3832" y="2720533"/>
            <a:ext cx="391164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err="1" smtClean="0">
                <a:latin typeface="Segoe Print" panose="02000600000000000000" pitchFamily="2" charset="0"/>
              </a:rPr>
              <a:t>Difficulté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>
                <a:latin typeface="Segoe Print" panose="02000600000000000000" pitchFamily="2" charset="0"/>
              </a:rPr>
              <a:t>à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avaler</a:t>
            </a:r>
            <a:endParaRPr lang="en-US" sz="2600" dirty="0">
              <a:latin typeface="Segoe Print" panose="020006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3832" y="3212976"/>
            <a:ext cx="70572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err="1" smtClean="0">
                <a:latin typeface="Segoe Print" panose="02000600000000000000" pitchFamily="2" charset="0"/>
              </a:rPr>
              <a:t>Risque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d’etouffement</a:t>
            </a:r>
            <a:endParaRPr lang="en-US" sz="2600" dirty="0">
              <a:latin typeface="Segoe Print" panose="020006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3832" y="3717032"/>
            <a:ext cx="77586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err="1" smtClean="0">
                <a:latin typeface="Segoe Print" panose="02000600000000000000" pitchFamily="2" charset="0"/>
              </a:rPr>
              <a:t>Incapacité</a:t>
            </a:r>
            <a:r>
              <a:rPr lang="en-US" sz="2600" dirty="0" smtClean="0">
                <a:latin typeface="Segoe Print" panose="02000600000000000000" pitchFamily="2" charset="0"/>
              </a:rPr>
              <a:t> de manger </a:t>
            </a:r>
            <a:r>
              <a:rPr lang="en-US" sz="2600" dirty="0" err="1" smtClean="0">
                <a:latin typeface="Segoe Print" panose="02000600000000000000" pitchFamily="2" charset="0"/>
              </a:rPr>
              <a:t>ou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boire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suffisamment</a:t>
            </a:r>
            <a:r>
              <a:rPr lang="en-US" sz="2600" dirty="0" smtClean="0">
                <a:latin typeface="Segoe Print" panose="02000600000000000000" pitchFamily="2" charset="0"/>
              </a:rPr>
              <a:t> par </a:t>
            </a:r>
            <a:r>
              <a:rPr lang="en-US" sz="2600" dirty="0" err="1" smtClean="0">
                <a:latin typeface="Segoe Print" panose="02000600000000000000" pitchFamily="2" charset="0"/>
              </a:rPr>
              <a:t>voie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orale</a:t>
            </a:r>
            <a:endParaRPr lang="en-US" sz="2600" dirty="0">
              <a:latin typeface="Segoe Print" panose="020006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3832" y="4653136"/>
            <a:ext cx="757009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err="1">
                <a:latin typeface="Segoe Print" panose="02000600000000000000" pitchFamily="2" charset="0"/>
              </a:rPr>
              <a:t>Incapacité</a:t>
            </a:r>
            <a:r>
              <a:rPr lang="en-US" sz="2600" dirty="0">
                <a:latin typeface="Segoe Print" panose="02000600000000000000" pitchFamily="2" charset="0"/>
              </a:rPr>
              <a:t> de </a:t>
            </a:r>
            <a:r>
              <a:rPr lang="en-US" sz="2600" dirty="0" smtClean="0">
                <a:latin typeface="Segoe Print" panose="02000600000000000000" pitchFamily="2" charset="0"/>
              </a:rPr>
              <a:t>manger </a:t>
            </a:r>
            <a:r>
              <a:rPr lang="en-US" sz="2600" dirty="0" err="1" smtClean="0">
                <a:latin typeface="Segoe Print" panose="02000600000000000000" pitchFamily="2" charset="0"/>
              </a:rPr>
              <a:t>ou</a:t>
            </a:r>
            <a:r>
              <a:rPr lang="en-US" sz="2600" dirty="0" smtClean="0">
                <a:latin typeface="Segoe Print" panose="02000600000000000000" pitchFamily="2" charset="0"/>
              </a:rPr>
              <a:t> absorber </a:t>
            </a:r>
            <a:r>
              <a:rPr lang="en-US" sz="2600" dirty="0" err="1" smtClean="0">
                <a:latin typeface="Segoe Print" panose="02000600000000000000" pitchFamily="2" charset="0"/>
              </a:rPr>
              <a:t>assez</a:t>
            </a:r>
            <a:r>
              <a:rPr lang="en-US" sz="2600" dirty="0" smtClean="0">
                <a:latin typeface="Segoe Print" panose="02000600000000000000" pitchFamily="2" charset="0"/>
              </a:rPr>
              <a:t> de </a:t>
            </a:r>
            <a:r>
              <a:rPr lang="en-US" sz="2600" dirty="0" err="1" smtClean="0">
                <a:latin typeface="Segoe Print" panose="02000600000000000000" pitchFamily="2" charset="0"/>
              </a:rPr>
              <a:t>nourriture</a:t>
            </a:r>
            <a:r>
              <a:rPr lang="en-US" sz="2600" dirty="0" smtClean="0">
                <a:latin typeface="Segoe Print" panose="02000600000000000000" pitchFamily="2" charset="0"/>
              </a:rPr>
              <a:t> pour </a:t>
            </a:r>
            <a:r>
              <a:rPr lang="en-US" sz="2600" dirty="0" err="1" smtClean="0">
                <a:latin typeface="Segoe Print" panose="02000600000000000000" pitchFamily="2" charset="0"/>
              </a:rPr>
              <a:t>maintenir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une</a:t>
            </a:r>
            <a:r>
              <a:rPr lang="en-US" sz="2600" dirty="0" smtClean="0">
                <a:latin typeface="Segoe Print" panose="02000600000000000000" pitchFamily="2" charset="0"/>
              </a:rPr>
              <a:t> bonne nutrition</a:t>
            </a:r>
            <a:endParaRPr lang="en-US" sz="26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33845"/>
      </p:ext>
    </p:extLst>
  </p:cSld>
  <p:clrMapOvr>
    <a:masterClrMapping/>
  </p:clrMapOvr>
  <p:transition advTm="18147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6635080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2564904"/>
            <a:ext cx="78488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Segoe Print" panose="02000600000000000000" pitchFamily="2" charset="0"/>
              </a:rPr>
              <a:t>Bouton Bard™</a:t>
            </a:r>
            <a:endParaRPr lang="en-US" sz="2600" dirty="0">
              <a:latin typeface="Segoe Print" panose="02000600000000000000" pitchFamily="2" charset="0"/>
            </a:endParaRP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704724"/>
            <a:ext cx="6480720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SONDES DE GASTROSTOMIE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496" y="1556792"/>
            <a:ext cx="1171517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err="1" smtClean="0">
                <a:latin typeface="Segoe Print" panose="02000600000000000000" pitchFamily="2" charset="0"/>
                <a:cs typeface="Arial" charset="0"/>
              </a:rPr>
              <a:t>Sonde</a:t>
            </a:r>
            <a:r>
              <a:rPr lang="en-US" sz="2600" dirty="0" smtClean="0">
                <a:latin typeface="Segoe Print" panose="02000600000000000000" pitchFamily="2" charset="0"/>
                <a:cs typeface="Arial" charset="0"/>
              </a:rPr>
              <a:t> de </a:t>
            </a:r>
            <a:r>
              <a:rPr lang="en-US" sz="2600" dirty="0" err="1" smtClean="0">
                <a:latin typeface="Segoe Print" panose="02000600000000000000" pitchFamily="2" charset="0"/>
                <a:cs typeface="Arial" charset="0"/>
              </a:rPr>
              <a:t>gastromie</a:t>
            </a:r>
            <a:r>
              <a:rPr lang="en-US" sz="2600" dirty="0" smtClean="0">
                <a:latin typeface="Segoe Print" panose="02000600000000000000" pitchFamily="2" charset="0"/>
                <a:cs typeface="Arial" charset="0"/>
              </a:rPr>
              <a:t> à </a:t>
            </a:r>
            <a:r>
              <a:rPr lang="en-US" sz="2600" dirty="0" err="1" smtClean="0">
                <a:latin typeface="Segoe Print" panose="02000600000000000000" pitchFamily="2" charset="0"/>
                <a:cs typeface="Arial" charset="0"/>
              </a:rPr>
              <a:t>ballonnet</a:t>
            </a:r>
            <a:endParaRPr lang="en-US" sz="2600" dirty="0" smtClean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96" y="2060848"/>
            <a:ext cx="1171517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err="1" smtClean="0">
                <a:latin typeface="Segoe Print" panose="02000600000000000000" pitchFamily="2" charset="0"/>
              </a:rPr>
              <a:t>Sonde</a:t>
            </a:r>
            <a:r>
              <a:rPr lang="en-US" sz="2600" dirty="0" smtClean="0">
                <a:latin typeface="Segoe Print" panose="02000600000000000000" pitchFamily="2" charset="0"/>
              </a:rPr>
              <a:t> de </a:t>
            </a:r>
            <a:r>
              <a:rPr lang="en-US" sz="2600" dirty="0" err="1" smtClean="0">
                <a:latin typeface="Segoe Print" panose="02000600000000000000" pitchFamily="2" charset="0"/>
              </a:rPr>
              <a:t>gastrostomie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discretè</a:t>
            </a:r>
            <a:r>
              <a:rPr lang="en-US" sz="2600" dirty="0" smtClean="0">
                <a:latin typeface="Segoe Print" panose="02000600000000000000" pitchFamily="2" charset="0"/>
              </a:rPr>
              <a:t> M</a:t>
            </a:r>
            <a:r>
              <a:rPr lang="en-US" sz="2600" dirty="0" smtClean="0">
                <a:latin typeface="Segoe Print" panose="02000600000000000000" pitchFamily="2" charset="0"/>
              </a:rPr>
              <a:t>IC-KEY</a:t>
            </a:r>
            <a:r>
              <a:rPr lang="en-US" sz="2600" dirty="0">
                <a:latin typeface="Segoe Print" panose="02000600000000000000" pitchFamily="2" charset="0"/>
              </a:rPr>
              <a:t>® </a:t>
            </a:r>
            <a:endParaRPr lang="en-US" sz="2600" dirty="0" smtClean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96" y="3068960"/>
            <a:ext cx="87129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err="1" smtClean="0">
                <a:latin typeface="Segoe Print" panose="02000600000000000000" pitchFamily="2" charset="0"/>
              </a:rPr>
              <a:t>Sonde</a:t>
            </a:r>
            <a:r>
              <a:rPr lang="en-US" sz="2600" dirty="0" smtClean="0">
                <a:latin typeface="Segoe Print" panose="02000600000000000000" pitchFamily="2" charset="0"/>
              </a:rPr>
              <a:t> de </a:t>
            </a:r>
            <a:r>
              <a:rPr lang="en-US" sz="2600" dirty="0" err="1" smtClean="0">
                <a:latin typeface="Segoe Print" panose="02000600000000000000" pitchFamily="2" charset="0"/>
              </a:rPr>
              <a:t>gastromie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endoscopique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percutan</a:t>
            </a:r>
            <a:r>
              <a:rPr lang="fr-CA" sz="2600" dirty="0" smtClean="0">
                <a:latin typeface="Segoe Print" panose="02000600000000000000" pitchFamily="2" charset="0"/>
              </a:rPr>
              <a:t>é</a:t>
            </a:r>
            <a:r>
              <a:rPr lang="en-US" sz="2600" dirty="0" smtClean="0">
                <a:latin typeface="Segoe Print" panose="02000600000000000000" pitchFamily="2" charset="0"/>
              </a:rPr>
              <a:t>e (GEP) </a:t>
            </a:r>
            <a:endParaRPr lang="en-US" sz="2600" dirty="0" smtClean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96" y="4005064"/>
            <a:ext cx="1065015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err="1">
                <a:latin typeface="Segoe Print" panose="02000600000000000000" pitchFamily="2" charset="0"/>
              </a:rPr>
              <a:t>Sonde</a:t>
            </a:r>
            <a:r>
              <a:rPr lang="en-US" sz="2600" dirty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d’alimentsion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jéjunale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régulière</a:t>
            </a:r>
            <a:r>
              <a:rPr lang="en-US" sz="2600" dirty="0" smtClean="0">
                <a:latin typeface="Segoe Print" panose="02000600000000000000" pitchFamily="2" charset="0"/>
              </a:rPr>
              <a:t> MIC</a:t>
            </a:r>
            <a:r>
              <a:rPr lang="en-US" sz="2600" dirty="0" smtClean="0">
                <a:latin typeface="Segoe Print" panose="02000600000000000000" pitchFamily="2" charset="0"/>
              </a:rPr>
              <a:t>®</a:t>
            </a:r>
            <a:endParaRPr lang="en-US" sz="2600" dirty="0" smtClean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3" y="4509120"/>
            <a:ext cx="74168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600" dirty="0" err="1">
                <a:latin typeface="Segoe Print" panose="02000600000000000000" pitchFamily="2" charset="0"/>
              </a:rPr>
              <a:t>Sonde</a:t>
            </a:r>
            <a:r>
              <a:rPr lang="en-US" sz="2600" dirty="0">
                <a:latin typeface="Segoe Print" panose="02000600000000000000" pitchFamily="2" charset="0"/>
              </a:rPr>
              <a:t> </a:t>
            </a:r>
            <a:r>
              <a:rPr lang="en-US" sz="2600" dirty="0" err="1">
                <a:latin typeface="Segoe Print" panose="02000600000000000000" pitchFamily="2" charset="0"/>
              </a:rPr>
              <a:t>d’alimentsion</a:t>
            </a:r>
            <a:r>
              <a:rPr lang="en-US" sz="2600" dirty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jéjunale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>
                <a:latin typeface="Segoe Print" panose="02000600000000000000" pitchFamily="2" charset="0"/>
              </a:rPr>
              <a:t>discretè</a:t>
            </a:r>
            <a:r>
              <a:rPr lang="en-US" sz="2600" dirty="0">
                <a:latin typeface="Segoe Print" panose="02000600000000000000" pitchFamily="2" charset="0"/>
              </a:rPr>
              <a:t> </a:t>
            </a:r>
            <a:r>
              <a:rPr lang="en-US" sz="2600" dirty="0" smtClean="0">
                <a:latin typeface="Segoe Print" panose="02000600000000000000" pitchFamily="2" charset="0"/>
              </a:rPr>
              <a:t>MIC-KEY</a:t>
            </a:r>
            <a:r>
              <a:rPr lang="en-US" sz="2600" dirty="0">
                <a:latin typeface="Segoe Print" panose="02000600000000000000" pitchFamily="2" charset="0"/>
              </a:rPr>
              <a:t>®</a:t>
            </a:r>
            <a:endParaRPr lang="en-US" sz="2600" dirty="0">
              <a:latin typeface="Segoe Print" panose="02000600000000000000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>
              <a:latin typeface="Segoe Print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5355506"/>
            <a:ext cx="78488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600" dirty="0" err="1">
                <a:latin typeface="Segoe Print" panose="02000600000000000000" pitchFamily="2" charset="0"/>
              </a:rPr>
              <a:t>Sonde</a:t>
            </a:r>
            <a:r>
              <a:rPr lang="en-US" sz="2600" dirty="0">
                <a:latin typeface="Segoe Print" panose="02000600000000000000" pitchFamily="2" charset="0"/>
              </a:rPr>
              <a:t> </a:t>
            </a:r>
            <a:r>
              <a:rPr lang="en-US" sz="2600" dirty="0" err="1">
                <a:latin typeface="Segoe Print" panose="02000600000000000000" pitchFamily="2" charset="0"/>
              </a:rPr>
              <a:t>d’alimentsion</a:t>
            </a:r>
            <a:r>
              <a:rPr lang="en-US" sz="2600" dirty="0">
                <a:latin typeface="Segoe Print" panose="02000600000000000000" pitchFamily="2" charset="0"/>
              </a:rPr>
              <a:t> </a:t>
            </a:r>
            <a:r>
              <a:rPr lang="en-US" sz="2600" dirty="0" err="1">
                <a:latin typeface="Segoe Print" panose="02000600000000000000" pitchFamily="2" charset="0"/>
              </a:rPr>
              <a:t>jéjunale</a:t>
            </a:r>
            <a:r>
              <a:rPr lang="en-US" sz="2600" dirty="0">
                <a:latin typeface="Segoe Print" panose="02000600000000000000" pitchFamily="2" charset="0"/>
              </a:rPr>
              <a:t> </a:t>
            </a:r>
            <a:r>
              <a:rPr lang="en-US" sz="2600" dirty="0" err="1">
                <a:latin typeface="Segoe Print" panose="02000600000000000000" pitchFamily="2" charset="0"/>
              </a:rPr>
              <a:t>discretè</a:t>
            </a:r>
            <a:r>
              <a:rPr lang="en-US" sz="2600" dirty="0">
                <a:latin typeface="Segoe Print" panose="02000600000000000000" pitchFamily="2" charset="0"/>
              </a:rPr>
              <a:t> MIC-KEY</a:t>
            </a:r>
            <a:r>
              <a:rPr lang="en-US" sz="2600" dirty="0" smtClean="0">
                <a:latin typeface="Segoe Print" panose="02000600000000000000" pitchFamily="2" charset="0"/>
              </a:rPr>
              <a:t>® </a:t>
            </a:r>
            <a:r>
              <a:rPr lang="en-US" sz="2600" dirty="0" err="1" smtClean="0">
                <a:latin typeface="Segoe Print" panose="02000600000000000000" pitchFamily="2" charset="0"/>
              </a:rPr>
              <a:t>vec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ouverture</a:t>
            </a:r>
            <a:r>
              <a:rPr lang="en-US" sz="2600" dirty="0" smtClean="0">
                <a:latin typeface="Segoe Print" panose="02000600000000000000" pitchFamily="2" charset="0"/>
              </a:rPr>
              <a:t> </a:t>
            </a:r>
            <a:r>
              <a:rPr lang="en-US" sz="2600" dirty="0" err="1" smtClean="0">
                <a:latin typeface="Segoe Print" panose="02000600000000000000" pitchFamily="2" charset="0"/>
              </a:rPr>
              <a:t>gastrique</a:t>
            </a:r>
            <a:endParaRPr lang="en-US" sz="2600" dirty="0">
              <a:latin typeface="Segoe Print" panose="02000600000000000000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632209"/>
      </p:ext>
    </p:extLst>
  </p:cSld>
  <p:clrMapOvr>
    <a:masterClrMapping/>
  </p:clrMapOvr>
  <p:transition advTm="1814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4618856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730896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SOINS DE LA STOMIE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556792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Segoe Print" panose="02000600000000000000" pitchFamily="2" charset="0"/>
                <a:cs typeface="Arial" charset="0"/>
              </a:rPr>
              <a:t>Gardez</a:t>
            </a:r>
            <a:r>
              <a:rPr lang="en-US" sz="2400" dirty="0" smtClean="0">
                <a:latin typeface="Segoe Print" panose="02000600000000000000" pitchFamily="2" charset="0"/>
                <a:cs typeface="Arial" charset="0"/>
              </a:rPr>
              <a:t> la </a:t>
            </a:r>
            <a:r>
              <a:rPr lang="en-US" sz="2400" dirty="0" err="1" smtClean="0">
                <a:latin typeface="Segoe Print" panose="02000600000000000000" pitchFamily="2" charset="0"/>
                <a:cs typeface="Arial" charset="0"/>
              </a:rPr>
              <a:t>peau</a:t>
            </a:r>
            <a:r>
              <a:rPr lang="en-US" sz="24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  <a:cs typeface="Arial" charset="0"/>
              </a:rPr>
              <a:t>autour</a:t>
            </a:r>
            <a:r>
              <a:rPr lang="en-US" sz="2400" dirty="0" smtClean="0">
                <a:latin typeface="Segoe Print" panose="02000600000000000000" pitchFamily="2" charset="0"/>
                <a:cs typeface="Arial" charset="0"/>
              </a:rPr>
              <a:t> de la </a:t>
            </a:r>
            <a:r>
              <a:rPr lang="en-US" sz="2400" dirty="0" err="1" smtClean="0">
                <a:latin typeface="Segoe Print" panose="02000600000000000000" pitchFamily="2" charset="0"/>
                <a:cs typeface="Arial" charset="0"/>
              </a:rPr>
              <a:t>stomie</a:t>
            </a:r>
            <a:r>
              <a:rPr lang="en-US" sz="24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  <a:cs typeface="Arial" charset="0"/>
              </a:rPr>
              <a:t>propre</a:t>
            </a:r>
            <a:r>
              <a:rPr lang="en-US" sz="2400" dirty="0" smtClean="0">
                <a:latin typeface="Segoe Print" panose="02000600000000000000" pitchFamily="2" charset="0"/>
                <a:cs typeface="Arial" charset="0"/>
              </a:rPr>
              <a:t> et </a:t>
            </a:r>
            <a:r>
              <a:rPr lang="en-US" sz="2400" dirty="0" err="1" smtClean="0">
                <a:latin typeface="Segoe Print" panose="02000600000000000000" pitchFamily="2" charset="0"/>
                <a:cs typeface="Arial" charset="0"/>
              </a:rPr>
              <a:t>sèche</a:t>
            </a:r>
            <a:endParaRPr lang="en-US" sz="2400" dirty="0" smtClean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2042068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Segoe Print" panose="02000600000000000000" pitchFamily="2" charset="0"/>
              </a:rPr>
              <a:t>Netoyez</a:t>
            </a:r>
            <a:r>
              <a:rPr lang="en-US" sz="2400" dirty="0" smtClean="0">
                <a:latin typeface="Segoe Print" panose="02000600000000000000" pitchFamily="2" charset="0"/>
              </a:rPr>
              <a:t> la </a:t>
            </a:r>
            <a:r>
              <a:rPr lang="en-US" sz="2400" dirty="0" err="1" smtClean="0">
                <a:latin typeface="Segoe Print" panose="02000600000000000000" pitchFamily="2" charset="0"/>
              </a:rPr>
              <a:t>stomie</a:t>
            </a:r>
            <a:r>
              <a:rPr lang="en-US" sz="2400" dirty="0" smtClean="0">
                <a:latin typeface="Segoe Print" panose="02000600000000000000" pitchFamily="2" charset="0"/>
              </a:rPr>
              <a:t> se </a:t>
            </a:r>
            <a:r>
              <a:rPr lang="en-US" sz="2400" dirty="0" err="1" smtClean="0">
                <a:latin typeface="Segoe Print" panose="02000600000000000000" pitchFamily="2" charset="0"/>
              </a:rPr>
              <a:t>ille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est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mouillée</a:t>
            </a:r>
            <a:r>
              <a:rPr lang="en-US" sz="2400" dirty="0" smtClean="0">
                <a:latin typeface="Segoe Print" panose="02000600000000000000" pitchFamily="2" charset="0"/>
              </a:rPr>
              <a:t> our </a:t>
            </a:r>
            <a:r>
              <a:rPr lang="en-US" sz="2400" dirty="0" err="1" smtClean="0">
                <a:latin typeface="Segoe Print" panose="02000600000000000000" pitchFamily="2" charset="0"/>
              </a:rPr>
              <a:t>souillèe</a:t>
            </a:r>
            <a:endParaRPr lang="en-US" sz="2400" dirty="0" smtClean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4232" y="2636913"/>
            <a:ext cx="7406200" cy="3936726"/>
          </a:xfrm>
          <a:prstGeom prst="rect">
            <a:avLst/>
          </a:prstGeom>
          <a:solidFill>
            <a:srgbClr val="F2750E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2739692"/>
            <a:ext cx="72621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>
                <a:latin typeface="Segoe Print" panose="02000600000000000000" pitchFamily="2" charset="0"/>
              </a:rPr>
              <a:t>Lavez-vous</a:t>
            </a:r>
            <a:r>
              <a:rPr lang="en-US" sz="2400" dirty="0" smtClean="0">
                <a:latin typeface="Segoe Print" panose="02000600000000000000" pitchFamily="2" charset="0"/>
              </a:rPr>
              <a:t> les mains et </a:t>
            </a:r>
            <a:r>
              <a:rPr lang="en-US" sz="2400" dirty="0" err="1" smtClean="0">
                <a:latin typeface="Segoe Print" panose="02000600000000000000" pitchFamily="2" charset="0"/>
              </a:rPr>
              <a:t>enfilez</a:t>
            </a:r>
            <a:r>
              <a:rPr lang="en-US" sz="2400" dirty="0" smtClean="0">
                <a:latin typeface="Segoe Print" panose="02000600000000000000" pitchFamily="2" charset="0"/>
              </a:rPr>
              <a:t> des </a:t>
            </a:r>
            <a:r>
              <a:rPr lang="en-US" sz="2400" dirty="0" err="1" smtClean="0">
                <a:latin typeface="Segoe Print" panose="02000600000000000000" pitchFamily="2" charset="0"/>
              </a:rPr>
              <a:t>gants</a:t>
            </a:r>
            <a:r>
              <a:rPr lang="en-US" sz="2400" dirty="0" smtClean="0">
                <a:latin typeface="Segoe Print" panose="02000600000000000000" pitchFamily="2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>
                <a:latin typeface="Segoe Print" panose="02000600000000000000" pitchFamily="2" charset="0"/>
              </a:rPr>
              <a:t>Rassemblez</a:t>
            </a:r>
            <a:r>
              <a:rPr lang="en-US" sz="2400" dirty="0" smtClean="0">
                <a:latin typeface="Segoe Print" panose="02000600000000000000" pitchFamily="2" charset="0"/>
              </a:rPr>
              <a:t> les </a:t>
            </a:r>
            <a:r>
              <a:rPr lang="en-US" sz="2400" dirty="0" err="1" smtClean="0">
                <a:latin typeface="Segoe Print" panose="02000600000000000000" pitchFamily="2" charset="0"/>
              </a:rPr>
              <a:t>fournitures</a:t>
            </a:r>
            <a:r>
              <a:rPr lang="en-US" sz="2400" dirty="0" smtClean="0">
                <a:latin typeface="Segoe Print" panose="02000600000000000000" pitchFamily="2" charset="0"/>
              </a:rPr>
              <a:t> sur </a:t>
            </a:r>
            <a:r>
              <a:rPr lang="en-US" sz="2400" dirty="0" err="1" smtClean="0">
                <a:latin typeface="Segoe Print" panose="02000600000000000000" pitchFamily="2" charset="0"/>
              </a:rPr>
              <a:t>une</a:t>
            </a:r>
            <a:r>
              <a:rPr lang="en-US" sz="2400" dirty="0" smtClean="0">
                <a:latin typeface="Segoe Print" panose="02000600000000000000" pitchFamily="2" charset="0"/>
              </a:rPr>
              <a:t> surface </a:t>
            </a:r>
            <a:r>
              <a:rPr lang="en-US" sz="2400" dirty="0" err="1" smtClean="0">
                <a:latin typeface="Segoe Print" panose="02000600000000000000" pitchFamily="2" charset="0"/>
              </a:rPr>
              <a:t>propre</a:t>
            </a:r>
            <a:r>
              <a:rPr lang="en-US" sz="2400" dirty="0" smtClean="0">
                <a:latin typeface="Segoe Print" panose="02000600000000000000" pitchFamily="2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Lavez</a:t>
            </a:r>
            <a:r>
              <a:rPr lang="en-US" sz="2400" dirty="0" smtClean="0">
                <a:latin typeface="Segoe Print" panose="02000600000000000000" pitchFamily="2" charset="0"/>
              </a:rPr>
              <a:t> la </a:t>
            </a:r>
            <a:r>
              <a:rPr lang="en-US" sz="2400" dirty="0" err="1" smtClean="0">
                <a:latin typeface="Segoe Print" panose="02000600000000000000" pitchFamily="2" charset="0"/>
              </a:rPr>
              <a:t>peau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autour</a:t>
            </a:r>
            <a:r>
              <a:rPr lang="en-US" sz="2400" dirty="0" smtClean="0">
                <a:latin typeface="Segoe Print" panose="02000600000000000000" pitchFamily="2" charset="0"/>
              </a:rPr>
              <a:t> de la </a:t>
            </a:r>
            <a:r>
              <a:rPr lang="en-US" sz="2400" dirty="0" err="1" smtClean="0">
                <a:latin typeface="Segoe Print" panose="02000600000000000000" pitchFamily="2" charset="0"/>
              </a:rPr>
              <a:t>stomie</a:t>
            </a:r>
            <a:r>
              <a:rPr lang="en-US" sz="2400" dirty="0" smtClean="0">
                <a:latin typeface="Segoe Print" panose="02000600000000000000" pitchFamily="2" charset="0"/>
              </a:rPr>
              <a:t> et du </a:t>
            </a:r>
            <a:r>
              <a:rPr lang="en-US" sz="2400" dirty="0" err="1" smtClean="0">
                <a:latin typeface="Segoe Print" panose="02000600000000000000" pitchFamily="2" charset="0"/>
              </a:rPr>
              <a:t>disque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ou</a:t>
            </a:r>
            <a:r>
              <a:rPr lang="en-US" sz="2400" dirty="0" smtClean="0">
                <a:latin typeface="Segoe Print" panose="02000600000000000000" pitchFamily="2" charset="0"/>
              </a:rPr>
              <a:t> du bouton, avec de </a:t>
            </a:r>
            <a:r>
              <a:rPr lang="en-US" sz="2400" dirty="0" err="1" smtClean="0">
                <a:latin typeface="Segoe Print" panose="02000600000000000000" pitchFamily="2" charset="0"/>
              </a:rPr>
              <a:t>l’eau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savonneuse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tiède</a:t>
            </a:r>
            <a:r>
              <a:rPr lang="en-US" sz="2400" dirty="0" smtClean="0">
                <a:latin typeface="Segoe Print" panose="02000600000000000000" pitchFamily="2" charset="0"/>
              </a:rPr>
              <a:t>.</a:t>
            </a:r>
            <a:endParaRPr lang="en-US" sz="2400" dirty="0" smtClean="0">
              <a:latin typeface="Segoe Print" panose="02000600000000000000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>
                <a:latin typeface="Segoe Print" panose="02000600000000000000" pitchFamily="2" charset="0"/>
              </a:rPr>
              <a:t>Rincez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bien</a:t>
            </a:r>
            <a:r>
              <a:rPr lang="en-US" sz="2400" dirty="0" smtClean="0">
                <a:latin typeface="Segoe Print" panose="02000600000000000000" pitchFamily="2" charset="0"/>
              </a:rPr>
              <a:t> la </a:t>
            </a:r>
            <a:r>
              <a:rPr lang="en-US" sz="2400" dirty="0" err="1" smtClean="0">
                <a:latin typeface="Segoe Print" panose="02000600000000000000" pitchFamily="2" charset="0"/>
              </a:rPr>
              <a:t>peau</a:t>
            </a:r>
            <a:r>
              <a:rPr lang="en-US" sz="2400" dirty="0" smtClean="0">
                <a:latin typeface="Segoe Print" panose="02000600000000000000" pitchFamily="2" charset="0"/>
              </a:rPr>
              <a:t> et le </a:t>
            </a:r>
            <a:r>
              <a:rPr lang="en-US" sz="2400" dirty="0" err="1" smtClean="0">
                <a:latin typeface="Segoe Print" panose="02000600000000000000" pitchFamily="2" charset="0"/>
              </a:rPr>
              <a:t>disque</a:t>
            </a:r>
            <a:r>
              <a:rPr lang="en-US" sz="2400" dirty="0" smtClean="0">
                <a:latin typeface="Segoe Print" panose="02000600000000000000" pitchFamily="2" charset="0"/>
              </a:rPr>
              <a:t> our le bouton avec de </a:t>
            </a:r>
            <a:r>
              <a:rPr lang="en-US" sz="2400" dirty="0" err="1" smtClean="0">
                <a:latin typeface="Segoe Print" panose="02000600000000000000" pitchFamily="2" charset="0"/>
              </a:rPr>
              <a:t>l’eau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2400" dirty="0" err="1" smtClean="0">
                <a:latin typeface="Segoe Print" panose="02000600000000000000" pitchFamily="2" charset="0"/>
              </a:rPr>
              <a:t>claire</a:t>
            </a:r>
            <a:r>
              <a:rPr lang="en-US" sz="2400" dirty="0" smtClean="0">
                <a:latin typeface="Segoe Print" panose="02000600000000000000" pitchFamily="2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>
                <a:latin typeface="Segoe Print" panose="02000600000000000000" pitchFamily="2" charset="0"/>
              </a:rPr>
              <a:t>Sechez</a:t>
            </a:r>
            <a:r>
              <a:rPr lang="en-US" sz="2400" dirty="0" smtClean="0">
                <a:latin typeface="Segoe Print" panose="02000600000000000000" pitchFamily="2" charset="0"/>
              </a:rPr>
              <a:t> la </a:t>
            </a:r>
            <a:r>
              <a:rPr lang="en-US" sz="2400" dirty="0" err="1" smtClean="0">
                <a:latin typeface="Segoe Print" panose="02000600000000000000" pitchFamily="2" charset="0"/>
              </a:rPr>
              <a:t>peau</a:t>
            </a:r>
            <a:r>
              <a:rPr lang="en-US" sz="2400" dirty="0" smtClean="0">
                <a:latin typeface="Segoe Print" panose="02000600000000000000" pitchFamily="2" charset="0"/>
              </a:rPr>
              <a:t> avec </a:t>
            </a:r>
            <a:r>
              <a:rPr lang="en-US" sz="2400" dirty="0" err="1" smtClean="0">
                <a:latin typeface="Segoe Print" panose="02000600000000000000" pitchFamily="2" charset="0"/>
              </a:rPr>
              <a:t>une</a:t>
            </a:r>
            <a:r>
              <a:rPr lang="en-US" sz="2400" dirty="0" smtClean="0">
                <a:latin typeface="Segoe Print" panose="02000600000000000000" pitchFamily="2" charset="0"/>
              </a:rPr>
              <a:t> serviette </a:t>
            </a:r>
            <a:r>
              <a:rPr lang="en-US" sz="2400" dirty="0" err="1" smtClean="0">
                <a:latin typeface="Segoe Print" panose="02000600000000000000" pitchFamily="2" charset="0"/>
              </a:rPr>
              <a:t>propre</a:t>
            </a:r>
            <a:r>
              <a:rPr lang="en-US" sz="2400" dirty="0" smtClean="0">
                <a:latin typeface="Segoe Print" panose="02000600000000000000" pitchFamily="2" charset="0"/>
              </a:rPr>
              <a:t>, un gaze </a:t>
            </a:r>
            <a:r>
              <a:rPr lang="en-US" sz="2400" dirty="0" err="1" smtClean="0">
                <a:latin typeface="Segoe Print" panose="02000600000000000000" pitchFamily="2" charset="0"/>
              </a:rPr>
              <a:t>ou</a:t>
            </a:r>
            <a:r>
              <a:rPr lang="en-US" sz="2400" dirty="0" smtClean="0">
                <a:latin typeface="Segoe Print" panose="02000600000000000000" pitchFamily="2" charset="0"/>
              </a:rPr>
              <a:t> un </a:t>
            </a:r>
            <a:r>
              <a:rPr lang="en-US" sz="2400" dirty="0" err="1" smtClean="0">
                <a:latin typeface="Segoe Print" panose="02000600000000000000" pitchFamily="2" charset="0"/>
              </a:rPr>
              <a:t>coton-tige</a:t>
            </a:r>
            <a:r>
              <a:rPr lang="en-US" sz="2400" dirty="0" smtClean="0">
                <a:latin typeface="Segoe Print" panose="02000600000000000000" pitchFamily="2" charset="0"/>
              </a:rPr>
              <a:t>.</a:t>
            </a:r>
            <a:endParaRPr lang="en-U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20948"/>
      </p:ext>
    </p:extLst>
  </p:cSld>
  <p:clrMapOvr>
    <a:masterClrMapping/>
  </p:clrMapOvr>
  <p:transition advTm="1814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27168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704724"/>
            <a:ext cx="8568952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ALIMENTATION PAR GASTROSTOMIE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304037"/>
            <a:ext cx="568863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800" b="1" dirty="0" err="1" smtClean="0">
                <a:latin typeface="Segoe Print" panose="02000600000000000000" pitchFamily="2" charset="0"/>
                <a:cs typeface="Arial" charset="0"/>
              </a:rPr>
              <a:t>Gravité</a:t>
            </a:r>
            <a:endParaRPr lang="en-US" sz="2800" b="1" dirty="0" smtClean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772816"/>
            <a:ext cx="73448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3788" lvl="2" indent="-179388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Sac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d’alimentation</a:t>
            </a:r>
            <a:endParaRPr lang="en-US" sz="2800" dirty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3429000"/>
            <a:ext cx="2841162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3788" lvl="2" indent="-179388">
              <a:lnSpc>
                <a:spcPct val="150000"/>
              </a:lnSpc>
              <a:buFont typeface="Arial" charset="0"/>
              <a:buChar char="•"/>
            </a:pPr>
            <a:r>
              <a:rPr lang="en-US" sz="2800" dirty="0" err="1">
                <a:latin typeface="Segoe Print" panose="02000600000000000000" pitchFamily="2" charset="0"/>
                <a:cs typeface="Arial" charset="0"/>
              </a:rPr>
              <a:t>Serinque</a:t>
            </a:r>
            <a:endParaRPr lang="en-US" sz="2800" dirty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4581128"/>
            <a:ext cx="65527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3788" lvl="2" indent="-179388">
              <a:lnSpc>
                <a:spcPct val="150000"/>
              </a:lnSpc>
              <a:buFont typeface="Arial" charset="0"/>
              <a:buChar char="•"/>
            </a:pP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Pompe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Kangaroo Joey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ou</a:t>
            </a:r>
            <a:endParaRPr lang="en-US" sz="2800" dirty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3976395"/>
            <a:ext cx="1720343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800" b="1" dirty="0">
                <a:latin typeface="Segoe Print" panose="02000600000000000000" pitchFamily="2" charset="0"/>
                <a:cs typeface="Arial" charset="0"/>
              </a:rPr>
              <a:t>Pump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2924944"/>
            <a:ext cx="1762021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800" b="1" dirty="0" smtClean="0">
                <a:latin typeface="Segoe Print" panose="02000600000000000000" pitchFamily="2" charset="0"/>
                <a:cs typeface="Arial" charset="0"/>
              </a:rPr>
              <a:t>Piston</a:t>
            </a:r>
            <a:endParaRPr lang="en-US" sz="2800" b="1" dirty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2276872"/>
            <a:ext cx="2841162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3788" lvl="2" indent="-179388">
              <a:lnSpc>
                <a:spcPct val="150000"/>
              </a:lnSpc>
              <a:buFont typeface="Arial" charset="0"/>
              <a:buChar char="•"/>
            </a:pP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Serinque</a:t>
            </a:r>
            <a:endParaRPr lang="en-US" sz="2800" dirty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6259" y="5048453"/>
            <a:ext cx="3273653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>
              <a:lnSpc>
                <a:spcPct val="150000"/>
              </a:lnSpc>
            </a:pPr>
            <a:r>
              <a:rPr lang="en-US" sz="2800" dirty="0" err="1">
                <a:latin typeface="Segoe Print" panose="02000600000000000000" pitchFamily="2" charset="0"/>
                <a:cs typeface="Arial" charset="0"/>
              </a:rPr>
              <a:t>électronique</a:t>
            </a:r>
            <a:endParaRPr lang="en-US" sz="2800" dirty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5624517"/>
            <a:ext cx="3945632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3788" lvl="2" indent="-179388">
              <a:lnSpc>
                <a:spcPct val="150000"/>
              </a:lnSpc>
              <a:buFont typeface="Arial" charset="0"/>
              <a:buChar char="•"/>
            </a:pPr>
            <a:r>
              <a:rPr lang="en-US" sz="2800" dirty="0">
                <a:latin typeface="Segoe Print" panose="02000600000000000000" pitchFamily="2" charset="0"/>
                <a:cs typeface="Arial" charset="0"/>
              </a:rPr>
              <a:t>Kangaroo 924</a:t>
            </a:r>
            <a:endParaRPr lang="en-US" sz="2800" dirty="0">
              <a:latin typeface="Segoe Print" panose="02000600000000000000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572964"/>
      </p:ext>
    </p:extLst>
  </p:cSld>
  <p:clrMapOvr>
    <a:masterClrMapping/>
  </p:clrMapOvr>
  <p:transition advTm="18147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571184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704724"/>
            <a:ext cx="7632848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>
                <a:latin typeface="Comic Sans MS" panose="030F0702030302020204" pitchFamily="66" charset="0"/>
                <a:cs typeface="Arial" panose="020B0604020202020204" pitchFamily="34" charset="0"/>
              </a:rPr>
              <a:t>ALIMENTATION PAR GASTROSTOMIE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484784"/>
            <a:ext cx="90730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Lavez-vous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les mains</a:t>
            </a:r>
            <a:endParaRPr lang="en-US" sz="2800" dirty="0">
              <a:latin typeface="Segoe Print" panose="02000600000000000000" pitchFamily="2" charset="0"/>
              <a:cs typeface="Arial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Le tube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doit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être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dans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>
                <a:latin typeface="Segoe Print" panose="02000600000000000000" pitchFamily="2" charset="0"/>
                <a:cs typeface="Arial" charset="0"/>
              </a:rPr>
              <a:t>la bonne position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8032" y="3817615"/>
            <a:ext cx="84969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Le tube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doit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être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rincé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avec de </a:t>
            </a:r>
            <a:r>
              <a:rPr lang="en-US" sz="2800" dirty="0" err="1">
                <a:latin typeface="Segoe Print" panose="02000600000000000000" pitchFamily="2" charset="0"/>
                <a:cs typeface="Arial" charset="0"/>
              </a:rPr>
              <a:t>l’eau</a:t>
            </a:r>
            <a:r>
              <a:rPr lang="en-US" sz="2800" dirty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après </a:t>
            </a:r>
            <a:endParaRPr lang="en-US" sz="2800" dirty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993" y="2852936"/>
            <a:ext cx="8763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SzPct val="95000"/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L’enfant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>
                <a:latin typeface="Segoe Print" panose="02000600000000000000" pitchFamily="2" charset="0"/>
                <a:cs typeface="Arial" charset="0"/>
              </a:rPr>
              <a:t>devrait</a:t>
            </a:r>
            <a:r>
              <a:rPr lang="en-US" sz="2800" dirty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>
                <a:latin typeface="Segoe Print" panose="02000600000000000000" pitchFamily="2" charset="0"/>
                <a:cs typeface="Arial" charset="0"/>
              </a:rPr>
              <a:t>être</a:t>
            </a:r>
            <a:r>
              <a:rPr lang="en-US" sz="2800" dirty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assis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>
                <a:latin typeface="Segoe Print" panose="02000600000000000000" pitchFamily="2" charset="0"/>
                <a:cs typeface="Arial" charset="0"/>
              </a:rPr>
              <a:t>pendant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64940" y="3170158"/>
            <a:ext cx="2675732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l’alimentation</a:t>
            </a:r>
            <a:endParaRPr lang="en-US" sz="2800" dirty="0"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5576" y="4471372"/>
            <a:ext cx="8198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la séance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l’alimentation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>
                <a:latin typeface="Segoe Print" panose="02000600000000000000" pitchFamily="2" charset="0"/>
                <a:cs typeface="Arial" charset="0"/>
              </a:rPr>
              <a:t>ou</a:t>
            </a:r>
            <a:r>
              <a:rPr lang="en-US" sz="2800" dirty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err="1">
                <a:latin typeface="Segoe Print" panose="02000600000000000000" pitchFamily="2" charset="0"/>
                <a:cs typeface="Arial" charset="0"/>
              </a:rPr>
              <a:t>l’adminstration</a:t>
            </a:r>
            <a:r>
              <a:rPr lang="en-US" sz="2800" dirty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 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755576" y="4869160"/>
            <a:ext cx="3155031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Segoe Print" panose="02000600000000000000" pitchFamily="2" charset="0"/>
                <a:cs typeface="Arial" charset="0"/>
              </a:rPr>
              <a:t>de </a:t>
            </a:r>
            <a:r>
              <a:rPr lang="en-US" sz="2800" dirty="0" err="1" smtClean="0">
                <a:latin typeface="Segoe Print" panose="02000600000000000000" pitchFamily="2" charset="0"/>
                <a:cs typeface="Arial" charset="0"/>
              </a:rPr>
              <a:t>médicaments</a:t>
            </a:r>
            <a:endParaRPr lang="en-US" sz="2800" dirty="0">
              <a:latin typeface="Segoe Print" panose="02000600000000000000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565296"/>
      </p:ext>
    </p:extLst>
  </p:cSld>
  <p:clrMapOvr>
    <a:masterClrMapping/>
  </p:clrMapOvr>
  <p:transition advTm="18147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11560" y="4605720"/>
            <a:ext cx="7776864" cy="2063640"/>
          </a:xfrm>
          <a:prstGeom prst="rect">
            <a:avLst/>
          </a:prstGeom>
          <a:solidFill>
            <a:srgbClr val="F2750E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5050904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79512" y="776732"/>
            <a:ext cx="6336704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sz="28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SITUATIONS D’URGENCE</a:t>
            </a:r>
            <a:endParaRPr lang="en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556792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latin typeface="Segoe Print" panose="02000600000000000000" pitchFamily="2" charset="0"/>
                <a:cs typeface="Arial" pitchFamily="34" charset="0"/>
              </a:rPr>
              <a:t>Aspiration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8" y="1988840"/>
            <a:ext cx="756084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Segoe Print" panose="02000600000000000000" pitchFamily="2" charset="0"/>
              </a:rPr>
              <a:t>Accél</a:t>
            </a:r>
            <a:r>
              <a:rPr lang="en-US" sz="2300" dirty="0" err="1">
                <a:latin typeface="Segoe Print" panose="02000600000000000000" pitchFamily="2" charset="0"/>
              </a:rPr>
              <a:t>é</a:t>
            </a:r>
            <a:r>
              <a:rPr lang="en-US" sz="2300" dirty="0" err="1" smtClean="0">
                <a:latin typeface="Segoe Print" panose="02000600000000000000" pitchFamily="2" charset="0"/>
              </a:rPr>
              <a:t>ration</a:t>
            </a:r>
            <a:r>
              <a:rPr lang="en-US" sz="2300" dirty="0" smtClean="0">
                <a:latin typeface="Segoe Print" panose="02000600000000000000" pitchFamily="2" charset="0"/>
              </a:rPr>
              <a:t> de la respiration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Segoe Print" panose="02000600000000000000" pitchFamily="2" charset="0"/>
              </a:rPr>
              <a:t>Évasement</a:t>
            </a:r>
            <a:r>
              <a:rPr lang="en-US" sz="2300" dirty="0" smtClean="0">
                <a:latin typeface="Segoe Print" panose="02000600000000000000" pitchFamily="2" charset="0"/>
              </a:rPr>
              <a:t> des </a:t>
            </a:r>
            <a:r>
              <a:rPr lang="en-US" sz="2300" dirty="0" err="1" smtClean="0">
                <a:latin typeface="Segoe Print" panose="02000600000000000000" pitchFamily="2" charset="0"/>
              </a:rPr>
              <a:t>narines</a:t>
            </a:r>
            <a:endParaRPr lang="en-US" sz="2300" dirty="0">
              <a:latin typeface="Segoe Print" panose="020006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Segoe Print" panose="02000600000000000000" pitchFamily="2" charset="0"/>
              </a:rPr>
              <a:t>Enfonce</a:t>
            </a:r>
            <a:r>
              <a:rPr lang="en-US" sz="2300" dirty="0" err="1" smtClean="0">
                <a:latin typeface="Segoe Print" panose="02000600000000000000" pitchFamily="2" charset="0"/>
              </a:rPr>
              <a:t>ment</a:t>
            </a:r>
            <a:r>
              <a:rPr lang="en-US" sz="2300" dirty="0" smtClean="0">
                <a:latin typeface="Segoe Print" panose="02000600000000000000" pitchFamily="2" charset="0"/>
              </a:rPr>
              <a:t> de la </a:t>
            </a:r>
            <a:r>
              <a:rPr lang="en-US" sz="2300" dirty="0" err="1" smtClean="0">
                <a:latin typeface="Segoe Print" panose="02000600000000000000" pitchFamily="2" charset="0"/>
              </a:rPr>
              <a:t>poitrine</a:t>
            </a:r>
            <a:endParaRPr lang="en-US" sz="2300" dirty="0">
              <a:latin typeface="Segoe Print" panose="020006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Segoe Print" panose="02000600000000000000" pitchFamily="2" charset="0"/>
              </a:rPr>
              <a:t>Wheezing </a:t>
            </a:r>
            <a:r>
              <a:rPr lang="en-US" sz="2300" dirty="0" err="1" smtClean="0">
                <a:latin typeface="Segoe Print" panose="02000600000000000000" pitchFamily="2" charset="0"/>
              </a:rPr>
              <a:t>ou</a:t>
            </a:r>
            <a:r>
              <a:rPr lang="en-US" sz="2300" dirty="0" smtClean="0">
                <a:latin typeface="Segoe Print" panose="02000600000000000000" pitchFamily="2" charset="0"/>
              </a:rPr>
              <a:t> respiration </a:t>
            </a:r>
            <a:r>
              <a:rPr lang="en-US" sz="2300" dirty="0" err="1" smtClean="0">
                <a:latin typeface="Segoe Print" panose="02000600000000000000" pitchFamily="2" charset="0"/>
              </a:rPr>
              <a:t>sifflante</a:t>
            </a:r>
            <a:r>
              <a:rPr lang="en-US" sz="2300" dirty="0" smtClean="0">
                <a:latin typeface="Segoe Print" panose="02000600000000000000" pitchFamily="2" charset="0"/>
              </a:rPr>
              <a:t> et </a:t>
            </a:r>
            <a:r>
              <a:rPr lang="en-US" sz="2300" dirty="0" err="1" smtClean="0">
                <a:latin typeface="Segoe Print" panose="02000600000000000000" pitchFamily="2" charset="0"/>
              </a:rPr>
              <a:t>bruyante</a:t>
            </a:r>
            <a:endParaRPr lang="en-US" sz="2300" dirty="0">
              <a:latin typeface="Segoe Print" panose="020006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Segoe Print" panose="02000600000000000000" pitchFamily="2" charset="0"/>
              </a:rPr>
              <a:t>Bleuissement</a:t>
            </a:r>
            <a:r>
              <a:rPr lang="en-US" sz="2300" dirty="0" smtClean="0">
                <a:latin typeface="Segoe Print" panose="02000600000000000000" pitchFamily="2" charset="0"/>
              </a:rPr>
              <a:t> des </a:t>
            </a:r>
            <a:r>
              <a:rPr lang="en-US" sz="2300" dirty="0" err="1" smtClean="0">
                <a:latin typeface="Segoe Print" panose="02000600000000000000" pitchFamily="2" charset="0"/>
              </a:rPr>
              <a:t>lèvres</a:t>
            </a:r>
            <a:r>
              <a:rPr lang="en-US" sz="2300" dirty="0" smtClean="0">
                <a:latin typeface="Segoe Print" panose="02000600000000000000" pitchFamily="2" charset="0"/>
              </a:rPr>
              <a:t>, de la bouche et des </a:t>
            </a:r>
            <a:r>
              <a:rPr lang="en-US" sz="2300" dirty="0" err="1" smtClean="0">
                <a:latin typeface="Segoe Print" panose="02000600000000000000" pitchFamily="2" charset="0"/>
              </a:rPr>
              <a:t>ongles</a:t>
            </a:r>
            <a:endParaRPr lang="en-US" sz="2300" dirty="0">
              <a:latin typeface="Segoe Print" panose="020006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Segoe Print" panose="02000600000000000000" pitchFamily="2" charset="0"/>
              </a:rPr>
              <a:t>Respiration </a:t>
            </a:r>
            <a:r>
              <a:rPr lang="en-US" sz="2300" dirty="0" err="1" smtClean="0">
                <a:latin typeface="Segoe Print" panose="02000600000000000000" pitchFamily="2" charset="0"/>
              </a:rPr>
              <a:t>bruyante</a:t>
            </a:r>
            <a:r>
              <a:rPr lang="en-US" sz="1600" b="1" dirty="0"/>
              <a:t> </a:t>
            </a:r>
            <a:endParaRPr lang="en-CA" sz="1600" dirty="0"/>
          </a:p>
        </p:txBody>
      </p:sp>
      <p:sp>
        <p:nvSpPr>
          <p:cNvPr id="5" name="Rectangle 4"/>
          <p:cNvSpPr/>
          <p:nvPr/>
        </p:nvSpPr>
        <p:spPr>
          <a:xfrm>
            <a:off x="755576" y="4725144"/>
            <a:ext cx="781236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300" dirty="0" err="1" smtClean="0">
                <a:latin typeface="Segoe Print" panose="02000600000000000000" pitchFamily="2" charset="0"/>
              </a:rPr>
              <a:t>Cessez</a:t>
            </a:r>
            <a:r>
              <a:rPr lang="en-US" sz="2300" dirty="0" smtClean="0">
                <a:latin typeface="Segoe Print" panose="02000600000000000000" pitchFamily="2" charset="0"/>
              </a:rPr>
              <a:t> </a:t>
            </a:r>
            <a:r>
              <a:rPr lang="en-US" sz="2300" dirty="0" err="1" smtClean="0">
                <a:latin typeface="Segoe Print" panose="02000600000000000000" pitchFamily="2" charset="0"/>
              </a:rPr>
              <a:t>immédiatement</a:t>
            </a:r>
            <a:r>
              <a:rPr lang="en-US" sz="2300" dirty="0" smtClean="0">
                <a:latin typeface="Segoe Print" panose="02000600000000000000" pitchFamily="2" charset="0"/>
              </a:rPr>
              <a:t> </a:t>
            </a:r>
            <a:r>
              <a:rPr lang="en-US" sz="2300" dirty="0" err="1" smtClean="0">
                <a:latin typeface="Segoe Print" panose="02000600000000000000" pitchFamily="2" charset="0"/>
              </a:rPr>
              <a:t>l’alimentation</a:t>
            </a:r>
            <a:r>
              <a:rPr lang="en-US" sz="2300" dirty="0" smtClean="0">
                <a:latin typeface="Segoe Print" panose="02000600000000000000" pitchFamily="2" charset="0"/>
              </a:rPr>
              <a:t>.  </a:t>
            </a:r>
            <a:endParaRPr lang="en-US" sz="2300" dirty="0">
              <a:latin typeface="Segoe Print" panose="020006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300" dirty="0" smtClean="0">
                <a:latin typeface="Segoe Print" panose="02000600000000000000" pitchFamily="2" charset="0"/>
              </a:rPr>
              <a:t>Si le </a:t>
            </a:r>
            <a:r>
              <a:rPr lang="en-US" sz="2300" dirty="0" err="1" smtClean="0">
                <a:latin typeface="Segoe Print" panose="02000600000000000000" pitchFamily="2" charset="0"/>
              </a:rPr>
              <a:t>problème</a:t>
            </a:r>
            <a:r>
              <a:rPr lang="en-US" sz="2300" dirty="0" smtClean="0">
                <a:latin typeface="Segoe Print" panose="02000600000000000000" pitchFamily="2" charset="0"/>
              </a:rPr>
              <a:t> </a:t>
            </a:r>
            <a:r>
              <a:rPr lang="en-US" sz="2300" dirty="0" err="1" smtClean="0">
                <a:latin typeface="Segoe Print" panose="02000600000000000000" pitchFamily="2" charset="0"/>
              </a:rPr>
              <a:t>persiste</a:t>
            </a:r>
            <a:r>
              <a:rPr lang="en-US" sz="2300" dirty="0" smtClean="0">
                <a:latin typeface="Segoe Print" panose="02000600000000000000" pitchFamily="2" charset="0"/>
              </a:rPr>
              <a:t> </a:t>
            </a:r>
            <a:r>
              <a:rPr lang="en-US" sz="2300" dirty="0" err="1" smtClean="0">
                <a:latin typeface="Segoe Print" panose="02000600000000000000" pitchFamily="2" charset="0"/>
              </a:rPr>
              <a:t>une</a:t>
            </a:r>
            <a:r>
              <a:rPr lang="en-US" sz="2300" dirty="0" smtClean="0">
                <a:latin typeface="Segoe Print" panose="02000600000000000000" pitchFamily="2" charset="0"/>
              </a:rPr>
              <a:t> </a:t>
            </a:r>
            <a:r>
              <a:rPr lang="en-US" sz="2300" dirty="0" err="1" smtClean="0">
                <a:latin typeface="Segoe Print" panose="02000600000000000000" pitchFamily="2" charset="0"/>
              </a:rPr>
              <a:t>fois</a:t>
            </a:r>
            <a:r>
              <a:rPr lang="en-US" sz="2300" dirty="0" smtClean="0">
                <a:latin typeface="Segoe Print" panose="02000600000000000000" pitchFamily="2" charset="0"/>
              </a:rPr>
              <a:t> </a:t>
            </a:r>
            <a:r>
              <a:rPr lang="en-US" sz="2300" dirty="0" err="1" smtClean="0">
                <a:latin typeface="Segoe Print" panose="02000600000000000000" pitchFamily="2" charset="0"/>
              </a:rPr>
              <a:t>l’alimentation</a:t>
            </a:r>
            <a:r>
              <a:rPr lang="en-US" sz="2300" dirty="0" smtClean="0">
                <a:latin typeface="Segoe Print" panose="02000600000000000000" pitchFamily="2" charset="0"/>
              </a:rPr>
              <a:t> </a:t>
            </a:r>
            <a:r>
              <a:rPr lang="en-US" sz="2300" dirty="0" err="1" smtClean="0">
                <a:latin typeface="Segoe Print" panose="02000600000000000000" pitchFamily="2" charset="0"/>
              </a:rPr>
              <a:t>interrompue</a:t>
            </a:r>
            <a:r>
              <a:rPr lang="en-US" sz="2300" dirty="0" smtClean="0">
                <a:latin typeface="Segoe Print" panose="02000600000000000000" pitchFamily="2" charset="0"/>
              </a:rPr>
              <a:t> communique avec 911 </a:t>
            </a:r>
            <a:r>
              <a:rPr lang="en-US" sz="2300" dirty="0" err="1" smtClean="0">
                <a:latin typeface="Segoe Print" panose="02000600000000000000" pitchFamily="2" charset="0"/>
              </a:rPr>
              <a:t>ou</a:t>
            </a:r>
            <a:r>
              <a:rPr lang="en-US" sz="2300" dirty="0" smtClean="0">
                <a:latin typeface="Segoe Print" panose="02000600000000000000" pitchFamily="2" charset="0"/>
              </a:rPr>
              <a:t> les services </a:t>
            </a:r>
            <a:r>
              <a:rPr lang="en-US" sz="2300" dirty="0" err="1" smtClean="0">
                <a:latin typeface="Segoe Print" panose="02000600000000000000" pitchFamily="2" charset="0"/>
              </a:rPr>
              <a:t>médicaux</a:t>
            </a:r>
            <a:r>
              <a:rPr lang="en-US" sz="2300" dirty="0" smtClean="0">
                <a:latin typeface="Segoe Print" panose="02000600000000000000" pitchFamily="2" charset="0"/>
              </a:rPr>
              <a:t> </a:t>
            </a:r>
            <a:r>
              <a:rPr lang="en-US" sz="2300" dirty="0" err="1" smtClean="0">
                <a:latin typeface="Segoe Print" panose="02000600000000000000" pitchFamily="2" charset="0"/>
              </a:rPr>
              <a:t>d’urgence</a:t>
            </a:r>
            <a:r>
              <a:rPr lang="en-US" sz="2300" dirty="0" smtClean="0">
                <a:latin typeface="Segoe Print" panose="02000600000000000000" pitchFamily="2" charset="0"/>
              </a:rPr>
              <a:t>.</a:t>
            </a:r>
            <a:endParaRPr lang="en-US" sz="2300" dirty="0">
              <a:latin typeface="Segoe Print" panose="020006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300" dirty="0" err="1" smtClean="0">
                <a:latin typeface="Segoe Print" panose="02000600000000000000" pitchFamily="2" charset="0"/>
              </a:rPr>
              <a:t>Avertissez</a:t>
            </a:r>
            <a:r>
              <a:rPr lang="en-US" sz="2300" dirty="0" smtClean="0">
                <a:latin typeface="Segoe Print" panose="02000600000000000000" pitchFamily="2" charset="0"/>
              </a:rPr>
              <a:t> </a:t>
            </a:r>
            <a:r>
              <a:rPr lang="en-US" sz="2300" dirty="0" smtClean="0">
                <a:latin typeface="Segoe Print" panose="02000600000000000000" pitchFamily="2" charset="0"/>
              </a:rPr>
              <a:t>les parents </a:t>
            </a:r>
            <a:r>
              <a:rPr lang="en-US" sz="2300" dirty="0" err="1" smtClean="0">
                <a:latin typeface="Segoe Print" panose="02000600000000000000" pitchFamily="2" charset="0"/>
              </a:rPr>
              <a:t>ou</a:t>
            </a:r>
            <a:r>
              <a:rPr lang="en-US" sz="2300" dirty="0" smtClean="0">
                <a:latin typeface="Segoe Print" panose="02000600000000000000" pitchFamily="2" charset="0"/>
              </a:rPr>
              <a:t> les </a:t>
            </a:r>
            <a:r>
              <a:rPr lang="en-US" sz="2300" dirty="0" err="1" smtClean="0">
                <a:latin typeface="Segoe Print" panose="02000600000000000000" pitchFamily="2" charset="0"/>
              </a:rPr>
              <a:t>tuteurs</a:t>
            </a:r>
            <a:r>
              <a:rPr lang="en-US" sz="2300" dirty="0" smtClean="0">
                <a:latin typeface="Segoe Print" panose="02000600000000000000" pitchFamily="2" charset="0"/>
              </a:rPr>
              <a:t>.     </a:t>
            </a:r>
            <a:endParaRPr lang="en-US" sz="23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867205"/>
      </p:ext>
    </p:extLst>
  </p:cSld>
  <p:clrMapOvr>
    <a:masterClrMapping/>
  </p:clrMapOvr>
  <p:transition advTm="18147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31358" y="3429000"/>
            <a:ext cx="7406200" cy="3107150"/>
          </a:xfrm>
          <a:prstGeom prst="rect">
            <a:avLst/>
          </a:prstGeom>
          <a:solidFill>
            <a:srgbClr val="F2750E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8000" y="3510971"/>
            <a:ext cx="717272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dirty="0" err="1" smtClean="0">
                <a:latin typeface="Segoe Print" panose="02000600000000000000" pitchFamily="2" charset="0"/>
              </a:rPr>
              <a:t>Couvrez</a:t>
            </a:r>
            <a:r>
              <a:rPr lang="en-US" sz="2000" dirty="0" smtClean="0">
                <a:latin typeface="Segoe Print" panose="02000600000000000000" pitchFamily="2" charset="0"/>
              </a:rPr>
              <a:t> la </a:t>
            </a:r>
            <a:r>
              <a:rPr lang="en-US" sz="2000" dirty="0" err="1" smtClean="0">
                <a:latin typeface="Segoe Print" panose="02000600000000000000" pitchFamily="2" charset="0"/>
              </a:rPr>
              <a:t>stomie</a:t>
            </a:r>
            <a:r>
              <a:rPr lang="en-US" sz="2000" dirty="0" smtClean="0">
                <a:latin typeface="Segoe Print" panose="02000600000000000000" pitchFamily="2" charset="0"/>
              </a:rPr>
              <a:t> a </a:t>
            </a:r>
            <a:r>
              <a:rPr lang="en-US" sz="2000" dirty="0" err="1" smtClean="0">
                <a:latin typeface="Segoe Print" panose="02000600000000000000" pitchFamily="2" charset="0"/>
              </a:rPr>
              <a:t>l’aide</a:t>
            </a:r>
            <a:r>
              <a:rPr lang="en-US" sz="2000" dirty="0" smtClean="0">
                <a:latin typeface="Segoe Print" panose="02000600000000000000" pitchFamily="2" charset="0"/>
              </a:rPr>
              <a:t> d’un </a:t>
            </a:r>
            <a:r>
              <a:rPr lang="en-US" sz="2000" dirty="0" err="1" smtClean="0">
                <a:latin typeface="Segoe Print" panose="02000600000000000000" pitchFamily="2" charset="0"/>
              </a:rPr>
              <a:t>pansement</a:t>
            </a:r>
            <a:r>
              <a:rPr lang="en-US" sz="2000" dirty="0" smtClean="0">
                <a:latin typeface="Segoe Print" panose="02000600000000000000" pitchFamily="2" charset="0"/>
              </a:rPr>
              <a:t> sec et </a:t>
            </a:r>
            <a:r>
              <a:rPr lang="en-US" sz="2000" dirty="0" err="1" smtClean="0">
                <a:latin typeface="Segoe Print" panose="02000600000000000000" pitchFamily="2" charset="0"/>
              </a:rPr>
              <a:t>collez</a:t>
            </a:r>
            <a:r>
              <a:rPr lang="en-US" sz="2000" dirty="0" smtClean="0">
                <a:latin typeface="Segoe Print" panose="02000600000000000000" pitchFamily="2" charset="0"/>
              </a:rPr>
              <a:t>-le pour le </a:t>
            </a:r>
            <a:r>
              <a:rPr lang="en-US" sz="2000" dirty="0" err="1" smtClean="0">
                <a:latin typeface="Segoe Print" panose="02000600000000000000" pitchFamily="2" charset="0"/>
              </a:rPr>
              <a:t>matenir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en</a:t>
            </a:r>
            <a:r>
              <a:rPr lang="en-US" sz="2000" dirty="0" smtClean="0">
                <a:latin typeface="Segoe Print" panose="02000600000000000000" pitchFamily="2" charset="0"/>
              </a:rPr>
              <a:t> place.  </a:t>
            </a:r>
            <a:endParaRPr lang="en-US" sz="2000" dirty="0">
              <a:latin typeface="Segoe Print" panose="02000600000000000000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err="1" smtClean="0">
                <a:latin typeface="Segoe Print" panose="02000600000000000000" pitchFamily="2" charset="0"/>
              </a:rPr>
              <a:t>Communiquez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immédiatment</a:t>
            </a:r>
            <a:r>
              <a:rPr lang="en-US" sz="2000" dirty="0" smtClean="0">
                <a:latin typeface="Segoe Print" panose="02000600000000000000" pitchFamily="2" charset="0"/>
              </a:rPr>
              <a:t> avec les parents </a:t>
            </a:r>
            <a:r>
              <a:rPr lang="en-US" sz="2000" dirty="0" err="1" smtClean="0">
                <a:latin typeface="Segoe Print" panose="02000600000000000000" pitchFamily="2" charset="0"/>
              </a:rPr>
              <a:t>ou</a:t>
            </a:r>
            <a:r>
              <a:rPr lang="en-US" sz="2000" dirty="0" smtClean="0">
                <a:latin typeface="Segoe Print" panose="02000600000000000000" pitchFamily="2" charset="0"/>
              </a:rPr>
              <a:t> les </a:t>
            </a:r>
            <a:r>
              <a:rPr lang="en-US" sz="2000" dirty="0" err="1" smtClean="0">
                <a:latin typeface="Segoe Print" panose="02000600000000000000" pitchFamily="2" charset="0"/>
              </a:rPr>
              <a:t>tuteurs</a:t>
            </a:r>
            <a:r>
              <a:rPr lang="en-US" sz="2000" dirty="0" smtClean="0">
                <a:latin typeface="Segoe Print" panose="02000600000000000000" pitchFamily="2" charset="0"/>
              </a:rPr>
              <a:t>.</a:t>
            </a:r>
            <a:endParaRPr lang="en-US" sz="2000" dirty="0">
              <a:latin typeface="Segoe Print" panose="02000600000000000000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smtClean="0">
                <a:latin typeface="Segoe Print" panose="02000600000000000000" pitchFamily="2" charset="0"/>
              </a:rPr>
              <a:t>S</a:t>
            </a:r>
            <a:r>
              <a:rPr lang="en-US" sz="2000" dirty="0" smtClean="0">
                <a:latin typeface="Segoe Print" panose="02000600000000000000" pitchFamily="2" charset="0"/>
              </a:rPr>
              <a:t>i </a:t>
            </a:r>
            <a:r>
              <a:rPr lang="en-US" sz="2000" dirty="0" err="1" smtClean="0">
                <a:latin typeface="Segoe Print" panose="02000600000000000000" pitchFamily="2" charset="0"/>
              </a:rPr>
              <a:t>vous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n’êtes</a:t>
            </a:r>
            <a:r>
              <a:rPr lang="en-US" sz="2000" dirty="0" smtClean="0">
                <a:latin typeface="Segoe Print" panose="02000600000000000000" pitchFamily="2" charset="0"/>
              </a:rPr>
              <a:t> pas </a:t>
            </a:r>
            <a:r>
              <a:rPr lang="en-US" sz="2000" dirty="0" err="1" smtClean="0">
                <a:latin typeface="Segoe Print" panose="02000600000000000000" pitchFamily="2" charset="0"/>
              </a:rPr>
              <a:t>enmesure</a:t>
            </a:r>
            <a:r>
              <a:rPr lang="en-US" sz="2000" dirty="0" smtClean="0">
                <a:latin typeface="Segoe Print" panose="02000600000000000000" pitchFamily="2" charset="0"/>
              </a:rPr>
              <a:t> de </a:t>
            </a:r>
            <a:r>
              <a:rPr lang="en-US" sz="2000" dirty="0" err="1" smtClean="0">
                <a:latin typeface="Segoe Print" panose="02000600000000000000" pitchFamily="2" charset="0"/>
              </a:rPr>
              <a:t>commniquer</a:t>
            </a:r>
            <a:r>
              <a:rPr lang="en-US" sz="2000" dirty="0" smtClean="0">
                <a:latin typeface="Segoe Print" panose="02000600000000000000" pitchFamily="2" charset="0"/>
              </a:rPr>
              <a:t> avec la parent </a:t>
            </a:r>
            <a:r>
              <a:rPr lang="en-US" sz="2000" dirty="0" err="1" smtClean="0">
                <a:latin typeface="Segoe Print" panose="02000600000000000000" pitchFamily="2" charset="0"/>
              </a:rPr>
              <a:t>ou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tuteur</a:t>
            </a:r>
            <a:r>
              <a:rPr lang="en-US" sz="2000" dirty="0" smtClean="0">
                <a:latin typeface="Segoe Print" panose="02000600000000000000" pitchFamily="2" charset="0"/>
              </a:rPr>
              <a:t> or avec la </a:t>
            </a:r>
            <a:r>
              <a:rPr lang="en-US" sz="2000" dirty="0" err="1" smtClean="0">
                <a:latin typeface="Segoe Print" panose="02000600000000000000" pitchFamily="2" charset="0"/>
              </a:rPr>
              <a:t>personne</a:t>
            </a:r>
            <a:r>
              <a:rPr lang="en-US" sz="2000" dirty="0" smtClean="0">
                <a:latin typeface="Segoe Print" panose="02000600000000000000" pitchFamily="2" charset="0"/>
              </a:rPr>
              <a:t> a </a:t>
            </a:r>
            <a:r>
              <a:rPr lang="en-US" sz="2000" dirty="0" err="1" smtClean="0">
                <a:latin typeface="Segoe Print" panose="02000600000000000000" pitchFamily="2" charset="0"/>
              </a:rPr>
              <a:t>joindre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en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cas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d’urgance</a:t>
            </a:r>
            <a:r>
              <a:rPr lang="en-US" sz="2000" dirty="0" smtClean="0">
                <a:latin typeface="Segoe Print" panose="02000600000000000000" pitchFamily="2" charset="0"/>
              </a:rPr>
              <a:t>, </a:t>
            </a:r>
            <a:r>
              <a:rPr lang="en-US" sz="2000" dirty="0" err="1" smtClean="0">
                <a:latin typeface="Segoe Print" panose="02000600000000000000" pitchFamily="2" charset="0"/>
              </a:rPr>
              <a:t>composez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dans</a:t>
            </a:r>
            <a:r>
              <a:rPr lang="en-US" sz="2000" dirty="0" smtClean="0">
                <a:latin typeface="Segoe Print" panose="02000600000000000000" pitchFamily="2" charset="0"/>
              </a:rPr>
              <a:t> les 10 à 15 minutes le 911 </a:t>
            </a:r>
            <a:r>
              <a:rPr lang="en-US" sz="2000" dirty="0" err="1" smtClean="0">
                <a:latin typeface="Segoe Print" panose="02000600000000000000" pitchFamily="2" charset="0"/>
              </a:rPr>
              <a:t>ou</a:t>
            </a:r>
            <a:r>
              <a:rPr lang="en-US" sz="2000" dirty="0" smtClean="0">
                <a:latin typeface="Segoe Print" panose="02000600000000000000" pitchFamily="2" charset="0"/>
              </a:rPr>
              <a:t> le </a:t>
            </a:r>
            <a:r>
              <a:rPr lang="en-US" sz="2000" dirty="0" err="1" smtClean="0">
                <a:latin typeface="Segoe Print" panose="02000600000000000000" pitchFamily="2" charset="0"/>
              </a:rPr>
              <a:t>numéro</a:t>
            </a:r>
            <a:r>
              <a:rPr lang="en-US" sz="2000" dirty="0" smtClean="0">
                <a:latin typeface="Segoe Print" panose="02000600000000000000" pitchFamily="2" charset="0"/>
              </a:rPr>
              <a:t> des services </a:t>
            </a:r>
            <a:r>
              <a:rPr lang="en-US" sz="2000" dirty="0" err="1" smtClean="0">
                <a:latin typeface="Segoe Print" panose="02000600000000000000" pitchFamily="2" charset="0"/>
              </a:rPr>
              <a:t>mèdicaux</a:t>
            </a:r>
            <a:r>
              <a:rPr lang="en-US" sz="2000" dirty="0" smtClean="0">
                <a:latin typeface="Segoe Print" panose="02000600000000000000" pitchFamily="2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</a:rPr>
              <a:t>d’urgence</a:t>
            </a:r>
            <a:r>
              <a:rPr lang="en-US" sz="2400" dirty="0" smtClean="0">
                <a:latin typeface="Segoe Print" panose="02000600000000000000" pitchFamily="2" charset="0"/>
              </a:rPr>
              <a:t>.</a:t>
            </a:r>
            <a:endParaRPr lang="en-US" dirty="0">
              <a:latin typeface="Segoe Print" panose="020006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5050904" cy="710952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611560" y="776732"/>
            <a:ext cx="5760640" cy="557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SITUATIONS D’URGENCE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566466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latin typeface="Segoe Print" panose="02000600000000000000" pitchFamily="2" charset="0"/>
                <a:cs typeface="Arial" pitchFamily="34" charset="0"/>
              </a:rPr>
              <a:t>Détachement</a:t>
            </a:r>
            <a:r>
              <a:rPr lang="en-US" sz="2400" b="1" dirty="0" smtClean="0">
                <a:latin typeface="Segoe Print" panose="02000600000000000000" pitchFamily="2" charset="0"/>
                <a:cs typeface="Arial" pitchFamily="34" charset="0"/>
              </a:rPr>
              <a:t> de la </a:t>
            </a:r>
            <a:r>
              <a:rPr lang="en-US" sz="2400" b="1" dirty="0" err="1" smtClean="0">
                <a:latin typeface="Segoe Print" panose="02000600000000000000" pitchFamily="2" charset="0"/>
                <a:cs typeface="Arial" pitchFamily="34" charset="0"/>
              </a:rPr>
              <a:t>sonde</a:t>
            </a:r>
            <a:r>
              <a:rPr lang="en-US" sz="2400" b="1" dirty="0" smtClean="0">
                <a:latin typeface="Segoe Print" panose="02000600000000000000" pitchFamily="2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Segoe Print" panose="02000600000000000000" pitchFamily="2" charset="0"/>
                <a:cs typeface="Arial" pitchFamily="34" charset="0"/>
              </a:rPr>
              <a:t>gastrostomie</a:t>
            </a:r>
            <a:endParaRPr lang="en-US" sz="2400" b="1" dirty="0" smtClean="0">
              <a:latin typeface="Segoe Print" panose="02000600000000000000" pitchFamily="2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1976737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indent="-166688">
              <a:buFont typeface="Arial" charset="0"/>
              <a:buChar char="•"/>
            </a:pP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L</a:t>
            </a: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a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sonde</a:t>
            </a: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doit</a:t>
            </a: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être</a:t>
            </a: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 remise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en</a:t>
            </a: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 place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dans</a:t>
            </a: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 les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deux</a:t>
            </a: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heures</a:t>
            </a: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 qui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suivent</a:t>
            </a:r>
            <a:endParaRPr lang="en-US" sz="2000" dirty="0" smtClean="0">
              <a:latin typeface="Segoe Print" panose="02000600000000000000" pitchFamily="2" charset="0"/>
              <a:cs typeface="Arial" charset="0"/>
            </a:endParaRPr>
          </a:p>
          <a:p>
            <a:pPr>
              <a:defRPr/>
            </a:pPr>
            <a:r>
              <a:rPr lang="en-US" sz="1600" b="1" dirty="0">
                <a:latin typeface="Segoe Print" panose="02000600000000000000" pitchFamily="2" charset="0"/>
              </a:rPr>
              <a:t> </a:t>
            </a:r>
            <a:endParaRPr lang="en-CA" sz="1600" dirty="0">
              <a:latin typeface="Segoe Print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2636912"/>
            <a:ext cx="6839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indent="-166688">
              <a:buFont typeface="Arial" charset="0"/>
              <a:buChar char="•"/>
            </a:pP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Le personnel du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programme</a:t>
            </a: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communautaire</a:t>
            </a: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 ne dot PAS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réinserer</a:t>
            </a: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une</a:t>
            </a: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sonde</a:t>
            </a:r>
            <a:r>
              <a:rPr lang="en-US" sz="2000" dirty="0" smtClean="0">
                <a:latin typeface="Segoe Print" panose="02000600000000000000" pitchFamily="2" charset="0"/>
                <a:cs typeface="Arial" charset="0"/>
              </a:rPr>
              <a:t> de </a:t>
            </a:r>
            <a:r>
              <a:rPr lang="en-US" sz="2000" dirty="0" err="1" smtClean="0">
                <a:latin typeface="Segoe Print" panose="02000600000000000000" pitchFamily="2" charset="0"/>
                <a:cs typeface="Arial" charset="0"/>
              </a:rPr>
              <a:t>gastrostomie</a:t>
            </a:r>
            <a:endParaRPr lang="en-US" sz="2000" dirty="0">
              <a:latin typeface="Segoe Print" panose="02000600000000000000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3682"/>
      </p:ext>
    </p:extLst>
  </p:cSld>
  <p:clrMapOvr>
    <a:masterClrMapping/>
  </p:clrMapOvr>
  <p:transition advTm="18147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4149AFC3492447BB732C81BE6ACFCD" ma:contentTypeVersion="13" ma:contentTypeDescription="Create a new document." ma:contentTypeScope="" ma:versionID="2c333a45e30fa1f64f6e1e1e2bdd44e5">
  <xsd:schema xmlns:xsd="http://www.w3.org/2001/XMLSchema" xmlns:xs="http://www.w3.org/2001/XMLSchema" xmlns:p="http://schemas.microsoft.com/office/2006/metadata/properties" xmlns:ns2="cd9b1575-66f5-42c7-b60a-91cd0b26ca96" xmlns:ns3="06f4b0c5-f8ae-4abe-a552-64bf66dcf9f4" targetNamespace="http://schemas.microsoft.com/office/2006/metadata/properties" ma:root="true" ma:fieldsID="f85ef8ab6c68600f2a437adb5f8e53e0" ns2:_="" ns3:_="">
    <xsd:import namespace="cd9b1575-66f5-42c7-b60a-91cd0b26ca96"/>
    <xsd:import namespace="06f4b0c5-f8ae-4abe-a552-64bf66dcf9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omplete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9b1575-66f5-42c7-b60a-91cd0b26ca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81dd8d9-c690-4840-a90f-c5bed42dd2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Completed" ma:index="18" nillable="true" ma:displayName="Completed" ma:default="Enter Choice #1" ma:internalName="Completed">
      <xsd:simpleType>
        <xsd:restriction base="dms:Unknown">
          <xsd:enumeration value="Enter Choice #1"/>
          <xsd:enumeration value="Enter Choice #2"/>
          <xsd:enumeration value="Enter Choice #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b0c5-f8ae-4abe-a552-64bf66dcf9f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00b950b-c929-4f17-a330-4293fa21673e}" ma:internalName="TaxCatchAll" ma:showField="CatchAllData" ma:web="06f4b0c5-f8ae-4abe-a552-64bf66dcf9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9b1575-66f5-42c7-b60a-91cd0b26ca96">
      <Terms xmlns="http://schemas.microsoft.com/office/infopath/2007/PartnerControls"/>
    </lcf76f155ced4ddcb4097134ff3c332f>
    <Completed xmlns="cd9b1575-66f5-42c7-b60a-91cd0b26ca96">Enter Choice #1</Completed>
    <TaxCatchAll xmlns="06f4b0c5-f8ae-4abe-a552-64bf66dcf9f4" xsi:nil="true"/>
  </documentManagement>
</p:properties>
</file>

<file path=customXml/itemProps1.xml><?xml version="1.0" encoding="utf-8"?>
<ds:datastoreItem xmlns:ds="http://schemas.openxmlformats.org/officeDocument/2006/customXml" ds:itemID="{BBEF8872-3A8E-456B-8534-2A34E7C50EAC}"/>
</file>

<file path=customXml/itemProps2.xml><?xml version="1.0" encoding="utf-8"?>
<ds:datastoreItem xmlns:ds="http://schemas.openxmlformats.org/officeDocument/2006/customXml" ds:itemID="{D072F038-F9F0-4595-B798-310B762CD05E}"/>
</file>

<file path=customXml/itemProps3.xml><?xml version="1.0" encoding="utf-8"?>
<ds:datastoreItem xmlns:ds="http://schemas.openxmlformats.org/officeDocument/2006/customXml" ds:itemID="{AC479BED-A962-4BD2-90D9-C6293056E2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2039</TotalTime>
  <Words>1523</Words>
  <Application>Microsoft Office PowerPoint</Application>
  <PresentationFormat>On-screen Show (4:3)</PresentationFormat>
  <Paragraphs>219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PowerPoint Presentation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PowerPoint Presentation</vt:lpstr>
      <vt:lpstr>  </vt:lpstr>
      <vt:lpstr>PowerPoint Presentation</vt:lpstr>
      <vt:lpstr>  </vt:lpstr>
      <vt:lpstr>  </vt:lpstr>
      <vt:lpstr>  </vt:lpstr>
      <vt:lpstr>  </vt:lpstr>
      <vt:lpstr>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Anaphylaxis</dc:title>
  <dc:creator>Sandra Dalke</dc:creator>
  <cp:lastModifiedBy>Sandra Dalke</cp:lastModifiedBy>
  <cp:revision>156</cp:revision>
  <dcterms:created xsi:type="dcterms:W3CDTF">2018-08-23T01:46:30Z</dcterms:created>
  <dcterms:modified xsi:type="dcterms:W3CDTF">2020-09-21T19:55:56Z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0x010100B34149AFC3492447BB732C81BE6ACFCD</vt:lpwstr>
  </property>
</Properties>
</file>