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71" r:id="rId11"/>
    <p:sldId id="266" r:id="rId1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3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05D144-6FE1-4394-892D-0BC9CF79537A}" type="datetimeFigureOut">
              <a:rPr lang="en-US"/>
              <a:pPr>
                <a:defRPr/>
              </a:pPr>
              <a:t>1/8/2018</a:t>
            </a:fld>
            <a:endParaRPr lang="fr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A927D1-6E22-4D7A-9CAE-9E9BD71654A2}" type="slidenum">
              <a:rPr lang="en-US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9923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005C8-EEDC-4DF5-A0F3-088BA67A542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DB838-F470-47A8-A6BB-FF44E35E849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A063A-874E-4D41-BAC1-0EFC964D9EC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C514C-2927-4A0D-A831-A022A19802A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93CC5-9C47-4CD7-A81D-8E73FA28DB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AFE-E844-4A90-8DEF-948DCA6F2689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EBEB-B669-423C-AEAF-CAF6E54482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E6A7-2D6A-4762-8220-0092980C8686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A62C-60AF-4037-9DBF-B29AA35449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DE3B-542A-4396-80D5-7B98A550E00B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BED5-EE93-4883-BBA8-F583C19CAA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3CE4-E12D-422D-83CB-9E24322FC886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8522-89C1-414D-988A-62915B2D82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C09B-1A9F-43D5-904A-BE341A745708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1C59-1954-4E3E-8102-5C37DF99C4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69C5-C628-4639-9C26-62D6AB69C943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90B9-A335-4B38-BBCA-57C43346A86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2FC8-AB0D-4FD0-BF16-A7CF2C50B4A1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CB15-13F3-4496-A304-96ADD4F3FA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C6C3-C434-44F8-B55B-0DD485BE91D9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5683-7302-435D-8197-273E6FAEDC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A202-5034-44AC-BE93-15963F63F5EA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44DF-AE31-4478-BA9C-E01F87137E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7248-2A71-49A5-B020-556B54CC1515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76CBF-D737-4408-9A95-08EF1C98FA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52CA-B2CB-4A80-917F-574A1D77FFDE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663B-4344-462A-B595-11C3997BC2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1321C-1476-492E-98A0-C3A2BAAD007D}" type="datetime1">
              <a:rPr lang="en-CA"/>
              <a:pPr>
                <a:defRPr/>
              </a:pPr>
              <a:t>08/01/2018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CA"/>
              <a:t>2013-03-22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E13FA9-BA60-496F-86E2-5FEF5F2689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Untitled-12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2420938" y="3708400"/>
            <a:ext cx="38989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 bwMode="auto">
          <a:xfrm>
            <a:off x="2349500" y="8101013"/>
            <a:ext cx="2171700" cy="4857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CA" dirty="0" smtClean="0"/>
              <a:t>31-07-2017</a:t>
            </a:r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549275" y="1979613"/>
            <a:ext cx="5829300" cy="1960562"/>
          </a:xfrm>
        </p:spPr>
        <p:txBody>
          <a:bodyPr/>
          <a:lstStyle/>
          <a:p>
            <a:pPr eaLnBrk="1" hangingPunct="1"/>
            <a:r>
              <a:rPr lang="fr-CA" sz="5000" b="1" dirty="0" smtClean="0">
                <a:solidFill>
                  <a:schemeClr val="accent2"/>
                </a:solidFill>
              </a:rPr>
              <a:t>Feuille de travail </a:t>
            </a:r>
            <a:br>
              <a:rPr lang="fr-CA" sz="5000" b="1" dirty="0" smtClean="0">
                <a:solidFill>
                  <a:schemeClr val="accent2"/>
                </a:solidFill>
              </a:rPr>
            </a:br>
            <a:r>
              <a:rPr lang="fr-CA" sz="5000" b="1" dirty="0" smtClean="0">
                <a:solidFill>
                  <a:schemeClr val="accent2"/>
                </a:solidFill>
              </a:rPr>
              <a:t>sur le diabète</a:t>
            </a:r>
            <a:r>
              <a:rPr dirty="0"/>
              <a:t/>
            </a:r>
            <a:br>
              <a:rPr dirty="0"/>
            </a:br>
            <a:endParaRPr lang="fr-CA" dirty="0" smtClean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20713" y="4211638"/>
            <a:ext cx="5829300" cy="1960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CA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C:\Users\CPULGA~1\AppData\Local\Temp\msohtmlclip1\02\clip_image011.jpg"/>
          <p:cNvPicPr/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68" y="7807052"/>
            <a:ext cx="1393190" cy="402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42900" y="2843808"/>
            <a:ext cx="6172200" cy="532388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fr-CA" sz="4000" b="1" dirty="0" smtClean="0"/>
              <a:t>Un aliment utilisé pour traiter l'hypoglycémie doit contenir             grammes de glucides</a:t>
            </a:r>
            <a:r>
              <a:rPr lang="fr-CA" sz="4000" dirty="0" smtClean="0"/>
              <a:t>.</a:t>
            </a:r>
          </a:p>
        </p:txBody>
      </p:sp>
      <p:sp>
        <p:nvSpPr>
          <p:cNvPr id="26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24969" y="4211960"/>
            <a:ext cx="100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4000" b="1" dirty="0">
                <a:solidFill>
                  <a:srgbClr val="F14F1D"/>
                </a:solidFill>
              </a:rPr>
              <a:t>15</a:t>
            </a:r>
          </a:p>
        </p:txBody>
      </p:sp>
      <p:sp>
        <p:nvSpPr>
          <p:cNvPr id="2" name="ZoneTexte 1"/>
          <p:cNvSpPr txBox="1"/>
          <p:nvPr>
            <p:custDataLst>
              <p:tags r:id="rId3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  <p:bldP spid="266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49275" y="1763713"/>
            <a:ext cx="5829300" cy="1960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b="1" dirty="0"/>
              <a:t>Où se trouvent les Plans de soins de santé personnalisés — Diabète des enfants qui participent à votre programme communautaire?  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33375" y="4356100"/>
            <a:ext cx="5829300" cy="2089150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4000" dirty="0">
                <a:solidFill>
                  <a:srgbClr val="FF0000"/>
                </a:solidFill>
                <a:latin typeface="+mn-lt"/>
              </a:rPr>
              <a:t>La copie se trouve dans le classeur du système URIS (Système </a:t>
            </a:r>
            <a:r>
              <a:rPr lang="fr-CA" sz="4000" dirty="0" smtClean="0">
                <a:solidFill>
                  <a:srgbClr val="FF0000"/>
                </a:solidFill>
                <a:latin typeface="+mn-lt"/>
              </a:rPr>
              <a:t>commun d'orientation </a:t>
            </a:r>
            <a:r>
              <a:rPr lang="fr-CA" sz="4000" dirty="0">
                <a:solidFill>
                  <a:srgbClr val="FF0000"/>
                </a:solidFill>
                <a:latin typeface="+mn-lt"/>
              </a:rPr>
              <a:t>et de réception des demandes</a:t>
            </a:r>
            <a:r>
              <a:rPr lang="fr-CA" sz="4000" dirty="0" smtClean="0">
                <a:solidFill>
                  <a:srgbClr val="FF0000"/>
                </a:solidFill>
                <a:latin typeface="+mn-lt"/>
              </a:rPr>
              <a:t>). </a:t>
            </a:r>
            <a:endParaRPr lang="fr-CA" sz="4000" dirty="0">
              <a:solidFill>
                <a:srgbClr val="FF0000"/>
              </a:solidFill>
              <a:latin typeface="+mn-lt"/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4000" dirty="0">
                <a:solidFill>
                  <a:srgbClr val="FF0000"/>
                </a:solidFill>
                <a:latin typeface="+mn-lt"/>
              </a:rPr>
              <a:t>L'original se trouve dans le dossier </a:t>
            </a:r>
            <a:r>
              <a:rPr lang="fr-CA" sz="4000">
                <a:solidFill>
                  <a:srgbClr val="FF0000"/>
                </a:solidFill>
                <a:latin typeface="+mn-lt"/>
              </a:rPr>
              <a:t>de </a:t>
            </a:r>
            <a:r>
              <a:rPr lang="fr-CA" sz="4000" smtClean="0">
                <a:solidFill>
                  <a:srgbClr val="FF0000"/>
                </a:solidFill>
                <a:latin typeface="+mn-lt"/>
              </a:rPr>
              <a:t>l'enfant.</a:t>
            </a:r>
            <a:r>
              <a:rPr dirty="0"/>
              <a:t/>
            </a:r>
            <a:br>
              <a:rPr dirty="0"/>
            </a:br>
            <a:endParaRPr lang="fr-CA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49275" y="2843213"/>
            <a:ext cx="5829300" cy="1960562"/>
          </a:xfrm>
        </p:spPr>
        <p:txBody>
          <a:bodyPr/>
          <a:lstStyle/>
          <a:p>
            <a:pPr marL="342900" indent="-342900" eaLnBrk="1" hangingPunct="1"/>
            <a:r>
              <a:rPr lang="fr-CA" sz="4000" b="1" smtClean="0">
                <a:solidFill>
                  <a:srgbClr val="000000"/>
                </a:solidFill>
              </a:rPr>
              <a:t>La gestion du diabète est considérée comme un exercice d'équilibre.  Quels sont les trois facteurs importants pour la gestion du diabète?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fr-CA" smtClean="0"/>
              <a:t> </a:t>
            </a:r>
            <a:r>
              <a:t/>
            </a:r>
            <a:br/>
            <a:r>
              <a:rPr lang="fr-CA" sz="1600" smtClean="0">
                <a:solidFill>
                  <a:srgbClr val="000000"/>
                </a:solidFill>
              </a:rPr>
              <a:t> </a:t>
            </a:r>
            <a:endParaRPr lang="fr-CA" sz="2500" smtClean="0">
              <a:solidFill>
                <a:srgbClr val="00000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04813" y="4859338"/>
            <a:ext cx="5976937" cy="2160934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fr-CA" sz="4000" dirty="0">
                <a:solidFill>
                  <a:srgbClr val="FF0000"/>
                </a:solidFill>
                <a:latin typeface="+mn-lt"/>
              </a:rPr>
              <a:t>La nourriture</a:t>
            </a:r>
            <a:r>
              <a:rPr lang="fr-CA" dirty="0" smtClean="0"/>
              <a:t> 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CA" sz="4000" dirty="0" smtClean="0">
                <a:solidFill>
                  <a:srgbClr val="FF0000"/>
                </a:solidFill>
                <a:latin typeface="+mn-lt"/>
              </a:rPr>
              <a:t>L'exercice</a:t>
            </a:r>
            <a:r>
              <a:rPr lang="fr-CA" dirty="0" smtClean="0"/>
              <a:t> 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CA" sz="4000" dirty="0" smtClean="0">
                <a:solidFill>
                  <a:srgbClr val="FF0000"/>
                </a:solidFill>
                <a:latin typeface="+mn-lt"/>
              </a:rPr>
              <a:t>L'insuline </a:t>
            </a:r>
            <a:endParaRPr lang="fr-CA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04813" y="971550"/>
            <a:ext cx="5829300" cy="1512888"/>
          </a:xfrm>
        </p:spPr>
        <p:txBody>
          <a:bodyPr/>
          <a:lstStyle/>
          <a:p>
            <a:pPr marL="342900" indent="-342900" eaLnBrk="1" hangingPunct="1"/>
            <a:r>
              <a:rPr lang="fr-CA" b="1" smtClean="0">
                <a:solidFill>
                  <a:srgbClr val="000000"/>
                </a:solidFill>
              </a:rPr>
              <a:t>Un enfant diabétique doit : </a:t>
            </a:r>
            <a:r>
              <a:t/>
            </a:r>
            <a:br/>
            <a:r>
              <a:rPr lang="fr-CA" smtClean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20713" y="2771775"/>
            <a:ext cx="5829300" cy="54006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smtClean="0"/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CA" sz="4400" dirty="0">
                <a:solidFill>
                  <a:srgbClr val="FF0000"/>
                </a:solidFill>
                <a:latin typeface="+mn-lt"/>
              </a:rPr>
              <a:t> </a:t>
            </a:r>
          </a:p>
          <a:p>
            <a:pPr algn="ctr" fontAlgn="auto">
              <a:spcAft>
                <a:spcPts val="0"/>
              </a:spcAft>
              <a:defRPr/>
            </a:pPr>
            <a:endParaRPr lang="fr-CA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49275" y="2627313"/>
            <a:ext cx="583247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lphaLcParenR"/>
              <a:defRPr/>
            </a:pPr>
            <a:r>
              <a:rPr lang="fr-CA" sz="3200" dirty="0">
                <a:solidFill>
                  <a:srgbClr val="FF0000"/>
                </a:solidFill>
                <a:latin typeface="+mn-lt"/>
              </a:rPr>
              <a:t>manger la même quantité de nourriture chaque </a:t>
            </a:r>
            <a:r>
              <a:rPr lang="fr-CA" sz="3200" dirty="0" smtClean="0">
                <a:solidFill>
                  <a:srgbClr val="FF0000"/>
                </a:solidFill>
                <a:latin typeface="+mn-lt"/>
              </a:rPr>
              <a:t>jour.</a:t>
            </a:r>
            <a:endParaRPr lang="fr-CA" sz="3200" dirty="0">
              <a:latin typeface="+mn-lt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549275" y="3779838"/>
            <a:ext cx="5484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rgbClr val="FF0000"/>
                </a:solidFill>
                <a:latin typeface="+mj-lt"/>
              </a:rPr>
              <a:t>b)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manger à la même heure </a:t>
            </a:r>
            <a:endParaRPr lang="fr-CA" sz="3200" dirty="0" smtClean="0">
              <a:solidFill>
                <a:srgbClr val="FF0000"/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200" dirty="0" smtClean="0">
                <a:solidFill>
                  <a:srgbClr val="FF0000"/>
                </a:solidFill>
                <a:latin typeface="+mn-lt"/>
              </a:rPr>
              <a:t>chaque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jour.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417017" y="5378673"/>
            <a:ext cx="561657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rgbClr val="FF0000"/>
                </a:solidFill>
                <a:latin typeface="+mj-lt"/>
              </a:rPr>
              <a:t>c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) avoir accès libre à la fontaine et aux toilettes.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779116" y="6804248"/>
            <a:ext cx="46799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fr-CA" sz="3200" dirty="0">
                <a:solidFill>
                  <a:srgbClr val="FF0000"/>
                </a:solidFill>
                <a:latin typeface="+mj-lt"/>
              </a:rPr>
              <a:t>d) 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toutes ces réponses.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4" grpId="1"/>
      <p:bldP spid="5" grpId="0"/>
      <p:bldP spid="5" grpId="1"/>
      <p:bldP spid="7" grpId="0"/>
      <p:bldP spid="7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20713" y="1331913"/>
            <a:ext cx="58293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t/>
            </a:r>
            <a:br/>
            <a:r>
              <a:rPr lang="fr-CA" smtClean="0"/>
              <a:t> </a:t>
            </a:r>
            <a:endParaRPr lang="fr-CA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765175" y="2215989"/>
            <a:ext cx="540067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lphaLcParenR"/>
              <a:defRPr/>
            </a:pPr>
            <a:r>
              <a:rPr lang="fr-CA" sz="3200" dirty="0">
                <a:solidFill>
                  <a:srgbClr val="FF0000"/>
                </a:solidFill>
                <a:latin typeface="+mn-lt"/>
              </a:rPr>
              <a:t>il faut aviser les parents ou le tuteur.</a:t>
            </a:r>
            <a:endParaRPr lang="fr-CA" sz="3200" dirty="0">
              <a:latin typeface="+mn-lt"/>
            </a:endParaRP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089248" y="8028384"/>
            <a:ext cx="4752528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3200" dirty="0">
                <a:solidFill>
                  <a:srgbClr val="FF0000"/>
                </a:solidFill>
                <a:latin typeface="+mj-lt"/>
              </a:rPr>
              <a:t>d)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toutes ces réponses. 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1053" y="3336430"/>
            <a:ext cx="594995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fr-CA" sz="3200" dirty="0">
                <a:solidFill>
                  <a:srgbClr val="FF0000"/>
                </a:solidFill>
                <a:latin typeface="Calibri" pitchFamily="34" charset="0"/>
              </a:rPr>
              <a:t>b) 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la glycémie de l'enfant peut subir des effets importants s'il ne peut pas garder de nourriture ou de liquide.</a:t>
            </a:r>
            <a:r>
              <a:rPr dirty="0"/>
              <a:t/>
            </a:r>
            <a:br>
              <a:rPr dirty="0"/>
            </a:br>
            <a:endParaRPr lang="fr-CA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175" y="5463853"/>
            <a:ext cx="59483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fr-CA" sz="3200" dirty="0">
                <a:solidFill>
                  <a:srgbClr val="FF0000"/>
                </a:solidFill>
                <a:latin typeface="Calibri" pitchFamily="34" charset="0"/>
              </a:rPr>
              <a:t>c) 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si l'enfant vomit et que vous n'arrivez pas à joindre les parents ou le tuteur, composez le 911 ou le numéro des services médicaux d'urgence.</a:t>
            </a:r>
            <a:endParaRPr lang="fr-CA" dirty="0">
              <a:latin typeface="+mn-lt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765175" y="358602"/>
            <a:ext cx="51847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CA" sz="4000" b="1" dirty="0">
                <a:latin typeface="+mj-lt"/>
              </a:rPr>
              <a:t>Lorsqu'un enfant diabétique tombe malade :</a:t>
            </a:r>
            <a:endParaRPr lang="fr-CA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8" grpId="0"/>
      <p:bldP spid="8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4813" y="1476375"/>
            <a:ext cx="6172200" cy="1524000"/>
          </a:xfrm>
        </p:spPr>
        <p:txBody>
          <a:bodyPr/>
          <a:lstStyle/>
          <a:p>
            <a:pPr eaLnBrk="1" hangingPunct="1"/>
            <a:r>
              <a:rPr lang="fr-CA" sz="4000" b="1" smtClean="0"/>
              <a:t>En général, l'hyperglycémie ne représente pas une situation d'urgence et n'exige pas un traitement immédiat. </a:t>
            </a:r>
            <a:r>
              <a:t/>
            </a:r>
            <a:br/>
            <a:endParaRPr lang="fr-CA" sz="40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42900" y="4067175"/>
            <a:ext cx="6172200" cy="6492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fr-CA" sz="4400" smtClean="0">
                <a:solidFill>
                  <a:srgbClr val="FF0000"/>
                </a:solidFill>
              </a:rPr>
              <a:t>VRAI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333375" y="5076825"/>
            <a:ext cx="6172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fr-CA" sz="4400" dirty="0">
                <a:solidFill>
                  <a:srgbClr val="FF0000"/>
                </a:solidFill>
                <a:latin typeface="+mn-lt"/>
              </a:rPr>
              <a:t>FAUX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49275" y="1331913"/>
            <a:ext cx="5829300" cy="1800225"/>
          </a:xfrm>
        </p:spPr>
        <p:txBody>
          <a:bodyPr rtlCol="0">
            <a:normAutofit fontScale="90000"/>
          </a:bodyPr>
          <a:lstStyle/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800" dirty="0">
                <a:solidFill>
                  <a:sysClr val="windowText" lastClr="000000"/>
                </a:solidFill>
              </a:rPr>
              <a:t> </a:t>
            </a:r>
            <a:r>
              <a:rPr lang="fr-CA" smtClean="0"/>
              <a:t> </a:t>
            </a:r>
            <a:r>
              <a:rPr lang="fr-CA" b="1" dirty="0">
                <a:solidFill>
                  <a:sysClr val="windowText" lastClr="000000"/>
                </a:solidFill>
              </a:rPr>
              <a:t>Il y a hypoglycémie lorsque le taux de glucose dans le sang devient inférieur à... </a:t>
            </a:r>
            <a:r>
              <a:t/>
            </a:r>
            <a:br/>
            <a:r>
              <a:rPr lang="fr-CA" sz="3600" b="1" dirty="0">
                <a:solidFill>
                  <a:sysClr val="windowText" lastClr="000000"/>
                </a:solidFill>
              </a:rPr>
              <a:t> </a:t>
            </a:r>
            <a:endParaRPr lang="fr-CA" sz="3600" dirty="0">
              <a:solidFill>
                <a:sysClr val="windowText" lastClr="00000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20713" y="4356100"/>
            <a:ext cx="5829300" cy="28082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le 3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65175" y="2916238"/>
            <a:ext cx="5829300" cy="216058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4500" dirty="0">
                <a:solidFill>
                  <a:srgbClr val="FF0000"/>
                </a:solidFill>
                <a:latin typeface="+mn-lt"/>
              </a:rPr>
              <a:t>4 </a:t>
            </a:r>
            <a:r>
              <a:rPr lang="fr-CA" sz="4500" dirty="0" err="1" smtClean="0">
                <a:solidFill>
                  <a:srgbClr val="FF0000"/>
                </a:solidFill>
                <a:latin typeface="+mn-lt"/>
              </a:rPr>
              <a:t>mmol</a:t>
            </a:r>
            <a:r>
              <a:rPr lang="fr-CA" sz="4500" dirty="0" smtClean="0">
                <a:solidFill>
                  <a:srgbClr val="FF0000"/>
                </a:solidFill>
                <a:latin typeface="+mn-lt"/>
              </a:rPr>
              <a:t>/l</a:t>
            </a:r>
            <a:endParaRPr lang="fr-CA" sz="45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92150" y="611188"/>
            <a:ext cx="5829300" cy="1512887"/>
          </a:xfrm>
        </p:spPr>
        <p:txBody>
          <a:bodyPr/>
          <a:lstStyle/>
          <a:p>
            <a:pPr marL="342900" indent="-342900" eaLnBrk="1" hangingPunct="1"/>
            <a:r>
              <a:rPr lang="fr-CA" sz="3600" b="1" dirty="0" smtClean="0">
                <a:solidFill>
                  <a:srgbClr val="000000"/>
                </a:solidFill>
              </a:rPr>
              <a:t>Énumérez les symptômes </a:t>
            </a:r>
            <a:br>
              <a:rPr lang="fr-CA" sz="3600" b="1" dirty="0" smtClean="0">
                <a:solidFill>
                  <a:srgbClr val="000000"/>
                </a:solidFill>
              </a:rPr>
            </a:br>
            <a:r>
              <a:rPr lang="fr-CA" sz="3600" b="1" dirty="0" smtClean="0">
                <a:solidFill>
                  <a:srgbClr val="000000"/>
                </a:solidFill>
              </a:rPr>
              <a:t>de l'hypoglycémie </a:t>
            </a:r>
            <a:r>
              <a:rPr dirty="0"/>
              <a:t/>
            </a:r>
            <a:br>
              <a:rPr dirty="0"/>
            </a:br>
            <a:endParaRPr lang="fr-CA" sz="3500" dirty="0" smtClean="0">
              <a:solidFill>
                <a:srgbClr val="000000"/>
              </a:solidFill>
            </a:endParaRPr>
          </a:p>
        </p:txBody>
      </p:sp>
      <p:sp>
        <p:nvSpPr>
          <p:cNvPr id="22530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92150" y="2051050"/>
            <a:ext cx="5829300" cy="468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CA" sz="2400" dirty="0" smtClean="0"/>
              <a:t> </a:t>
            </a:r>
            <a:endParaRPr lang="fr-CA" sz="2400" dirty="0">
              <a:latin typeface="Calibri" pitchFamily="34" charset="0"/>
            </a:endParaRPr>
          </a:p>
          <a:p>
            <a:pPr>
              <a:defRPr/>
            </a:pPr>
            <a:r>
              <a:rPr sz="2400" dirty="0"/>
              <a:t/>
            </a:r>
            <a:br>
              <a:rPr sz="2400" dirty="0"/>
            </a:br>
            <a:r>
              <a:rPr lang="fr-CA" sz="2400" dirty="0" smtClean="0"/>
              <a:t> </a:t>
            </a:r>
            <a:endParaRPr lang="fr-CA" sz="2400" dirty="0"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Peau froide ou moite, transpiration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Tremblements, manque de coordination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Irritabilité, hostilité, mauvais comportement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Fatigue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Mauvaise humeur ou changement de comportement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Difficulté de concentration, confusion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Marche titubante</a:t>
            </a:r>
          </a:p>
          <a:p>
            <a:pPr>
              <a:buFont typeface="Arial" charset="0"/>
              <a:buChar char="•"/>
              <a:defRPr/>
            </a:pP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L'enfant peut se plaindre de :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douleur </a:t>
            </a: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abdominale ou nausée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nervosité</a:t>
            </a:r>
            <a:endParaRPr lang="fr-CA" sz="2400" dirty="0">
              <a:solidFill>
                <a:srgbClr val="FF0000"/>
              </a:solidFill>
              <a:latin typeface="Calibri" pitchFamily="34" charset="0"/>
            </a:endParaRP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faim </a:t>
            </a: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extrême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maux </a:t>
            </a: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de </a:t>
            </a: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tête</a:t>
            </a:r>
            <a:endParaRPr lang="fr-CA" sz="2400" dirty="0">
              <a:solidFill>
                <a:srgbClr val="FF0000"/>
              </a:solidFill>
              <a:latin typeface="Calibri" pitchFamily="34" charset="0"/>
            </a:endParaRP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vision </a:t>
            </a: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embrouillée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étourdissements</a:t>
            </a:r>
            <a:endParaRPr lang="fr-CA" sz="2400" dirty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fr-CA" sz="2400" dirty="0" smtClean="0">
                <a:solidFill>
                  <a:srgbClr val="FF0000"/>
                </a:solidFill>
                <a:latin typeface="Calibri" pitchFamily="34" charset="0"/>
              </a:rPr>
              <a:t>Évanouissement</a:t>
            </a:r>
            <a:r>
              <a:rPr lang="fr-CA" sz="2400" dirty="0">
                <a:solidFill>
                  <a:srgbClr val="FF0000"/>
                </a:solidFill>
                <a:latin typeface="Calibri" pitchFamily="34" charset="0"/>
              </a:rPr>
              <a:t>, perte de connaissance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49275" y="251520"/>
            <a:ext cx="5688037" cy="1943993"/>
          </a:xfrm>
        </p:spPr>
        <p:txBody>
          <a:bodyPr rtlCol="0">
            <a:normAutofit fontScale="90000"/>
          </a:bodyPr>
          <a:lstStyle/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4000" b="1" dirty="0" smtClean="0">
                <a:solidFill>
                  <a:sysClr val="windowText" lastClr="000000"/>
                </a:solidFill>
              </a:rPr>
              <a:t/>
            </a:r>
            <a:br>
              <a:rPr lang="fr-CA" sz="4000" b="1" dirty="0" smtClean="0">
                <a:solidFill>
                  <a:sysClr val="windowText" lastClr="000000"/>
                </a:solidFill>
              </a:rPr>
            </a:br>
            <a:r>
              <a:rPr lang="fr-CA" sz="4000" b="1" dirty="0">
                <a:solidFill>
                  <a:sysClr val="windowText" lastClr="000000"/>
                </a:solidFill>
              </a:rPr>
              <a:t/>
            </a:r>
            <a:br>
              <a:rPr lang="fr-CA" sz="4000" b="1" dirty="0">
                <a:solidFill>
                  <a:sysClr val="windowText" lastClr="000000"/>
                </a:solidFill>
              </a:rPr>
            </a:br>
            <a:r>
              <a:rPr lang="fr-CA" sz="4000" b="1" dirty="0" smtClean="0">
                <a:solidFill>
                  <a:sysClr val="windowText" lastClr="000000"/>
                </a:solidFill>
              </a:rPr>
              <a:t/>
            </a:r>
            <a:br>
              <a:rPr lang="fr-CA" sz="4000" b="1" dirty="0" smtClean="0">
                <a:solidFill>
                  <a:sysClr val="windowText" lastClr="000000"/>
                </a:solidFill>
              </a:rPr>
            </a:br>
            <a:r>
              <a:rPr lang="fr-CA" sz="4000" b="1" dirty="0" smtClean="0">
                <a:solidFill>
                  <a:sysClr val="windowText" lastClr="000000"/>
                </a:solidFill>
              </a:rPr>
              <a:t>Que </a:t>
            </a:r>
            <a:r>
              <a:rPr lang="fr-CA" sz="4000" b="1" dirty="0">
                <a:solidFill>
                  <a:sysClr val="windowText" lastClr="000000"/>
                </a:solidFill>
              </a:rPr>
              <a:t>faire lorsqu'un enfant semble hypoglycémique</a:t>
            </a:r>
            <a:r>
              <a:rPr lang="fr-CA" sz="4000" b="1" dirty="0" smtClean="0">
                <a:solidFill>
                  <a:sysClr val="windowText" lastClr="000000"/>
                </a:solidFill>
              </a:rPr>
              <a:t>?</a:t>
            </a:r>
            <a:br>
              <a:rPr lang="fr-CA" sz="4000" b="1" dirty="0" smtClean="0">
                <a:solidFill>
                  <a:sysClr val="windowText" lastClr="000000"/>
                </a:solidFill>
              </a:rPr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CA" sz="1800" b="1" dirty="0">
                <a:solidFill>
                  <a:sysClr val="windowText" lastClr="000000"/>
                </a:solidFill>
              </a:rPr>
              <a:t> 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CA" sz="1800" dirty="0">
                <a:solidFill>
                  <a:sysClr val="windowText" lastClr="000000"/>
                </a:solidFill>
              </a:rPr>
              <a:t> </a:t>
            </a:r>
          </a:p>
        </p:txBody>
      </p:sp>
      <p:sp>
        <p:nvSpPr>
          <p:cNvPr id="23554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93422" y="3635896"/>
            <a:ext cx="64531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Donnez à l'enfant des sucres à action rapide.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Attendez de 10 à 15 minutes.  S'il n'y a pas de changement, donnez à l'enfant une deuxième dose de sucres à action rapide.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Attendez de 10 à 15 minutes.  S'il n'y a pas de changement, donnez une troisième dose de sucres à action rapide et avisez </a:t>
            </a:r>
            <a:r>
              <a:rPr lang="fr-CA" sz="2400" dirty="0" smtClean="0">
                <a:solidFill>
                  <a:srgbClr val="FF0000"/>
                </a:solidFill>
              </a:rPr>
              <a:t>les parents </a:t>
            </a:r>
            <a:r>
              <a:rPr lang="fr-CA" sz="2400" dirty="0">
                <a:solidFill>
                  <a:srgbClr val="FF0000"/>
                </a:solidFill>
              </a:rPr>
              <a:t>ou </a:t>
            </a:r>
            <a:r>
              <a:rPr lang="fr-CA" sz="2400" dirty="0" smtClean="0">
                <a:solidFill>
                  <a:srgbClr val="FF0000"/>
                </a:solidFill>
              </a:rPr>
              <a:t>le tuteur</a:t>
            </a:r>
            <a:r>
              <a:rPr lang="fr-CA" sz="2400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Si vous n'êtes pas en mesure de communiquer avec </a:t>
            </a:r>
            <a:r>
              <a:rPr lang="fr-CA" sz="2400" dirty="0" smtClean="0">
                <a:solidFill>
                  <a:srgbClr val="FF0000"/>
                </a:solidFill>
              </a:rPr>
              <a:t>les parents </a:t>
            </a:r>
            <a:r>
              <a:rPr lang="fr-CA" sz="2400" dirty="0">
                <a:solidFill>
                  <a:srgbClr val="FF0000"/>
                </a:solidFill>
              </a:rPr>
              <a:t>ou </a:t>
            </a:r>
            <a:r>
              <a:rPr lang="fr-CA" sz="2400" dirty="0" smtClean="0">
                <a:solidFill>
                  <a:srgbClr val="FF0000"/>
                </a:solidFill>
              </a:rPr>
              <a:t>le tuteur </a:t>
            </a:r>
            <a:r>
              <a:rPr lang="fr-CA" sz="2400" dirty="0">
                <a:solidFill>
                  <a:srgbClr val="FF0000"/>
                </a:solidFill>
              </a:rPr>
              <a:t>ou avec la personne à joindre en cas d'urgence, composez le 911 ou le numéro des services médicaux d'urgence.</a:t>
            </a:r>
          </a:p>
          <a:p>
            <a:pPr>
              <a:defRPr/>
            </a:pPr>
            <a:r>
              <a:rPr lang="fr-CA" sz="2400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5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20713" y="539552"/>
            <a:ext cx="5829300" cy="1958975"/>
          </a:xfrm>
        </p:spPr>
        <p:txBody>
          <a:bodyPr/>
          <a:lstStyle/>
          <a:p>
            <a:pPr marL="342900" indent="-342900" eaLnBrk="1" hangingPunct="1"/>
            <a:r>
              <a:rPr lang="fr-CA" sz="3200" b="1" dirty="0" smtClean="0">
                <a:solidFill>
                  <a:srgbClr val="000000"/>
                </a:solidFill>
              </a:rPr>
              <a:t>Si la glycémie baisse beaucoup, l'enfant peut perdre connaissance ou faire une crise convulsive.  Que devriez-vous faire?</a:t>
            </a:r>
            <a:endParaRPr lang="fr-CA" sz="3200" dirty="0" smtClean="0">
              <a:solidFill>
                <a:srgbClr val="000000"/>
              </a:solidFill>
            </a:endParaRPr>
          </a:p>
        </p:txBody>
      </p:sp>
      <p:sp>
        <p:nvSpPr>
          <p:cNvPr id="24578" name="Tit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20713" y="4572000"/>
            <a:ext cx="58293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fr-CA" sz="3200" dirty="0" smtClean="0">
                <a:solidFill>
                  <a:srgbClr val="FF0000"/>
                </a:solidFill>
                <a:latin typeface="+mn-lt"/>
              </a:rPr>
              <a:t>Composer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le 911 ou le numéro des services d’urgence.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CA" sz="3200" dirty="0" smtClean="0">
                <a:solidFill>
                  <a:srgbClr val="FF0000"/>
                </a:solidFill>
                <a:latin typeface="+mn-lt"/>
              </a:rPr>
              <a:t>Allonger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l'enfant sur le côté.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CA" sz="3200" dirty="0" smtClean="0">
                <a:solidFill>
                  <a:srgbClr val="FF0000"/>
                </a:solidFill>
                <a:latin typeface="+mn-lt"/>
              </a:rPr>
              <a:t>Avertir </a:t>
            </a:r>
            <a:r>
              <a:rPr lang="fr-CA" sz="3200" dirty="0">
                <a:solidFill>
                  <a:srgbClr val="FF0000"/>
                </a:solidFill>
                <a:latin typeface="+mn-lt"/>
              </a:rPr>
              <a:t>les parents ou le tuteur.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CA" sz="3200" dirty="0">
                <a:solidFill>
                  <a:srgbClr val="FF0000"/>
                </a:solidFill>
                <a:latin typeface="+mn-lt"/>
              </a:rPr>
              <a:t>Rester avec l'enfant jusqu'à l'arrivée du personnel des services d'urgence, des parents ou du tuteur.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391</Words>
  <Application>Microsoft Office PowerPoint</Application>
  <PresentationFormat>On-screen Show (4:3)</PresentationFormat>
  <Paragraphs>64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Feuille de travail  sur le diabète </vt:lpstr>
      <vt:lpstr>La gestion du diabète est considérée comme un exercice d'équilibre.  Quels sont les trois facteurs importants pour la gestion du diabète?      </vt:lpstr>
      <vt:lpstr>Un enfant diabétique doit :   </vt:lpstr>
      <vt:lpstr>  </vt:lpstr>
      <vt:lpstr>En général, l'hyperglycémie ne représente pas une situation d'urgence et n'exige pas un traitement immédiat.  </vt:lpstr>
      <vt:lpstr>  Il y a hypoglycémie lorsque le taux de glucose dans le sang devient inférieur à...   </vt:lpstr>
      <vt:lpstr>Énumérez les symptômes  de l'hypoglycémie  </vt:lpstr>
      <vt:lpstr>   Que faire lorsqu'un enfant semble hypoglycémique?       </vt:lpstr>
      <vt:lpstr>Si la glycémie baisse beaucoup, l'enfant peut perdre connaissance ou faire une crise convulsive.  Que devriez-vous faire?</vt:lpstr>
      <vt:lpstr>PowerPoint Presentation</vt:lpstr>
      <vt:lpstr>Où se trouvent les Plans de soins de santé personnalisés — Diabète des enfants qui participent à votre programme communautaire?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Anaphylaxis Worksheet Answers</dc:title>
  <dc:creator>Lesley</dc:creator>
  <cp:lastModifiedBy>Sandra Dalke</cp:lastModifiedBy>
  <cp:revision>52</cp:revision>
  <cp:lastPrinted>2017-09-27T15:53:08Z</cp:lastPrinted>
  <dcterms:created xsi:type="dcterms:W3CDTF">2011-05-13T11:57:36Z</dcterms:created>
  <dcterms:modified xsi:type="dcterms:W3CDTF">2018-01-08T15:32:23Z</dcterms:modified>
</cp:coreProperties>
</file>