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3"/>
  </p:notesMasterIdLst>
  <p:sldIdLst>
    <p:sldId id="268" r:id="rId2"/>
    <p:sldId id="256" r:id="rId3"/>
    <p:sldId id="293" r:id="rId4"/>
    <p:sldId id="281" r:id="rId5"/>
    <p:sldId id="306" r:id="rId6"/>
    <p:sldId id="285" r:id="rId7"/>
    <p:sldId id="284" r:id="rId8"/>
    <p:sldId id="294" r:id="rId9"/>
    <p:sldId id="307" r:id="rId10"/>
    <p:sldId id="308" r:id="rId11"/>
    <p:sldId id="310" r:id="rId12"/>
    <p:sldId id="315" r:id="rId13"/>
    <p:sldId id="311" r:id="rId14"/>
    <p:sldId id="314" r:id="rId15"/>
    <p:sldId id="312" r:id="rId16"/>
    <p:sldId id="289" r:id="rId17"/>
    <p:sldId id="290" r:id="rId18"/>
    <p:sldId id="304" r:id="rId19"/>
    <p:sldId id="291" r:id="rId20"/>
    <p:sldId id="305" r:id="rId21"/>
    <p:sldId id="313" r:id="rId22"/>
  </p:sldIdLst>
  <p:sldSz cx="6858000" cy="9144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3204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0" d="100"/>
          <a:sy n="70" d="100"/>
        </p:scale>
        <p:origin x="-275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75CE334-A011-48A0-B40D-A115D79253C3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43125" y="685800"/>
            <a:ext cx="25717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CA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EA88080D-59A7-4CD2-867D-B34287974B6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366289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036A2E6-A010-4F99-B8BA-D0B14B46AD34}" type="slidenum">
              <a:rPr lang="en-CA" smtClean="0"/>
              <a:pPr>
                <a:defRPr/>
              </a:pPr>
              <a:t>1</a:t>
            </a:fld>
            <a:endParaRPr lang="en-C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E5701D97-8554-4AF2-8553-808A4248A763}" type="slidenum">
              <a:rPr lang="en-CA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10</a:t>
            </a:fld>
            <a:endParaRPr lang="en-C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F834A46-058B-4C9D-A89A-542C919AC488}" type="slidenum">
              <a:rPr lang="en-CA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11</a:t>
            </a:fld>
            <a:endParaRPr lang="en-C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2F834A46-058B-4C9D-A89A-542C919AC488}" type="slidenum">
              <a:rPr lang="en-CA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12</a:t>
            </a:fld>
            <a:endParaRPr lang="en-C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4D1C8A62-BE50-4782-BDB8-CF80F53178A2}" type="slidenum">
              <a:rPr lang="en-CA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13</a:t>
            </a:fld>
            <a:endParaRPr lang="en-CA" sz="1200">
              <a:latin typeface="+mn-lt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DRAFT</a:t>
            </a:r>
          </a:p>
        </p:txBody>
      </p:sp>
      <p:sp>
        <p:nvSpPr>
          <p:cNvPr id="4096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APPENDIX B</a:t>
            </a:r>
          </a:p>
        </p:txBody>
      </p:sp>
      <p:sp>
        <p:nvSpPr>
          <p:cNvPr id="4096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B9054F86-7F13-4E48-9C66-0BE3D38BCBD5}" type="slidenum">
              <a:rPr lang="en-US" sz="1200">
                <a:latin typeface="Times New Roman" pitchFamily="18" charset="0"/>
              </a:rPr>
              <a:pPr algn="r" eaLnBrk="0" hangingPunct="0"/>
              <a:t>15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096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DRAFT</a:t>
            </a:r>
          </a:p>
        </p:txBody>
      </p:sp>
      <p:sp>
        <p:nvSpPr>
          <p:cNvPr id="43010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APPENDIX B</a:t>
            </a:r>
          </a:p>
        </p:txBody>
      </p:sp>
      <p:sp>
        <p:nvSpPr>
          <p:cNvPr id="4301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70207DA6-7DA9-49A9-9146-A195FD59F333}" type="slidenum">
              <a:rPr lang="en-US" sz="1200">
                <a:latin typeface="Times New Roman" pitchFamily="18" charset="0"/>
              </a:rPr>
              <a:pPr algn="r" eaLnBrk="0" hangingPunct="0"/>
              <a:t>16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301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>
              <a:latin typeface="Arial" charset="0"/>
            </a:endParaRPr>
          </a:p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DRAFT</a:t>
            </a:r>
          </a:p>
        </p:txBody>
      </p:sp>
      <p:sp>
        <p:nvSpPr>
          <p:cNvPr id="45058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APPENDIX B</a:t>
            </a:r>
          </a:p>
        </p:txBody>
      </p:sp>
      <p:sp>
        <p:nvSpPr>
          <p:cNvPr id="45059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E5B8C6AF-00A5-4582-8448-EFF42534D8FC}" type="slidenum">
              <a:rPr lang="en-US" sz="1200">
                <a:latin typeface="Times New Roman" pitchFamily="18" charset="0"/>
              </a:rPr>
              <a:pPr algn="r" eaLnBrk="0" hangingPunct="0"/>
              <a:t>17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506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DRAFT</a:t>
            </a:r>
          </a:p>
        </p:txBody>
      </p:sp>
      <p:sp>
        <p:nvSpPr>
          <p:cNvPr id="47106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APPENDIX B</a:t>
            </a:r>
          </a:p>
        </p:txBody>
      </p:sp>
      <p:sp>
        <p:nvSpPr>
          <p:cNvPr id="47107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A53A4D0F-7792-4BC5-B952-9F5A1BE65160}" type="slidenum">
              <a:rPr lang="en-US" sz="1200">
                <a:latin typeface="Times New Roman" pitchFamily="18" charset="0"/>
              </a:rPr>
              <a:pPr algn="r" eaLnBrk="0" hangingPunct="0"/>
              <a:t>18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71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DRAFT</a:t>
            </a:r>
          </a:p>
        </p:txBody>
      </p:sp>
      <p:sp>
        <p:nvSpPr>
          <p:cNvPr id="49154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APPENDIX B</a:t>
            </a:r>
          </a:p>
        </p:txBody>
      </p:sp>
      <p:sp>
        <p:nvSpPr>
          <p:cNvPr id="49155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5A13F9F1-E9E2-4561-B842-4DB30F4AAD0B}" type="slidenum">
              <a:rPr lang="en-US" sz="1200">
                <a:latin typeface="Times New Roman" pitchFamily="18" charset="0"/>
              </a:rPr>
              <a:pPr algn="r" eaLnBrk="0" hangingPunct="0"/>
              <a:t>19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4915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915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DRAFT</a:t>
            </a:r>
          </a:p>
        </p:txBody>
      </p:sp>
      <p:sp>
        <p:nvSpPr>
          <p:cNvPr id="5120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APPENDIX B</a:t>
            </a:r>
          </a:p>
        </p:txBody>
      </p:sp>
      <p:sp>
        <p:nvSpPr>
          <p:cNvPr id="512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0D1E532F-3E6A-4600-8850-D7F7522E83F4}" type="slidenum">
              <a:rPr lang="en-US" sz="1200">
                <a:latin typeface="Times New Roman" pitchFamily="18" charset="0"/>
              </a:rPr>
              <a:pPr algn="r" eaLnBrk="0" hangingPunct="0"/>
              <a:t>20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512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8835AD5-FCD9-4D56-988A-6D6E43B73193}" type="slidenum">
              <a:rPr lang="en-CA" smtClean="0"/>
              <a:pPr>
                <a:defRPr/>
              </a:pPr>
              <a:t>2</a:t>
            </a:fld>
            <a:endParaRPr lang="en-C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E1DE208C-2AAB-4F99-8815-07BC335ECC40}" type="slidenum">
              <a:rPr lang="en-CA" smtClean="0"/>
              <a:pPr>
                <a:defRPr/>
              </a:pPr>
              <a:t>21</a:t>
            </a:fld>
            <a:endParaRPr lang="en-C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578A686-4241-4C23-8030-DEE8D56D03F4}" type="slidenum">
              <a:rPr lang="en-CA" smtClean="0"/>
              <a:pPr>
                <a:defRPr/>
              </a:pPr>
              <a:t>3</a:t>
            </a:fld>
            <a:endParaRPr lang="en-C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62F075E6-F973-4906-9FD3-9135DF303478}" type="slidenum">
              <a:rPr lang="en-CA" smtClean="0"/>
              <a:pPr>
                <a:defRPr/>
              </a:pPr>
              <a:t>4</a:t>
            </a:fld>
            <a:endParaRPr lang="en-C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83AFE74-86F0-4261-9A98-9A29B4DBD888}" type="slidenum">
              <a:rPr lang="en-CA" smtClean="0"/>
              <a:pPr>
                <a:defRPr/>
              </a:pPr>
              <a:t>5</a:t>
            </a:fld>
            <a:endParaRPr lang="en-CA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 txBox="1">
            <a:spLocks noGrp="1" noChangeArrowheads="1"/>
          </p:cNvSpPr>
          <p:nvPr/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DRAFT</a:t>
            </a:r>
          </a:p>
        </p:txBody>
      </p:sp>
      <p:sp>
        <p:nvSpPr>
          <p:cNvPr id="25602" name="Rectangle 6"/>
          <p:cNvSpPr txBox="1">
            <a:spLocks noGrp="1" noChangeArrowheads="1"/>
          </p:cNvSpPr>
          <p:nvPr/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/>
            <a:r>
              <a:rPr lang="en-US" sz="1200">
                <a:latin typeface="Times New Roman" pitchFamily="18" charset="0"/>
              </a:rPr>
              <a:t>APPENDIX B</a:t>
            </a:r>
          </a:p>
        </p:txBody>
      </p:sp>
      <p:sp>
        <p:nvSpPr>
          <p:cNvPr id="25603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hangingPunct="0"/>
            <a:fld id="{C49873C6-6479-4C76-A2E2-9044A2DE1B05}" type="slidenum">
              <a:rPr lang="en-US" sz="1200">
                <a:latin typeface="Times New Roman" pitchFamily="18" charset="0"/>
              </a:rPr>
              <a:pPr algn="r" eaLnBrk="0" hangingPunct="0"/>
              <a:t>6</a:t>
            </a:fld>
            <a:endParaRPr lang="en-US" sz="1200">
              <a:latin typeface="Times New Roman" pitchFamily="18" charset="0"/>
            </a:endParaRPr>
          </a:p>
        </p:txBody>
      </p:sp>
      <p:sp>
        <p:nvSpPr>
          <p:cNvPr id="2560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8574F75-C3CC-45DD-BDF0-B473E457D2AA}" type="slidenum">
              <a:rPr lang="en-CA" smtClean="0"/>
              <a:pPr>
                <a:defRPr/>
              </a:pPr>
              <a:t>7</a:t>
            </a:fld>
            <a:endParaRPr lang="en-C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BE43CF54-1861-4ECB-B907-48D7B0F5B9AD}" type="slidenum">
              <a:rPr lang="en-CA" smtClean="0"/>
              <a:pPr>
                <a:defRPr/>
              </a:pPr>
              <a:t>8</a:t>
            </a:fld>
            <a:endParaRPr lang="en-C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CA" smtClean="0"/>
          </a:p>
        </p:txBody>
      </p:sp>
      <p:sp>
        <p:nvSpPr>
          <p:cNvPr id="4" name="Slide Number Placeholder 3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</p:spPr>
        <p:txBody>
          <a:bodyPr anchor="b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B34A1139-9810-4B83-9E8F-460B774AA9EB}" type="slidenum">
              <a:rPr lang="en-CA" sz="1200"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9</a:t>
            </a:fld>
            <a:endParaRPr lang="en-CA" sz="1200">
              <a:latin typeface="+mn-lt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5B86C-C52D-48D2-B190-2BA9C419B10C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E221AB-E5C7-4C0C-89D3-CF2EBD33809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700C8-960B-4917-9864-865069AD10CF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AF0624-8C9F-4081-8D46-F01A9C41E86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2B87D0-8392-4AD9-8361-D608A0E277FE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42F4A3-1574-4F1E-B020-C43EDFEBD06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CB1F7-0A54-4D71-AA43-B774069DC535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1FC0D-C8D9-48EC-AC7C-7B37CE8E00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A70179-6D65-491F-9A53-3815AE65AB11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523E6-F5F8-425B-9194-56A895AE7E9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CC40A1-A5FA-4236-AB2A-EEE53B845AFF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D60485-9C9B-4D25-AD13-36F2185C713B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B7C6C0-A1CC-4603-A814-8B11DA4EB12B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84D2AF-8F6D-4319-82DE-0C2A6D1C033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CDD9A-AFDB-47C6-8FC2-EE0FFA5B86E9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0C6F31-189A-49EE-BF45-05D0FFA3F4F0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328E1A-BBFB-4F87-B11C-AF6DD7D1CCD4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C291D-F416-4187-B3B1-7EE96D3DE4AF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FC3ED4-4B39-42ED-9197-5C2EE6921D72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4288CF-FB9B-48C5-816A-31707BB15395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593B11-B15E-46E6-9503-357C25DA2DAA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2FFFE4-7727-4EED-B10D-695351DB0303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342900" y="366713"/>
            <a:ext cx="61722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342900" y="2133600"/>
            <a:ext cx="6172200" cy="603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6BB4429-1041-4A99-AB52-BEF642D2A12F}" type="datetimeFigureOut">
              <a:rPr lang="en-CA"/>
              <a:pPr>
                <a:defRPr/>
              </a:pPr>
              <a:t>15/07/2014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663"/>
            <a:ext cx="21717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663"/>
            <a:ext cx="1600200" cy="4857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D6BAA6B-5D42-40EC-AD61-A1BF94CF303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6" descr="seziures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3016" y="5364088"/>
            <a:ext cx="3159125" cy="301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8" name="Title 3"/>
          <p:cNvSpPr>
            <a:spLocks noGrp="1"/>
          </p:cNvSpPr>
          <p:nvPr>
            <p:ph type="title"/>
          </p:nvPr>
        </p:nvSpPr>
        <p:spPr>
          <a:xfrm>
            <a:off x="404813" y="1116013"/>
            <a:ext cx="6172200" cy="1524000"/>
          </a:xfrm>
        </p:spPr>
        <p:txBody>
          <a:bodyPr/>
          <a:lstStyle/>
          <a:p>
            <a:pPr eaLnBrk="1" hangingPunct="1"/>
            <a:r>
              <a:rPr lang="fr-CA" sz="66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Troubles convulsifs</a:t>
            </a:r>
            <a:endParaRPr lang="en-CA" sz="6600" b="1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39" name="Content Placeholder 4"/>
          <p:cNvSpPr>
            <a:spLocks noGrp="1"/>
          </p:cNvSpPr>
          <p:nvPr>
            <p:ph idx="1"/>
          </p:nvPr>
        </p:nvSpPr>
        <p:spPr>
          <a:xfrm>
            <a:off x="1052513" y="2987675"/>
            <a:ext cx="4897437" cy="2006600"/>
          </a:xfrm>
        </p:spPr>
        <p:txBody>
          <a:bodyPr/>
          <a:lstStyle/>
          <a:p>
            <a:pPr marL="0" indent="0" algn="ctr">
              <a:buNone/>
            </a:pPr>
            <a:r>
              <a:rPr lang="fr-CA" sz="4000" dirty="0">
                <a:latin typeface="Arial" panose="020B0604020202020204" pitchFamily="34" charset="0"/>
                <a:cs typeface="Arial" panose="020B0604020202020204" pitchFamily="34" charset="0"/>
              </a:rPr>
              <a:t>Le soin des enfants dans le cadre d’un programme communautaire</a:t>
            </a:r>
            <a:endParaRPr lang="en-US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CA" smtClean="0">
                <a:solidFill>
                  <a:srgbClr val="898989"/>
                </a:solidFill>
              </a:rPr>
              <a:t>2014-02-04</a:t>
            </a:r>
          </a:p>
        </p:txBody>
      </p:sp>
      <p:pic>
        <p:nvPicPr>
          <p:cNvPr id="9" name="Picture 1"/>
          <p:cNvPicPr>
            <a:picLocks noChangeAspect="1" noChangeArrowheads="1"/>
          </p:cNvPicPr>
          <p:nvPr/>
        </p:nvPicPr>
        <p:blipFill>
          <a:blip r:embed="rId4" cstate="print"/>
          <a:srcRect b="26723"/>
          <a:stretch>
            <a:fillRect/>
          </a:stretch>
        </p:blipFill>
        <p:spPr bwMode="auto">
          <a:xfrm>
            <a:off x="2540258" y="8185393"/>
            <a:ext cx="1724025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2"/>
          <p:cNvSpPr>
            <a:spLocks noChangeArrowheads="1"/>
          </p:cNvSpPr>
          <p:nvPr/>
        </p:nvSpPr>
        <p:spPr bwMode="auto">
          <a:xfrm>
            <a:off x="447670" y="53975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3000" b="1" dirty="0">
                <a:solidFill>
                  <a:srgbClr val="C00000"/>
                </a:solidFill>
              </a:rPr>
              <a:t>Comment réagir en cas d’absence épileptique, de crise myoclonique et de crise atonique?</a:t>
            </a:r>
            <a:endParaRPr lang="en-US" sz="3000" dirty="0">
              <a:solidFill>
                <a:srgbClr val="C00000"/>
              </a:solidFill>
            </a:endParaRPr>
          </a:p>
        </p:txBody>
      </p:sp>
      <p:sp>
        <p:nvSpPr>
          <p:cNvPr id="32770" name="Rectangle 3"/>
          <p:cNvSpPr>
            <a:spLocks noChangeArrowheads="1"/>
          </p:cNvSpPr>
          <p:nvPr/>
        </p:nvSpPr>
        <p:spPr bwMode="auto">
          <a:xfrm>
            <a:off x="549275" y="1979613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endParaRPr lang="en-CA" sz="2500"/>
          </a:p>
        </p:txBody>
      </p:sp>
      <p:sp>
        <p:nvSpPr>
          <p:cNvPr id="32772" name="Rectangle 3"/>
          <p:cNvSpPr>
            <a:spLocks noChangeArrowheads="1"/>
          </p:cNvSpPr>
          <p:nvPr/>
        </p:nvSpPr>
        <p:spPr bwMode="auto">
          <a:xfrm>
            <a:off x="620713" y="2124075"/>
            <a:ext cx="5829300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173038" indent="-173038">
              <a:buFontTx/>
              <a:buChar char="•"/>
            </a:pPr>
            <a:endParaRPr lang="en-US"/>
          </a:p>
          <a:p>
            <a:pPr marL="173038" indent="-173038">
              <a:buFont typeface="Arial" charset="0"/>
              <a:buChar char="•"/>
            </a:pPr>
            <a:endParaRPr lang="en-US" sz="2800"/>
          </a:p>
          <a:p>
            <a:pPr marL="173038" indent="-173038">
              <a:buFont typeface="Arial" charset="0"/>
              <a:buNone/>
            </a:pPr>
            <a:endParaRPr lang="en-CA" sz="2800"/>
          </a:p>
        </p:txBody>
      </p:sp>
      <p:sp>
        <p:nvSpPr>
          <p:cNvPr id="32773" name="Rectangle 3"/>
          <p:cNvSpPr>
            <a:spLocks noChangeArrowheads="1"/>
          </p:cNvSpPr>
          <p:nvPr/>
        </p:nvSpPr>
        <p:spPr bwMode="auto">
          <a:xfrm>
            <a:off x="764704" y="2339752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A" sz="2800" dirty="0"/>
              <a:t>Pendant la crise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fr-CA" sz="2800" dirty="0"/>
              <a:t>Restez avec l’enfant.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fr-CA" sz="2800" dirty="0"/>
              <a:t>Gardez l’enfant en sécurité. Déplacez l’enfant s’il est dans un endroit peu sûr.</a:t>
            </a:r>
            <a:endParaRPr lang="en-US" sz="2800" dirty="0"/>
          </a:p>
          <a:p>
            <a:r>
              <a:rPr lang="fr-CA" sz="2800" dirty="0"/>
              <a:t> </a:t>
            </a:r>
            <a:endParaRPr lang="en-US" sz="2800" dirty="0"/>
          </a:p>
          <a:p>
            <a:r>
              <a:rPr lang="fr-CA" sz="2800" dirty="0"/>
              <a:t>Après la crise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fr-CA" sz="2800" dirty="0"/>
              <a:t>Vérifiez que l’enfant n’a pas subi de blessure.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fr-CA" sz="2800" dirty="0"/>
              <a:t>Rassurez et réconfortez l’enfant. </a:t>
            </a:r>
            <a:endParaRPr lang="en-US" sz="2800" dirty="0"/>
          </a:p>
          <a:p>
            <a:r>
              <a:rPr lang="fr-CA" sz="2800" dirty="0"/>
              <a:t> </a:t>
            </a:r>
            <a:endParaRPr lang="en-US" sz="2800" dirty="0"/>
          </a:p>
          <a:p>
            <a:r>
              <a:rPr lang="fr-CA" sz="2800" dirty="0"/>
              <a:t>Le port d’un casque peut être recommandé chez les enfants qui font des crises myocloniques et atoniques.</a:t>
            </a:r>
            <a:endParaRPr lang="en-US" sz="2800" dirty="0"/>
          </a:p>
          <a:p>
            <a:r>
              <a:rPr lang="fr-CA" sz="2800" dirty="0"/>
              <a:t> 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476250" y="1793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000" b="1" dirty="0">
                <a:solidFill>
                  <a:srgbClr val="C00000"/>
                </a:solidFill>
              </a:rPr>
              <a:t>Crises partielles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549275" y="161925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A" sz="2800" dirty="0"/>
              <a:t>Crise partielle simple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800" dirty="0"/>
              <a:t>Elles affectent les mouvements, les sensations, les émotions ou les fonctions autonomes. 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800" dirty="0"/>
              <a:t>L’enfant peut avoir des mouvements saccadés.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800" dirty="0"/>
              <a:t>Il peut voir ou entendre des choses inexistantes.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800" dirty="0"/>
              <a:t>L’enfant peut paraître triste, effrayé, en colère ou il peut rire à gorge déployée.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800" dirty="0"/>
              <a:t>Il peut ressentir une perte de sensation, des picotements, de la douleur ou des nausées.</a:t>
            </a:r>
            <a:endParaRPr lang="en-US" sz="28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800" dirty="0"/>
              <a:t>L’enfant est éveillé et conscient.</a:t>
            </a:r>
            <a:endParaRPr lang="en-US" sz="2800" dirty="0"/>
          </a:p>
          <a:p>
            <a:r>
              <a:rPr lang="fr-CA" sz="2800" b="1" dirty="0"/>
              <a:t> 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ChangeArrowheads="1"/>
          </p:cNvSpPr>
          <p:nvPr/>
        </p:nvSpPr>
        <p:spPr bwMode="auto">
          <a:xfrm>
            <a:off x="476250" y="1793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000" b="1" dirty="0">
                <a:solidFill>
                  <a:srgbClr val="C00000"/>
                </a:solidFill>
              </a:rPr>
              <a:t>Crises partielles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4818" name="Rectangle 3"/>
          <p:cNvSpPr>
            <a:spLocks noChangeArrowheads="1"/>
          </p:cNvSpPr>
          <p:nvPr/>
        </p:nvSpPr>
        <p:spPr bwMode="auto">
          <a:xfrm>
            <a:off x="549275" y="1619250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A" sz="2600" dirty="0" smtClean="0"/>
              <a:t>Crises </a:t>
            </a:r>
            <a:r>
              <a:rPr lang="fr-CA" sz="2600" dirty="0"/>
              <a:t>partielles complexes</a:t>
            </a:r>
            <a:endParaRPr lang="en-US" sz="2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600" dirty="0"/>
              <a:t>Elles peuvent commencer par une aura (signe précurseur). </a:t>
            </a:r>
            <a:endParaRPr lang="en-US" sz="2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600" dirty="0"/>
              <a:t>L’enfant peut avoir un regard fixe ou sembler en état de choc.</a:t>
            </a:r>
            <a:endParaRPr lang="en-US" sz="2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600" dirty="0"/>
              <a:t>L’enfant peut répéter des gestes (automatismes). </a:t>
            </a:r>
            <a:endParaRPr lang="en-US" sz="2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600" dirty="0"/>
              <a:t>Il peut paraître étourdi, confus, anxieux, apeuré ou en colère et avoir des douleurs abdominales ou ressentir une odeur ou un goût inhabituel.  </a:t>
            </a:r>
            <a:endParaRPr lang="en-US" sz="2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600" dirty="0"/>
              <a:t>Il pourrait répondre de manière inappropriée.</a:t>
            </a:r>
            <a:endParaRPr lang="en-US" sz="2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600" dirty="0"/>
              <a:t>Il peut être confus et fatigué après la crise.</a:t>
            </a:r>
            <a:endParaRPr lang="en-US" sz="26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2600" dirty="0"/>
              <a:t>Son niveau de conscience est modifié.</a:t>
            </a:r>
            <a:endParaRPr lang="en-US" sz="2600" dirty="0"/>
          </a:p>
          <a:p>
            <a:r>
              <a:rPr lang="fr-CA" sz="2400" dirty="0"/>
              <a:t> </a:t>
            </a:r>
            <a:endParaRPr lang="en-US" sz="2400" dirty="0"/>
          </a:p>
          <a:p>
            <a:pPr marL="111125" indent="-111125">
              <a:buFont typeface="Arial" charset="0"/>
              <a:buChar char="•"/>
            </a:pPr>
            <a:endParaRPr lang="en-CA" sz="2200" dirty="0"/>
          </a:p>
        </p:txBody>
      </p:sp>
    </p:spTree>
    <p:extLst>
      <p:ext uri="{BB962C8B-B14F-4D97-AF65-F5344CB8AC3E}">
        <p14:creationId xmlns:p14="http://schemas.microsoft.com/office/powerpoint/2010/main" val="1044452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2"/>
          <p:cNvSpPr>
            <a:spLocks noChangeArrowheads="1"/>
          </p:cNvSpPr>
          <p:nvPr/>
        </p:nvSpPr>
        <p:spPr bwMode="auto">
          <a:xfrm>
            <a:off x="476250" y="107504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000" b="1" dirty="0">
                <a:solidFill>
                  <a:srgbClr val="C00000"/>
                </a:solidFill>
              </a:rPr>
              <a:t>Crises partielles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6866" name="Rectangle 3"/>
          <p:cNvSpPr>
            <a:spLocks noChangeArrowheads="1"/>
          </p:cNvSpPr>
          <p:nvPr/>
        </p:nvSpPr>
        <p:spPr bwMode="auto">
          <a:xfrm>
            <a:off x="549275" y="1979613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buFont typeface="Arial" charset="0"/>
              <a:buChar char="•"/>
            </a:pPr>
            <a:endParaRPr lang="en-CA" sz="5400"/>
          </a:p>
        </p:txBody>
      </p:sp>
      <p:sp>
        <p:nvSpPr>
          <p:cNvPr id="36867" name="Rectangle 3"/>
          <p:cNvSpPr>
            <a:spLocks noChangeArrowheads="1"/>
          </p:cNvSpPr>
          <p:nvPr/>
        </p:nvSpPr>
        <p:spPr bwMode="auto">
          <a:xfrm>
            <a:off x="688752" y="1403648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A" sz="2500" dirty="0"/>
              <a:t>Crises complexes partielles</a:t>
            </a:r>
            <a:endParaRPr lang="en-US" sz="2500" dirty="0"/>
          </a:p>
          <a:p>
            <a:pPr marL="514350" indent="-514350">
              <a:buFont typeface="+mj-lt"/>
              <a:buAutoNum type="arabicPeriod"/>
            </a:pPr>
            <a:r>
              <a:rPr lang="fr-CA" sz="2500" dirty="0"/>
              <a:t>Pendant la crise</a:t>
            </a:r>
            <a:endParaRPr lang="en-US" sz="2500" dirty="0"/>
          </a:p>
          <a:p>
            <a:pPr marL="514350" lvl="0" indent="-514350">
              <a:buFont typeface="+mj-lt"/>
              <a:buAutoNum type="arabicPeriod"/>
            </a:pPr>
            <a:r>
              <a:rPr lang="fr-CA" sz="2500" dirty="0"/>
              <a:t>Notez l’heure à laquelle vous avez constaté la crise.</a:t>
            </a:r>
            <a:endParaRPr lang="en-US" sz="2500" dirty="0"/>
          </a:p>
          <a:p>
            <a:pPr marL="514350" lvl="0" indent="-514350">
              <a:buFont typeface="+mj-lt"/>
              <a:buAutoNum type="arabicPeriod"/>
            </a:pPr>
            <a:r>
              <a:rPr lang="fr-CA" sz="2500" dirty="0"/>
              <a:t>Gardez l’enfant en sécurité. Déplacez l’enfant s’il est dans un endroit peu sûr. Éloignez l’enfant des sources de danger.</a:t>
            </a:r>
            <a:endParaRPr lang="en-US" sz="2500" dirty="0"/>
          </a:p>
          <a:p>
            <a:r>
              <a:rPr lang="fr-CA" sz="2500" dirty="0"/>
              <a:t> </a:t>
            </a:r>
            <a:endParaRPr lang="en-US" sz="2500" dirty="0"/>
          </a:p>
          <a:p>
            <a:r>
              <a:rPr lang="fr-CA" sz="2500" dirty="0"/>
              <a:t>Après la crise</a:t>
            </a:r>
            <a:endParaRPr lang="en-US" sz="2500" dirty="0"/>
          </a:p>
          <a:p>
            <a:pPr marL="514350" lvl="0" indent="-514350">
              <a:buFont typeface="+mj-lt"/>
              <a:buAutoNum type="arabicPeriod"/>
            </a:pPr>
            <a:r>
              <a:rPr lang="fr-CA" sz="2500" dirty="0"/>
              <a:t>Rassurez et réconfortez l’enfant. </a:t>
            </a:r>
            <a:endParaRPr lang="en-US" sz="2500" dirty="0"/>
          </a:p>
          <a:p>
            <a:pPr marL="514350" lvl="0" indent="-514350">
              <a:buFont typeface="+mj-lt"/>
              <a:buAutoNum type="arabicPeriod"/>
            </a:pPr>
            <a:r>
              <a:rPr lang="fr-CA" sz="2500" dirty="0"/>
              <a:t>Réorientez l’enfant dans son environnement.</a:t>
            </a:r>
            <a:endParaRPr lang="en-US" sz="2500" dirty="0"/>
          </a:p>
          <a:p>
            <a:r>
              <a:rPr lang="fr-CA" sz="2500" dirty="0"/>
              <a:t> </a:t>
            </a:r>
            <a:endParaRPr lang="en-US" sz="2500" dirty="0"/>
          </a:p>
          <a:p>
            <a:r>
              <a:rPr lang="fr-CA" sz="2500" dirty="0"/>
              <a:t>Si la crise progresse pour devenir une crise secondaire généralisée (des crises partielles qui se propagent dans le cerveau deviennent généralisées), suivez la marche à suivre en cas de crise </a:t>
            </a:r>
            <a:r>
              <a:rPr lang="fr-CA" sz="2500" dirty="0" err="1"/>
              <a:t>tonicoclonique</a:t>
            </a:r>
            <a:r>
              <a:rPr lang="fr-CA" sz="2500" dirty="0"/>
              <a:t>.</a:t>
            </a:r>
            <a:endParaRPr lang="en-US" sz="25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2"/>
          <p:cNvSpPr>
            <a:spLocks noGrp="1"/>
          </p:cNvSpPr>
          <p:nvPr>
            <p:ph type="title"/>
          </p:nvPr>
        </p:nvSpPr>
        <p:spPr>
          <a:xfrm>
            <a:off x="333374" y="395288"/>
            <a:ext cx="6263977" cy="1524000"/>
          </a:xfrm>
        </p:spPr>
        <p:txBody>
          <a:bodyPr/>
          <a:lstStyle/>
          <a:p>
            <a:r>
              <a:rPr lang="fr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Observation des crises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914" name="Rectangle 3"/>
          <p:cNvSpPr>
            <a:spLocks noGrp="1"/>
          </p:cNvSpPr>
          <p:nvPr>
            <p:ph type="body" idx="1"/>
          </p:nvPr>
        </p:nvSpPr>
        <p:spPr>
          <a:xfrm>
            <a:off x="620688" y="2133600"/>
            <a:ext cx="5688632" cy="6034088"/>
          </a:xfrm>
        </p:spPr>
        <p:txBody>
          <a:bodyPr/>
          <a:lstStyle/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Durée de la crise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Heure et date de la crise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Description de l’activité convulsive observée  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Activités auxquelles l’enfant participait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Exposition possible à des facteurs déclencheurs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dirty="0" smtClean="0"/>
          </a:p>
          <a:p>
            <a:pPr marL="0" indent="0"/>
            <a:endParaRPr lang="en-US" dirty="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6042" y="1691680"/>
            <a:ext cx="5829300" cy="5486400"/>
          </a:xfrm>
        </p:spPr>
        <p:txBody>
          <a:bodyPr/>
          <a:lstStyle/>
          <a:p>
            <a:pPr lvl="0"/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La crise dure plus de 5 minutes.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Crises à répétition sans que l’enfant ne récupère entre les crises.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Blessure grave.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Autres problèmes médicaux.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Présence de diabète ou jeune fille enceinte.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CA" dirty="0" smtClean="0"/>
          </a:p>
          <a:p>
            <a:pPr lvl="1"/>
            <a:endParaRPr lang="en-US" sz="2000" dirty="0" smtClean="0">
              <a:latin typeface="Arial" charset="0"/>
            </a:endParaRPr>
          </a:p>
          <a:p>
            <a:pPr>
              <a:buFont typeface="Calibri" pitchFamily="34" charset="0"/>
              <a:buAutoNum type="arabicPeriod"/>
            </a:pPr>
            <a:endParaRPr lang="en-US" dirty="0" smtClean="0"/>
          </a:p>
          <a:p>
            <a:pPr lvl="1">
              <a:buFont typeface="Arial" charset="0"/>
              <a:buNone/>
            </a:pPr>
            <a:endParaRPr lang="en-US" sz="2000" dirty="0" smtClean="0">
              <a:latin typeface="Arial" charset="0"/>
            </a:endParaRPr>
          </a:p>
        </p:txBody>
      </p:sp>
      <p:sp>
        <p:nvSpPr>
          <p:cNvPr id="51202" name="Rectangle 4"/>
          <p:cNvSpPr>
            <a:spLocks noChangeArrowheads="1"/>
          </p:cNvSpPr>
          <p:nvPr/>
        </p:nvSpPr>
        <p:spPr bwMode="auto">
          <a:xfrm>
            <a:off x="908050" y="5940152"/>
            <a:ext cx="5257800" cy="168645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marL="457200" indent="-457200" algn="ctr">
              <a:buFont typeface="Calibri" pitchFamily="34" charset="0"/>
              <a:buAutoNum type="arabicPeriod"/>
              <a:defRPr/>
            </a:pPr>
            <a:endParaRPr lang="en-US" sz="3500" b="1">
              <a:latin typeface="Calibri" pitchFamily="34" charset="0"/>
            </a:endParaRPr>
          </a:p>
        </p:txBody>
      </p:sp>
      <p:sp>
        <p:nvSpPr>
          <p:cNvPr id="39939" name="Slide Number Placeholder 5"/>
          <p:cNvSpPr txBox="1">
            <a:spLocks noGrp="1"/>
          </p:cNvSpPr>
          <p:nvPr/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n-US" sz="1400">
              <a:latin typeface="Times New Roman" pitchFamily="18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57200"/>
            <a:ext cx="5829300" cy="1524000"/>
          </a:xfrm>
        </p:spPr>
        <p:txBody>
          <a:bodyPr/>
          <a:lstStyle/>
          <a:p>
            <a:r>
              <a:rPr lang="fr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Situations d’urgence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9941" name="Rectangle 6"/>
          <p:cNvSpPr>
            <a:spLocks noChangeArrowheads="1"/>
          </p:cNvSpPr>
          <p:nvPr/>
        </p:nvSpPr>
        <p:spPr bwMode="auto">
          <a:xfrm>
            <a:off x="908050" y="6084168"/>
            <a:ext cx="5545285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fr-CA" sz="2800" dirty="0"/>
              <a:t>Appelez le 911-services médicaux d’urgence. </a:t>
            </a:r>
            <a:endParaRPr lang="en-US" sz="2800" dirty="0"/>
          </a:p>
          <a:p>
            <a:pPr marL="514350" lvl="0" indent="-514350">
              <a:buFont typeface="+mj-lt"/>
              <a:buAutoNum type="arabicPeriod"/>
            </a:pPr>
            <a:r>
              <a:rPr lang="fr-CA" sz="2800" dirty="0"/>
              <a:t>Avertissez le parent/tuteur. </a:t>
            </a:r>
            <a:endParaRPr lang="en-US" sz="2800" dirty="0"/>
          </a:p>
          <a:p>
            <a:r>
              <a:rPr lang="fr-CA" sz="2800" dirty="0"/>
              <a:t> </a:t>
            </a:r>
            <a:endParaRPr lang="en-US" sz="2800" dirty="0"/>
          </a:p>
        </p:txBody>
      </p:sp>
      <p:sp>
        <p:nvSpPr>
          <p:cNvPr id="39942" name="Rectangle 7"/>
          <p:cNvSpPr>
            <a:spLocks noChangeArrowheads="1"/>
          </p:cNvSpPr>
          <p:nvPr/>
        </p:nvSpPr>
        <p:spPr bwMode="auto">
          <a:xfrm>
            <a:off x="980729" y="8031286"/>
            <a:ext cx="5760639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CA" sz="3000" dirty="0"/>
              <a:t>Ne laissez PAS l’enfant seul.</a:t>
            </a:r>
            <a:endParaRPr lang="en-US" sz="3000" dirty="0"/>
          </a:p>
          <a:p>
            <a:r>
              <a:rPr lang="fr-CA" sz="3200" dirty="0"/>
              <a:t> 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5"/>
          <p:cNvSpPr txBox="1">
            <a:spLocks noGrp="1"/>
          </p:cNvSpPr>
          <p:nvPr/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n-US" sz="1400">
              <a:latin typeface="Times New Roman" pitchFamily="18" charset="0"/>
            </a:endParaRPr>
          </a:p>
        </p:txBody>
      </p:sp>
      <p:sp>
        <p:nvSpPr>
          <p:cNvPr id="4198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09600" y="533400"/>
            <a:ext cx="5829300" cy="1524000"/>
          </a:xfrm>
        </p:spPr>
        <p:txBody>
          <a:bodyPr/>
          <a:lstStyle/>
          <a:p>
            <a:r>
              <a:rPr lang="fr-CA" sz="40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Traitement </a:t>
            </a:r>
            <a:r>
              <a:rPr lang="fr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des crises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14350" y="2123728"/>
            <a:ext cx="5829300" cy="5486400"/>
          </a:xfrm>
        </p:spPr>
        <p:txBody>
          <a:bodyPr/>
          <a:lstStyle/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Médicament anticonvulsivant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Médicament de secours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Chirurgie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Régime cétogène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Stimulateur du nerf vagal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1988" name="Picture 5" descr="Altona-03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78" y="5076056"/>
            <a:ext cx="3696197" cy="34932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Number Placeholder 5"/>
          <p:cNvSpPr txBox="1">
            <a:spLocks noGrp="1"/>
          </p:cNvSpPr>
          <p:nvPr/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n-US" sz="1400">
              <a:latin typeface="Times New Roman" pitchFamily="18" charset="0"/>
            </a:endParaRP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5829300" cy="1524000"/>
          </a:xfrm>
        </p:spPr>
        <p:txBody>
          <a:bodyPr/>
          <a:lstStyle/>
          <a:p>
            <a:r>
              <a:rPr lang="fr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Médicaments anticonvulsivants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195513"/>
            <a:ext cx="6324600" cy="5486400"/>
          </a:xfrm>
        </p:spPr>
        <p:txBody>
          <a:bodyPr/>
          <a:lstStyle/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Traitement le plus courant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Généralement pris à domicile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Effets secondaires courants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Somnolence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Fatigue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Modification du champ de l’attention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Changement d’appétit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Sautes d’humeur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Modification de l’équilibre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Baisse de la coordination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5"/>
          <p:cNvSpPr txBox="1">
            <a:spLocks noGrp="1"/>
          </p:cNvSpPr>
          <p:nvPr/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n-US" sz="1400">
              <a:latin typeface="Times New Roman" pitchFamily="18" charset="0"/>
            </a:endParaRPr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5829300" cy="1524000"/>
          </a:xfrm>
        </p:spPr>
        <p:txBody>
          <a:bodyPr/>
          <a:lstStyle/>
          <a:p>
            <a:r>
              <a:rPr lang="fr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Médicament de secours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195513"/>
            <a:ext cx="6324600" cy="5486400"/>
          </a:xfrm>
        </p:spPr>
        <p:txBody>
          <a:bodyPr/>
          <a:lstStyle/>
          <a:p>
            <a:pPr lvl="0"/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Pour mettre fin à une crise ou empêcher une série de crises consécutives rapprochées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2800" dirty="0" err="1">
                <a:latin typeface="Arial" panose="020B0604020202020204" pitchFamily="34" charset="0"/>
                <a:cs typeface="Arial" panose="020B0604020202020204" pitchFamily="34" charset="0"/>
              </a:rPr>
              <a:t>Lorazépam</a:t>
            </a:r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r-CA" sz="2800" dirty="0" err="1">
                <a:latin typeface="Arial" panose="020B0604020202020204" pitchFamily="34" charset="0"/>
                <a:cs typeface="Arial" panose="020B0604020202020204" pitchFamily="34" charset="0"/>
              </a:rPr>
              <a:t>midazolam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2800" dirty="0">
                <a:latin typeface="Arial" panose="020B0604020202020204" pitchFamily="34" charset="0"/>
                <a:cs typeface="Arial" panose="020B0604020202020204" pitchFamily="34" charset="0"/>
              </a:rPr>
              <a:t>Généralement administré après 5 minutes d’activité convulsivante</a:t>
            </a:r>
            <a:endParaRPr lang="en-US" sz="28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Le moment de l’administration du médicament de secours dépend du plan de soins de santé de l’enfant.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dirty="0">
                <a:latin typeface="Arial" panose="020B0604020202020204" pitchFamily="34" charset="0"/>
                <a:cs typeface="Arial" panose="020B0604020202020204" pitchFamily="34" charset="0"/>
              </a:rPr>
              <a:t>Si vous n’avez PAS été témoin du début de la crise, administrez le médicament de secours immédiatement.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  <a:p>
            <a:pPr lvl="1"/>
            <a:endParaRPr lang="en-US" dirty="0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Number Placeholder 5"/>
          <p:cNvSpPr txBox="1">
            <a:spLocks noGrp="1"/>
          </p:cNvSpPr>
          <p:nvPr/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n-US" sz="1400">
              <a:latin typeface="Times New Roman" pitchFamily="18" charset="0"/>
            </a:endParaRP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9552"/>
            <a:ext cx="6858000" cy="1524000"/>
          </a:xfrm>
        </p:spPr>
        <p:txBody>
          <a:bodyPr/>
          <a:lstStyle/>
          <a:p>
            <a:r>
              <a:rPr lang="fr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 du </a:t>
            </a:r>
            <a:r>
              <a:rPr lang="fr-CA" sz="4000" b="1" dirty="0" err="1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lorazépam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04800" y="2286000"/>
            <a:ext cx="6057900" cy="548640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fr-CA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Placez le </a:t>
            </a:r>
            <a:r>
              <a:rPr lang="fr-CA" sz="3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lorazépam</a:t>
            </a:r>
            <a:r>
              <a:rPr lang="fr-CA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 entre l’intérieur de la joue et la mâchoire. Massez la joue doucement.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fr-CA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Appelez le 911-services médicaux d’urgence si la crise ne cesse pas après la période de temps précisée (voir le plan de soins de santé).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fr-CA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Avertissez le parent/tuteur.</a:t>
            </a: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fr-CA" sz="3000" dirty="0" smtClean="0">
                <a:latin typeface="Arial" panose="020B0604020202020204" pitchFamily="34" charset="0"/>
                <a:cs typeface="Arial" panose="020B0604020202020204" pitchFamily="34" charset="0"/>
              </a:rPr>
              <a:t>Restez avec l’enfant jusqu’à l’arrivée des services médicaux d’urgence.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5" descr="seizures3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64904" y="4932040"/>
            <a:ext cx="3987800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3"/>
          <p:cNvSpPr>
            <a:spLocks noGrp="1"/>
          </p:cNvSpPr>
          <p:nvPr>
            <p:ph type="ctrTitle"/>
          </p:nvPr>
        </p:nvSpPr>
        <p:spPr>
          <a:xfrm>
            <a:off x="549275" y="539750"/>
            <a:ext cx="5829300" cy="1082675"/>
          </a:xfrm>
        </p:spPr>
        <p:txBody>
          <a:bodyPr/>
          <a:lstStyle/>
          <a:p>
            <a:r>
              <a:rPr lang="fr-C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Crises convulsives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387" name="Subtitle 4"/>
          <p:cNvSpPr>
            <a:spLocks noGrp="1"/>
          </p:cNvSpPr>
          <p:nvPr>
            <p:ph type="subTitle" idx="1"/>
          </p:nvPr>
        </p:nvSpPr>
        <p:spPr>
          <a:xfrm>
            <a:off x="548680" y="1763688"/>
            <a:ext cx="5759450" cy="5970587"/>
          </a:xfrm>
        </p:spPr>
        <p:txBody>
          <a:bodyPr/>
          <a:lstStyle/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fr-CA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Décharge anormale de signaux électriques dans le cerveau.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71500" lvl="0" indent="-571500" algn="l">
              <a:buFont typeface="Arial" panose="020B0604020202020204" pitchFamily="34" charset="0"/>
              <a:buChar char="•"/>
            </a:pPr>
            <a:r>
              <a:rPr lang="fr-CA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Lorsqu’une personne a fait plus d’une crise, on parle de </a:t>
            </a:r>
            <a:r>
              <a:rPr lang="fr-CA" sz="3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trouble convulsif </a:t>
            </a:r>
            <a:r>
              <a:rPr lang="fr-CA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ou d’</a:t>
            </a:r>
            <a:r>
              <a:rPr lang="fr-CA" sz="3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épilepsie</a:t>
            </a:r>
            <a:r>
              <a:rPr lang="fr-CA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n-US" sz="3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>
              <a:lnSpc>
                <a:spcPct val="90000"/>
              </a:lnSpc>
            </a:pPr>
            <a:endParaRPr lang="en-US" sz="2800" b="1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Number Placeholder 5"/>
          <p:cNvSpPr txBox="1">
            <a:spLocks noGrp="1"/>
          </p:cNvSpPr>
          <p:nvPr/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n-US" sz="1400">
              <a:latin typeface="Times New Roman" pitchFamily="18" charset="0"/>
            </a:endParaRPr>
          </a:p>
        </p:txBody>
      </p:sp>
      <p:sp>
        <p:nvSpPr>
          <p:cNvPr id="501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539552"/>
            <a:ext cx="6858000" cy="1524000"/>
          </a:xfrm>
        </p:spPr>
        <p:txBody>
          <a:bodyPr/>
          <a:lstStyle/>
          <a:p>
            <a:r>
              <a:rPr lang="fr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Précautions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316632" y="2051720"/>
            <a:ext cx="6057900" cy="5486400"/>
          </a:xfrm>
        </p:spPr>
        <p:txBody>
          <a:bodyPr/>
          <a:lstStyle/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L’enfant devrait avoir le droit de profiter d’une vaste gamme d’activités.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Certaines activités peuvent exiger des précautions :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la natation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l’escalade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le vélo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le bain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14400" lvl="1" indent="-514350">
              <a:buFont typeface="Arial" charset="0"/>
              <a:buNone/>
            </a:pPr>
            <a:endParaRPr lang="en-US" dirty="0" smtClean="0">
              <a:latin typeface="Arial" charset="0"/>
              <a:cs typeface="Arial" charset="0"/>
            </a:endParaRPr>
          </a:p>
        </p:txBody>
      </p:sp>
      <p:pic>
        <p:nvPicPr>
          <p:cNvPr id="50180" name="Picture 5" descr="GordenBell_april4th-03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2738" y="4859338"/>
            <a:ext cx="3311525" cy="3779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z="40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Renseignements propres à l’enfant</a:t>
            </a:r>
            <a:endParaRPr lang="en-US" sz="4000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226" name="Content Placeholder 2"/>
          <p:cNvSpPr>
            <a:spLocks noGrp="1"/>
          </p:cNvSpPr>
          <p:nvPr>
            <p:ph idx="1"/>
          </p:nvPr>
        </p:nvSpPr>
        <p:spPr>
          <a:xfrm>
            <a:off x="333375" y="2123728"/>
            <a:ext cx="6172200" cy="6034088"/>
          </a:xfrm>
        </p:spPr>
        <p:txBody>
          <a:bodyPr/>
          <a:lstStyle/>
          <a:p>
            <a:pPr lvl="0"/>
            <a:r>
              <a:rPr lang="fr-CA" sz="3000" dirty="0"/>
              <a:t>A</a:t>
            </a:r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ntécédents d’activité convulsive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Durée et fréquence habituelles des crises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Précautions, le cas échéant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Endroit où est conservé le médicament de secours, s’il a </a:t>
            </a:r>
            <a:r>
              <a:rPr lang="fr-CA" sz="3000" dirty="0"/>
              <a:t>été prescrit</a:t>
            </a:r>
            <a:endParaRPr lang="en-US" sz="3000" dirty="0"/>
          </a:p>
        </p:txBody>
      </p:sp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333375" y="6156325"/>
            <a:ext cx="6119813" cy="172878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>
              <a:buFont typeface="Arial" charset="0"/>
              <a:buNone/>
              <a:defRPr/>
            </a:pPr>
            <a:r>
              <a:rPr lang="fr-CA" sz="3000" dirty="0"/>
              <a:t>Les plans de soins sont </a:t>
            </a:r>
            <a:endParaRPr lang="fr-CA" sz="3000" dirty="0" smtClean="0"/>
          </a:p>
          <a:p>
            <a:pPr algn="ctr">
              <a:buFont typeface="Arial" charset="0"/>
              <a:buNone/>
              <a:defRPr/>
            </a:pPr>
            <a:r>
              <a:rPr lang="fr-CA" sz="3000" dirty="0" smtClean="0"/>
              <a:t>conservés </a:t>
            </a:r>
            <a:r>
              <a:rPr lang="fr-CA" sz="3000" dirty="0"/>
              <a:t>dans le dossier de </a:t>
            </a:r>
            <a:endParaRPr lang="fr-CA" sz="3000" dirty="0" smtClean="0"/>
          </a:p>
          <a:p>
            <a:pPr algn="ctr">
              <a:buFont typeface="Arial" charset="0"/>
              <a:buNone/>
              <a:defRPr/>
            </a:pPr>
            <a:r>
              <a:rPr lang="fr-CA" sz="3000" dirty="0" smtClean="0"/>
              <a:t>chaque </a:t>
            </a:r>
            <a:r>
              <a:rPr lang="fr-CA" sz="3000" dirty="0"/>
              <a:t>enfant et dans un classeur</a:t>
            </a:r>
            <a:endParaRPr lang="en-CA" sz="3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3"/>
          <p:cNvSpPr>
            <a:spLocks noGrp="1"/>
          </p:cNvSpPr>
          <p:nvPr>
            <p:ph type="ctrTitle"/>
          </p:nvPr>
        </p:nvSpPr>
        <p:spPr>
          <a:xfrm>
            <a:off x="549275" y="539750"/>
            <a:ext cx="5829300" cy="1082675"/>
          </a:xfrm>
        </p:spPr>
        <p:txBody>
          <a:bodyPr/>
          <a:lstStyle/>
          <a:p>
            <a:r>
              <a:rPr lang="fr-C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Crises convulsives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434" name="Subtitle 4"/>
          <p:cNvSpPr>
            <a:spLocks noGrp="1"/>
          </p:cNvSpPr>
          <p:nvPr>
            <p:ph type="subTitle" idx="1"/>
          </p:nvPr>
        </p:nvSpPr>
        <p:spPr>
          <a:xfrm>
            <a:off x="693291" y="1763688"/>
            <a:ext cx="5759450" cy="5970587"/>
          </a:xfrm>
        </p:spPr>
        <p:txBody>
          <a:bodyPr/>
          <a:lstStyle/>
          <a:p>
            <a:pPr algn="l"/>
            <a:r>
              <a:rPr lang="fr-CA" sz="3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 partie du cerveau où les impulsions anormales se produisent a une influence sur l’endroit où survient la crise au niveau du corps</a:t>
            </a:r>
            <a:r>
              <a:rPr lang="fr-CA" sz="3600" dirty="0"/>
              <a:t>.</a:t>
            </a:r>
            <a:endParaRPr lang="en-US" sz="3600" dirty="0"/>
          </a:p>
          <a:p>
            <a:pPr algn="l">
              <a:lnSpc>
                <a:spcPct val="90000"/>
              </a:lnSpc>
            </a:pPr>
            <a:endParaRPr lang="en-US" sz="2800" b="1" dirty="0" smtClean="0">
              <a:solidFill>
                <a:schemeClr val="tx1"/>
              </a:solidFill>
              <a:latin typeface="Arial" charset="0"/>
            </a:endParaRPr>
          </a:p>
          <a:p>
            <a:pPr>
              <a:lnSpc>
                <a:spcPct val="90000"/>
              </a:lnSpc>
            </a:pPr>
            <a:endParaRPr lang="en-US" sz="2800" dirty="0" smtClean="0">
              <a:solidFill>
                <a:schemeClr val="tx1"/>
              </a:solidFill>
            </a:endParaRPr>
          </a:p>
        </p:txBody>
      </p:sp>
      <p:pic>
        <p:nvPicPr>
          <p:cNvPr id="6" name="Picture 5" descr="seizur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268760" y="4297240"/>
            <a:ext cx="4248472" cy="441040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6" descr="sezures12.jpg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48056" y="6230098"/>
            <a:ext cx="3024782" cy="29139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529883" y="32352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400" b="1" dirty="0">
                <a:solidFill>
                  <a:srgbClr val="C00000"/>
                </a:solidFill>
              </a:rPr>
              <a:t>Causes des crises</a:t>
            </a:r>
            <a:endParaRPr lang="en-US" sz="4400" dirty="0">
              <a:solidFill>
                <a:srgbClr val="C00000"/>
              </a:solidFill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12793" y="1547664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800" dirty="0"/>
              <a:t>problèmes de développement cérébral avant la naissance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800" dirty="0"/>
              <a:t>manque d’oxygène ou dommages cérébraux pendant l’accouchement ou après la naissance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800" dirty="0"/>
              <a:t>blessure au cerveau 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800" dirty="0"/>
              <a:t>infections au cerveau 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800" dirty="0"/>
              <a:t>troubles métaboliques 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800" dirty="0"/>
              <a:t>interruption du flot sanguin au cerveau (par ex., accidents vasculaires cérébraux)</a:t>
            </a:r>
            <a:endParaRPr lang="en-US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800" dirty="0"/>
              <a:t>tumeur au cerveau</a:t>
            </a:r>
            <a:endParaRPr lang="en-US" sz="2800" dirty="0"/>
          </a:p>
          <a:p>
            <a:r>
              <a:rPr lang="fr-CA" sz="3200" dirty="0"/>
              <a:t> </a:t>
            </a:r>
            <a:endParaRPr lang="en-US" sz="3200" dirty="0"/>
          </a:p>
          <a:p>
            <a:pPr marL="342900" indent="-342900">
              <a:buFontTx/>
              <a:buChar char="•"/>
            </a:pP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29" name="Picture 4" descr="0001425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133999" y="6732240"/>
            <a:ext cx="2319337" cy="236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49275" y="2650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000" b="1" dirty="0">
                <a:solidFill>
                  <a:srgbClr val="C00000"/>
                </a:solidFill>
              </a:rPr>
              <a:t>Facteurs déclencheurs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469900" y="1619672"/>
            <a:ext cx="598805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l’oubli d’une dose de médicament anticonvulsivant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le stress et l’agitation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le manque de sommeil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de mauvaises habitudes de vie 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la maladie, la fièvre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des lumières clignotantes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l’hyperventilation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les émotions extrêmes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la chaleur, l’humidité</a:t>
            </a:r>
            <a:endParaRPr lang="en-US" sz="30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3000" dirty="0"/>
              <a:t>les changements hormonaux</a:t>
            </a:r>
            <a:endParaRPr lang="en-US" sz="3000" dirty="0"/>
          </a:p>
          <a:p>
            <a:pPr marL="342900" indent="-342900"/>
            <a:endParaRPr lang="en-US" dirty="0"/>
          </a:p>
          <a:p>
            <a:pPr marL="342900" indent="-342900">
              <a:buFontTx/>
              <a:buChar char="•"/>
            </a:pPr>
            <a:endParaRPr lang="en-US" sz="3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5"/>
          <p:cNvSpPr txBox="1">
            <a:spLocks noGrp="1"/>
          </p:cNvSpPr>
          <p:nvPr/>
        </p:nvSpPr>
        <p:spPr bwMode="auto">
          <a:xfrm>
            <a:off x="4914900" y="8331200"/>
            <a:ext cx="142875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 eaLnBrk="0" hangingPunct="0"/>
            <a:endParaRPr lang="en-US" sz="1400">
              <a:latin typeface="Times New Roman" pitchFamily="18" charset="0"/>
            </a:endParaRPr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33400" y="457200"/>
            <a:ext cx="5829300" cy="1524000"/>
          </a:xfrm>
        </p:spPr>
        <p:txBody>
          <a:bodyPr/>
          <a:lstStyle/>
          <a:p>
            <a:r>
              <a:rPr lang="fr-CA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Types de crises</a:t>
            </a:r>
            <a:endParaRPr lang="en-US" dirty="0">
              <a:solidFill>
                <a:srgbClr val="C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533400" y="2057400"/>
            <a:ext cx="5829300" cy="5486400"/>
          </a:xfrm>
        </p:spPr>
        <p:txBody>
          <a:bodyPr/>
          <a:lstStyle/>
          <a:p>
            <a:pPr marL="0" indent="0">
              <a:buNone/>
            </a:pPr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Généralisée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crise </a:t>
            </a:r>
            <a:r>
              <a:rPr lang="fr-CA" sz="3000" dirty="0" err="1">
                <a:latin typeface="Arial" panose="020B0604020202020204" pitchFamily="34" charset="0"/>
                <a:cs typeface="Arial" panose="020B0604020202020204" pitchFamily="34" charset="0"/>
              </a:rPr>
              <a:t>tonicoclonique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absence épileptique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crise myoclonique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crise atonique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Partielle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crise partielle simple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CA" sz="3000" dirty="0">
                <a:latin typeface="Arial" panose="020B0604020202020204" pitchFamily="34" charset="0"/>
                <a:cs typeface="Arial" panose="020B0604020202020204" pitchFamily="34" charset="0"/>
              </a:rPr>
              <a:t>crise partielle complexe</a:t>
            </a:r>
            <a:endParaRPr lang="en-US" sz="3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>
              <a:lnSpc>
                <a:spcPct val="90000"/>
              </a:lnSpc>
              <a:buFontTx/>
              <a:buAutoNum type="arabicPeriod"/>
            </a:pPr>
            <a:endParaRPr lang="en-US" sz="3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ChangeArrowheads="1"/>
          </p:cNvSpPr>
          <p:nvPr/>
        </p:nvSpPr>
        <p:spPr bwMode="auto">
          <a:xfrm>
            <a:off x="476250" y="53975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000" b="1" dirty="0">
                <a:solidFill>
                  <a:srgbClr val="C00000"/>
                </a:solidFill>
              </a:rPr>
              <a:t>Crises </a:t>
            </a:r>
            <a:r>
              <a:rPr lang="fr-CA" sz="4000" b="1" dirty="0" err="1">
                <a:solidFill>
                  <a:srgbClr val="C00000"/>
                </a:solidFill>
              </a:rPr>
              <a:t>tonicocloniques</a:t>
            </a:r>
            <a:r>
              <a:rPr lang="fr-CA" sz="4000" b="1" dirty="0">
                <a:solidFill>
                  <a:srgbClr val="C00000"/>
                </a:solidFill>
              </a:rPr>
              <a:t> (généralisées)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26626" name="Rectangle 3"/>
          <p:cNvSpPr>
            <a:spLocks noChangeArrowheads="1"/>
          </p:cNvSpPr>
          <p:nvPr/>
        </p:nvSpPr>
        <p:spPr bwMode="auto">
          <a:xfrm>
            <a:off x="549275" y="1979613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Perte de conscience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Raidissement de tout le corps (phase tonique)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Secousses de tout le corps (phase clonique)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Peau pâle ou de couleur bleu-gris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L’enfant peut crier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Changements possibles au niveau de la respiration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Les dents peuvent être serrées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Morsure possible de la langue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Écoulement possible de bave ou salivation accrue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Perte possible de contrôle de la vessie et des intestins</a:t>
            </a:r>
            <a:endParaRPr lang="en-US" sz="26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r>
              <a:rPr lang="fr-CA" sz="2600" dirty="0"/>
              <a:t>Confusion et fatigue après la crise</a:t>
            </a:r>
            <a:endParaRPr lang="en-US" sz="2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5" descr="absen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705999" y="5579827"/>
            <a:ext cx="2152001" cy="18727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476250" y="539750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000" b="1" dirty="0">
                <a:solidFill>
                  <a:srgbClr val="C00000"/>
                </a:solidFill>
              </a:rPr>
              <a:t>Que faire en cas de crise </a:t>
            </a:r>
            <a:r>
              <a:rPr lang="fr-CA" sz="4000" b="1" dirty="0" err="1">
                <a:solidFill>
                  <a:srgbClr val="C00000"/>
                </a:solidFill>
              </a:rPr>
              <a:t>tonicoclonique</a:t>
            </a:r>
            <a:r>
              <a:rPr lang="fr-CA" sz="4000" b="1" dirty="0">
                <a:solidFill>
                  <a:srgbClr val="C00000"/>
                </a:solidFill>
              </a:rPr>
              <a:t>?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28675" name="Rectangle 3"/>
          <p:cNvSpPr>
            <a:spLocks noChangeArrowheads="1"/>
          </p:cNvSpPr>
          <p:nvPr/>
        </p:nvSpPr>
        <p:spPr bwMode="auto">
          <a:xfrm>
            <a:off x="620688" y="2195736"/>
            <a:ext cx="5829300" cy="548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A" sz="2500" dirty="0"/>
              <a:t>Pendant une crise</a:t>
            </a:r>
            <a:endParaRPr lang="en-US" sz="2500" dirty="0"/>
          </a:p>
          <a:p>
            <a:pPr marL="342900" lvl="0" indent="-342900">
              <a:buFont typeface="+mj-lt"/>
              <a:buAutoNum type="arabicPeriod"/>
            </a:pPr>
            <a:r>
              <a:rPr lang="fr-CA" sz="2500" dirty="0"/>
              <a:t>Notez l’heure à laquelle vous avez constaté la crise.</a:t>
            </a:r>
            <a:endParaRPr lang="en-US" sz="2500" dirty="0"/>
          </a:p>
          <a:p>
            <a:pPr marL="342900" lvl="0" indent="-342900">
              <a:buFont typeface="+mj-lt"/>
              <a:buAutoNum type="arabicPeriod"/>
            </a:pPr>
            <a:r>
              <a:rPr lang="fr-CA" sz="2500" dirty="0"/>
              <a:t>Placez l’enfant par terre, couché sur le côté. Desserrez les vêtements autour du cou.  </a:t>
            </a:r>
            <a:endParaRPr lang="en-US" sz="2500" dirty="0"/>
          </a:p>
          <a:p>
            <a:pPr marL="342900" lvl="0" indent="-342900">
              <a:buFont typeface="+mj-lt"/>
              <a:buAutoNum type="arabicPeriod"/>
            </a:pPr>
            <a:r>
              <a:rPr lang="fr-CA" sz="2500" dirty="0"/>
              <a:t>Gardez l’enfant en sécurité. Retirez tous les objets entourant l’enfant qui pourraient causer une blessure. </a:t>
            </a:r>
            <a:endParaRPr lang="en-US" sz="2500" dirty="0"/>
          </a:p>
          <a:p>
            <a:pPr marL="342900" lvl="0" indent="-342900">
              <a:buFont typeface="+mj-lt"/>
              <a:buAutoNum type="arabicPeriod"/>
            </a:pPr>
            <a:r>
              <a:rPr lang="fr-CA" sz="2500" dirty="0"/>
              <a:t>Restez avec l’enfant.</a:t>
            </a:r>
            <a:endParaRPr lang="en-US" sz="2500" dirty="0"/>
          </a:p>
          <a:p>
            <a:r>
              <a:rPr lang="fr-CA" sz="2500" dirty="0"/>
              <a:t> </a:t>
            </a:r>
            <a:endParaRPr lang="en-US" sz="2500" dirty="0"/>
          </a:p>
          <a:p>
            <a:r>
              <a:rPr lang="fr-CA" sz="2500" dirty="0"/>
              <a:t>Après la </a:t>
            </a:r>
            <a:r>
              <a:rPr lang="fr-CA" sz="2500" dirty="0" smtClean="0"/>
              <a:t>crise</a:t>
            </a:r>
            <a:endParaRPr lang="en-US" sz="2500" dirty="0"/>
          </a:p>
          <a:p>
            <a:pPr marL="342900" indent="-342900">
              <a:buFont typeface="+mj-lt"/>
              <a:buAutoNum type="arabicPeriod"/>
            </a:pPr>
            <a:r>
              <a:rPr lang="fr-CA" sz="2500" dirty="0" smtClean="0"/>
              <a:t>Restez </a:t>
            </a:r>
            <a:r>
              <a:rPr lang="fr-CA" sz="2500" dirty="0"/>
              <a:t>avec </a:t>
            </a:r>
            <a:r>
              <a:rPr lang="fr-CA" sz="2500" dirty="0" smtClean="0"/>
              <a:t>l’enfant.</a:t>
            </a:r>
            <a:endParaRPr lang="en-US" sz="2500" dirty="0"/>
          </a:p>
          <a:p>
            <a:pPr marL="342900" indent="-342900">
              <a:buFont typeface="+mj-lt"/>
              <a:buAutoNum type="arabicPeriod"/>
            </a:pPr>
            <a:r>
              <a:rPr lang="fr-CA" sz="2500" dirty="0" smtClean="0"/>
              <a:t>Rassurez </a:t>
            </a:r>
            <a:r>
              <a:rPr lang="fr-CA" sz="2500" dirty="0"/>
              <a:t>et réconfortez l’enfant. </a:t>
            </a:r>
            <a:endParaRPr lang="en-US" sz="2500" dirty="0"/>
          </a:p>
          <a:p>
            <a:pPr marL="342900" indent="-342900">
              <a:buFont typeface="+mj-lt"/>
              <a:buAutoNum type="arabicPeriod"/>
            </a:pPr>
            <a:r>
              <a:rPr lang="fr-CA" sz="2500" dirty="0" smtClean="0"/>
              <a:t>Informez </a:t>
            </a:r>
            <a:r>
              <a:rPr lang="fr-CA" sz="2500" dirty="0"/>
              <a:t>les parents/tuteurs qu’une crise est survenue.</a:t>
            </a:r>
            <a:endParaRPr lang="en-US" sz="2500" dirty="0"/>
          </a:p>
          <a:p>
            <a:pPr marL="803275" lvl="1" indent="-407988">
              <a:buFont typeface="Calibri" pitchFamily="34" charset="0"/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ChangeArrowheads="1"/>
          </p:cNvSpPr>
          <p:nvPr/>
        </p:nvSpPr>
        <p:spPr bwMode="auto">
          <a:xfrm>
            <a:off x="476250" y="179388"/>
            <a:ext cx="58293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fr-CA" sz="4000" b="1" dirty="0">
                <a:solidFill>
                  <a:srgbClr val="C00000"/>
                </a:solidFill>
              </a:rPr>
              <a:t>Autres crises généralisées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0722" name="Rectangle 3"/>
          <p:cNvSpPr>
            <a:spLocks noChangeArrowheads="1"/>
          </p:cNvSpPr>
          <p:nvPr/>
        </p:nvSpPr>
        <p:spPr bwMode="auto">
          <a:xfrm>
            <a:off x="549275" y="1619250"/>
            <a:ext cx="5829300" cy="309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fr-CA" sz="1900" b="1" u="sng" dirty="0"/>
              <a:t>Absences épileptiques</a:t>
            </a:r>
            <a:endParaRPr lang="en-US" sz="1900" b="1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Elles sont brèves.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L’enfant fixe les yeux dans le vide.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L’enfant peut cligner des yeux, battre des paupières ou rouler les yeux vers le haut.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Perte de conscience.</a:t>
            </a:r>
            <a:endParaRPr lang="en-US" sz="1900" dirty="0"/>
          </a:p>
          <a:p>
            <a:r>
              <a:rPr lang="fr-CA" sz="1900" dirty="0"/>
              <a:t> </a:t>
            </a:r>
            <a:endParaRPr lang="en-US" sz="1900" dirty="0"/>
          </a:p>
          <a:p>
            <a:r>
              <a:rPr lang="fr-CA" sz="1900" b="1" u="sng" dirty="0"/>
              <a:t>Crises myocloniques</a:t>
            </a:r>
            <a:endParaRPr lang="en-US" sz="1900" b="1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Elles sont brèves.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Secousses musculaires soudaines – elles peuvent être légères ou intenses, affecter une partie ou l’ensemble du corps.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Elles surviennent plus souvent lorsque l’enfant s’endort ou qu’il se réveille et peuvent se produire en succession.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Aucune perte de conscience.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L’enfant récupère en quelques secondes.</a:t>
            </a:r>
            <a:endParaRPr lang="en-US" sz="1900" dirty="0"/>
          </a:p>
          <a:p>
            <a:r>
              <a:rPr lang="fr-CA" sz="1900" dirty="0"/>
              <a:t> </a:t>
            </a:r>
            <a:endParaRPr lang="en-US" sz="1900" dirty="0"/>
          </a:p>
          <a:p>
            <a:r>
              <a:rPr lang="fr-CA" sz="1900" b="1" u="sng" dirty="0"/>
              <a:t>Crises atoniques</a:t>
            </a:r>
            <a:endParaRPr lang="en-US" sz="1900" b="1" u="sng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Elles sont brèves.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Perte subite du tonus musculaire – si l’enfant est debout, il s’affaisse au sol.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Si la crise est sévère, la perte de tonus musculaire peut être grave.</a:t>
            </a:r>
            <a:endParaRPr lang="en-US" sz="19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fr-CA" sz="1900" dirty="0"/>
              <a:t>Perte de conscience.</a:t>
            </a:r>
            <a:endParaRPr lang="en-US" sz="1900" dirty="0"/>
          </a:p>
          <a:p>
            <a:r>
              <a:rPr lang="fr-CA" sz="1900" dirty="0"/>
              <a:t> </a:t>
            </a:r>
            <a:endParaRPr lang="en-US" sz="1900" dirty="0"/>
          </a:p>
          <a:p>
            <a:r>
              <a:rPr lang="fr-CA" sz="2000" dirty="0"/>
              <a:t> </a:t>
            </a:r>
            <a:endParaRPr lang="en-US" sz="2000" dirty="0"/>
          </a:p>
          <a:p>
            <a:pPr marL="173038" indent="-173038">
              <a:buFontTx/>
              <a:buChar char="•"/>
            </a:pPr>
            <a:endParaRPr lang="en-US" dirty="0"/>
          </a:p>
          <a:p>
            <a:pPr marL="173038" indent="-173038">
              <a:buFontTx/>
              <a:buChar char="•"/>
            </a:pPr>
            <a:endParaRPr lang="en-US" dirty="0"/>
          </a:p>
          <a:p>
            <a:pPr marL="173038" indent="-173038">
              <a:buFont typeface="Arial" charset="0"/>
              <a:buChar char="•"/>
            </a:pPr>
            <a:endParaRPr lang="en-US" sz="2800" dirty="0"/>
          </a:p>
          <a:p>
            <a:pPr marL="173038" indent="-173038">
              <a:buFont typeface="Arial" charset="0"/>
              <a:buNone/>
            </a:pPr>
            <a:endParaRPr lang="en-C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1108</TotalTime>
  <Words>935</Words>
  <Application>Microsoft Office PowerPoint</Application>
  <PresentationFormat>On-screen Show (4:3)</PresentationFormat>
  <Paragraphs>222</Paragraphs>
  <Slides>21</Slides>
  <Notes>20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Troubles convulsifs</vt:lpstr>
      <vt:lpstr>Crises convulsives</vt:lpstr>
      <vt:lpstr>Crises convulsives</vt:lpstr>
      <vt:lpstr>PowerPoint Presentation</vt:lpstr>
      <vt:lpstr>PowerPoint Presentation</vt:lpstr>
      <vt:lpstr>Types de crises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Observation des crises</vt:lpstr>
      <vt:lpstr>Situations d’urgence</vt:lpstr>
      <vt:lpstr>Traitement des crises</vt:lpstr>
      <vt:lpstr>Médicaments anticonvulsivants</vt:lpstr>
      <vt:lpstr>Médicament de secours</vt:lpstr>
      <vt:lpstr>Administration du lorazépam</vt:lpstr>
      <vt:lpstr>Précautions</vt:lpstr>
      <vt:lpstr>Renseignements propres à l’enfant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Allergies</dc:title>
  <dc:creator>Lesley</dc:creator>
  <cp:lastModifiedBy>Sandra Dalke</cp:lastModifiedBy>
  <cp:revision>57</cp:revision>
  <dcterms:created xsi:type="dcterms:W3CDTF">2011-05-14T15:58:00Z</dcterms:created>
  <dcterms:modified xsi:type="dcterms:W3CDTF">2014-07-15T15:17:58Z</dcterms:modified>
</cp:coreProperties>
</file>