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912" autoAdjust="0"/>
  </p:normalViewPr>
  <p:slideViewPr>
    <p:cSldViewPr>
      <p:cViewPr varScale="1">
        <p:scale>
          <a:sx n="67" d="100"/>
          <a:sy n="67" d="100"/>
        </p:scale>
        <p:origin x="-102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EA4DA-5013-490E-A66B-BDA92F13F48C}" type="datetimeFigureOut">
              <a:rPr lang="en-CA" smtClean="0"/>
              <a:pPr/>
              <a:t>27/03/2013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8D496-13C2-4291-BFCA-ECA2D4D3B2ED}" type="slidenum">
              <a:rPr lang="en-CA" smtClean="0"/>
              <a:pPr/>
              <a:t>‹N°›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baseline="0" dirty="0" err="1" smtClean="0"/>
              <a:t>Quand</a:t>
            </a:r>
            <a:r>
              <a:rPr lang="en-CA" baseline="0" dirty="0" smtClean="0"/>
              <a:t> les </a:t>
            </a:r>
            <a:r>
              <a:rPr lang="en-CA" baseline="0" dirty="0" err="1" smtClean="0"/>
              <a:t>enseignants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fournissent</a:t>
            </a:r>
            <a:r>
              <a:rPr lang="en-CA" baseline="0" dirty="0" smtClean="0"/>
              <a:t> de </a:t>
            </a:r>
            <a:r>
              <a:rPr lang="en-CA" baseline="0" dirty="0" err="1" smtClean="0"/>
              <a:t>l’enseignement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différentié</a:t>
            </a:r>
            <a:r>
              <a:rPr lang="en-CA" baseline="0" dirty="0" smtClean="0"/>
              <a:t> à </a:t>
            </a:r>
            <a:r>
              <a:rPr lang="en-CA" baseline="0" dirty="0" err="1" smtClean="0"/>
              <a:t>tous</a:t>
            </a:r>
            <a:r>
              <a:rPr lang="en-CA" baseline="0" dirty="0" smtClean="0"/>
              <a:t> les </a:t>
            </a:r>
            <a:r>
              <a:rPr lang="en-CA" baseline="0" dirty="0" err="1" smtClean="0"/>
              <a:t>élèves</a:t>
            </a:r>
            <a:r>
              <a:rPr lang="en-CA" baseline="0" dirty="0" smtClean="0"/>
              <a:t>, </a:t>
            </a:r>
            <a:r>
              <a:rPr lang="en-CA" baseline="0" dirty="0" err="1" smtClean="0"/>
              <a:t>il</a:t>
            </a:r>
            <a:r>
              <a:rPr lang="en-CA" baseline="0" dirty="0" smtClean="0"/>
              <a:t> </a:t>
            </a:r>
            <a:r>
              <a:rPr lang="en-CA" baseline="0" dirty="0" err="1" smtClean="0"/>
              <a:t>va</a:t>
            </a:r>
            <a:r>
              <a:rPr lang="en-CA" baseline="0" dirty="0" smtClean="0"/>
              <a:t> </a:t>
            </a:r>
            <a:r>
              <a:rPr lang="en-CA" baseline="0" dirty="0" err="1" smtClean="0"/>
              <a:t>peut-être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avoir</a:t>
            </a:r>
            <a:r>
              <a:rPr lang="en-CA" baseline="0" dirty="0" smtClean="0"/>
              <a:t> des </a:t>
            </a:r>
            <a:r>
              <a:rPr lang="en-CA" baseline="0" dirty="0" err="1" smtClean="0"/>
              <a:t>élèves</a:t>
            </a:r>
            <a:r>
              <a:rPr lang="en-CA" baseline="0" dirty="0" smtClean="0"/>
              <a:t> qui </a:t>
            </a:r>
            <a:r>
              <a:rPr lang="en-CA" baseline="0" dirty="0" err="1" smtClean="0"/>
              <a:t>ont</a:t>
            </a:r>
            <a:r>
              <a:rPr lang="en-CA" baseline="0" dirty="0" smtClean="0"/>
              <a:t> </a:t>
            </a:r>
            <a:r>
              <a:rPr lang="en-CA" baseline="0" dirty="0" err="1" smtClean="0"/>
              <a:t>besoins</a:t>
            </a:r>
            <a:r>
              <a:rPr lang="en-CA" baseline="0" dirty="0" smtClean="0"/>
              <a:t> de plus de </a:t>
            </a:r>
            <a:r>
              <a:rPr lang="en-CA" baseline="0" dirty="0" err="1" smtClean="0"/>
              <a:t>soutien</a:t>
            </a:r>
            <a:r>
              <a:rPr lang="en-CA" baseline="0" dirty="0" smtClean="0"/>
              <a:t> pour </a:t>
            </a:r>
            <a:r>
              <a:rPr lang="en-CA" baseline="0" dirty="0" err="1" smtClean="0"/>
              <a:t>répondre</a:t>
            </a:r>
            <a:r>
              <a:rPr lang="en-CA" baseline="0" dirty="0" smtClean="0"/>
              <a:t> à </a:t>
            </a:r>
            <a:r>
              <a:rPr lang="en-CA" baseline="0" dirty="0" err="1" smtClean="0"/>
              <a:t>leurs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différents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besoins</a:t>
            </a:r>
            <a:r>
              <a:rPr lang="en-CA" baseline="0" dirty="0" smtClean="0"/>
              <a:t>. </a:t>
            </a:r>
            <a:r>
              <a:rPr lang="en-CA" baseline="0" dirty="0" err="1" smtClean="0"/>
              <a:t>Ces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élèves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profitent</a:t>
            </a:r>
            <a:r>
              <a:rPr lang="en-CA" baseline="0" dirty="0" smtClean="0"/>
              <a:t> </a:t>
            </a:r>
            <a:r>
              <a:rPr lang="en-CA" baseline="0" dirty="0" err="1" smtClean="0"/>
              <a:t>souvent</a:t>
            </a:r>
            <a:r>
              <a:rPr lang="en-CA" baseline="0" dirty="0" smtClean="0"/>
              <a:t> des </a:t>
            </a:r>
            <a:r>
              <a:rPr lang="en-CA" baseline="0" dirty="0" err="1" smtClean="0"/>
              <a:t>adaptions</a:t>
            </a:r>
            <a:r>
              <a:rPr lang="en-CA" baseline="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8D496-13C2-4291-BFCA-ECA2D4D3B2ED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CA" sz="1000" dirty="0" err="1" smtClean="0">
                <a:latin typeface="Arial" charset="0"/>
                <a:cs typeface="Arial" charset="0"/>
              </a:rPr>
              <a:t>L’arbre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décisionnel</a:t>
            </a:r>
            <a:r>
              <a:rPr lang="en-CA" sz="1000" baseline="0" dirty="0" smtClean="0">
                <a:latin typeface="Arial" charset="0"/>
                <a:cs typeface="Arial" charset="0"/>
              </a:rPr>
              <a:t> (p.21 du document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d’appui</a:t>
            </a:r>
            <a:r>
              <a:rPr lang="en-CA" sz="1000" baseline="0" dirty="0" smtClean="0">
                <a:latin typeface="Arial" charset="0"/>
                <a:cs typeface="Arial" charset="0"/>
              </a:rPr>
              <a:t>)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est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utilisé</a:t>
            </a:r>
            <a:r>
              <a:rPr lang="en-CA" sz="1000" baseline="0" dirty="0" smtClean="0">
                <a:latin typeface="Arial" charset="0"/>
                <a:cs typeface="Arial" charset="0"/>
              </a:rPr>
              <a:t> pour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déterminer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quels</a:t>
            </a:r>
            <a:r>
              <a:rPr lang="en-CA" sz="1000" baseline="0" dirty="0" smtClean="0">
                <a:latin typeface="Arial" charset="0"/>
                <a:cs typeface="Arial" charset="0"/>
              </a:rPr>
              <a:t> codes ,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s’il</a:t>
            </a:r>
            <a:r>
              <a:rPr lang="en-CA" sz="1000" baseline="0" dirty="0" smtClean="0">
                <a:latin typeface="Arial" charset="0"/>
                <a:cs typeface="Arial" charset="0"/>
              </a:rPr>
              <a:t> y en a un,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s’appliquent</a:t>
            </a:r>
            <a:r>
              <a:rPr lang="en-CA" sz="1000" baseline="0" dirty="0" smtClean="0">
                <a:latin typeface="Arial" charset="0"/>
                <a:cs typeface="Arial" charset="0"/>
              </a:rPr>
              <a:t> à un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élève</a:t>
            </a:r>
            <a:r>
              <a:rPr lang="en-CA" sz="1000" baseline="0" dirty="0" smtClean="0">
                <a:latin typeface="Arial" charset="0"/>
                <a:cs typeface="Arial" charset="0"/>
              </a:rPr>
              <a:t>  et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l’impact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sur</a:t>
            </a:r>
            <a:r>
              <a:rPr lang="en-CA" sz="1000" baseline="0" dirty="0" smtClean="0">
                <a:latin typeface="Arial" charset="0"/>
                <a:cs typeface="Arial" charset="0"/>
              </a:rPr>
              <a:t> son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évaluation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académique</a:t>
            </a:r>
            <a:r>
              <a:rPr lang="en-CA" sz="1000" baseline="0" dirty="0" smtClean="0">
                <a:latin typeface="Arial" charset="0"/>
                <a:cs typeface="Arial" charset="0"/>
              </a:rPr>
              <a:t>.</a:t>
            </a:r>
            <a:r>
              <a:rPr lang="en-CA" sz="1000" u="sng" dirty="0" smtClean="0">
                <a:latin typeface="Arial" charset="0"/>
                <a:cs typeface="Arial" charset="0"/>
              </a:rPr>
              <a:t> </a:t>
            </a:r>
            <a:endParaRPr lang="en-CA" sz="1000" u="sng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CA" sz="1000" dirty="0" err="1" smtClean="0">
                <a:latin typeface="Arial" charset="0"/>
                <a:cs typeface="Arial" charset="0"/>
              </a:rPr>
              <a:t>Voici</a:t>
            </a:r>
            <a:r>
              <a:rPr lang="en-CA" sz="1000" dirty="0" smtClean="0">
                <a:latin typeface="Arial" charset="0"/>
                <a:cs typeface="Arial" charset="0"/>
              </a:rPr>
              <a:t> un </a:t>
            </a:r>
            <a:r>
              <a:rPr lang="en-CA" sz="1000" dirty="0" err="1" smtClean="0">
                <a:latin typeface="Arial" charset="0"/>
                <a:cs typeface="Arial" charset="0"/>
              </a:rPr>
              <a:t>exemple</a:t>
            </a:r>
            <a:r>
              <a:rPr lang="en-CA" sz="1000" dirty="0" smtClean="0">
                <a:latin typeface="Arial" charset="0"/>
                <a:cs typeface="Arial" charset="0"/>
              </a:rPr>
              <a:t> </a:t>
            </a:r>
            <a:r>
              <a:rPr lang="en-CA" sz="1000" dirty="0" err="1" smtClean="0">
                <a:latin typeface="Arial" charset="0"/>
                <a:cs typeface="Arial" charset="0"/>
              </a:rPr>
              <a:t>général</a:t>
            </a:r>
            <a:r>
              <a:rPr lang="en-CA" sz="1000" dirty="0" smtClean="0">
                <a:latin typeface="Arial" charset="0"/>
                <a:cs typeface="Arial" charset="0"/>
              </a:rPr>
              <a:t> : </a:t>
            </a:r>
            <a:r>
              <a:rPr lang="en-CA" sz="1000" dirty="0" err="1" smtClean="0">
                <a:latin typeface="Arial" charset="0"/>
                <a:cs typeface="Arial" charset="0"/>
              </a:rPr>
              <a:t>si</a:t>
            </a:r>
            <a:r>
              <a:rPr lang="en-CA" sz="1000" dirty="0" smtClean="0">
                <a:latin typeface="Arial" charset="0"/>
                <a:cs typeface="Arial" charset="0"/>
              </a:rPr>
              <a:t> un </a:t>
            </a:r>
            <a:r>
              <a:rPr lang="en-CA" sz="1000" dirty="0" err="1" smtClean="0">
                <a:latin typeface="Arial" charset="0"/>
                <a:cs typeface="Arial" charset="0"/>
              </a:rPr>
              <a:t>élève</a:t>
            </a:r>
            <a:r>
              <a:rPr lang="en-CA" sz="1000" dirty="0" smtClean="0">
                <a:latin typeface="Arial" charset="0"/>
                <a:cs typeface="Arial" charset="0"/>
              </a:rPr>
              <a:t> a des adaptations </a:t>
            </a:r>
            <a:r>
              <a:rPr lang="en-CA" sz="1000" dirty="0" err="1" smtClean="0">
                <a:latin typeface="Arial" charset="0"/>
                <a:cs typeface="Arial" charset="0"/>
              </a:rPr>
              <a:t>mais</a:t>
            </a:r>
            <a:r>
              <a:rPr lang="en-CA" sz="1000" dirty="0" smtClean="0">
                <a:latin typeface="Arial" charset="0"/>
                <a:cs typeface="Arial" charset="0"/>
              </a:rPr>
              <a:t> </a:t>
            </a:r>
            <a:r>
              <a:rPr lang="en-CA" sz="1000" dirty="0" err="1" smtClean="0">
                <a:latin typeface="Arial" charset="0"/>
                <a:cs typeface="Arial" charset="0"/>
              </a:rPr>
              <a:t>travaille</a:t>
            </a:r>
            <a:r>
              <a:rPr lang="en-CA" sz="1000" dirty="0" smtClean="0">
                <a:latin typeface="Arial" charset="0"/>
                <a:cs typeface="Arial" charset="0"/>
              </a:rPr>
              <a:t> </a:t>
            </a:r>
            <a:r>
              <a:rPr lang="en-CA" sz="1000" dirty="0" err="1" smtClean="0">
                <a:latin typeface="Arial" charset="0"/>
                <a:cs typeface="Arial" charset="0"/>
              </a:rPr>
              <a:t>sur</a:t>
            </a:r>
            <a:r>
              <a:rPr lang="en-CA" sz="1000" dirty="0" smtClean="0">
                <a:latin typeface="Arial" charset="0"/>
                <a:cs typeface="Arial" charset="0"/>
              </a:rPr>
              <a:t> des </a:t>
            </a:r>
            <a:r>
              <a:rPr lang="en-CA" sz="1000" dirty="0" err="1" smtClean="0">
                <a:latin typeface="Arial" charset="0"/>
                <a:cs typeface="Arial" charset="0"/>
              </a:rPr>
              <a:t>résultats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d’apprentissage</a:t>
            </a:r>
            <a:r>
              <a:rPr lang="en-CA" sz="1000" baseline="0" dirty="0" smtClean="0">
                <a:latin typeface="Arial" charset="0"/>
                <a:cs typeface="Arial" charset="0"/>
              </a:rPr>
              <a:t> de son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niveau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scolaire</a:t>
            </a:r>
            <a:r>
              <a:rPr lang="en-CA" sz="1000" baseline="0" dirty="0" smtClean="0">
                <a:latin typeface="Arial" charset="0"/>
                <a:cs typeface="Arial" charset="0"/>
              </a:rPr>
              <a:t> le code PEP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n’est</a:t>
            </a:r>
            <a:r>
              <a:rPr lang="en-CA" sz="1000" baseline="0" dirty="0" smtClean="0">
                <a:latin typeface="Arial" charset="0"/>
                <a:cs typeface="Arial" charset="0"/>
              </a:rPr>
              <a:t> pas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indiqué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sur</a:t>
            </a:r>
            <a:r>
              <a:rPr lang="en-CA" sz="1000" baseline="0" dirty="0" smtClean="0">
                <a:latin typeface="Arial" charset="0"/>
                <a:cs typeface="Arial" charset="0"/>
              </a:rPr>
              <a:t> le bulletin et les notes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seront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basées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sur</a:t>
            </a:r>
            <a:r>
              <a:rPr lang="en-CA" sz="1000" baseline="0" dirty="0" smtClean="0">
                <a:latin typeface="Arial" charset="0"/>
                <a:cs typeface="Arial" charset="0"/>
              </a:rPr>
              <a:t> les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résultats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d’apprentissage</a:t>
            </a:r>
            <a:r>
              <a:rPr lang="en-CA" sz="1000" baseline="0" dirty="0" smtClean="0">
                <a:latin typeface="Arial" charset="0"/>
                <a:cs typeface="Arial" charset="0"/>
              </a:rPr>
              <a:t> de son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niveau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scolaire</a:t>
            </a:r>
            <a:r>
              <a:rPr lang="en-CA" sz="1000" baseline="0" dirty="0" smtClean="0">
                <a:latin typeface="Arial" charset="0"/>
                <a:cs typeface="Arial" charset="0"/>
              </a:rPr>
              <a:t>. Les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informations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sur</a:t>
            </a:r>
            <a:r>
              <a:rPr lang="en-CA" sz="1000" baseline="0" dirty="0" smtClean="0">
                <a:latin typeface="Arial" charset="0"/>
                <a:cs typeface="Arial" charset="0"/>
              </a:rPr>
              <a:t> les adaptations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nécessaires</a:t>
            </a:r>
            <a:r>
              <a:rPr lang="en-CA" sz="1000" baseline="0" dirty="0" smtClean="0">
                <a:latin typeface="Arial" charset="0"/>
                <a:cs typeface="Arial" charset="0"/>
              </a:rPr>
              <a:t> pour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que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l’élève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puissent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réussir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seront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notées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dans</a:t>
            </a:r>
            <a:r>
              <a:rPr lang="en-CA" sz="1000" baseline="0" dirty="0" smtClean="0">
                <a:latin typeface="Arial" charset="0"/>
                <a:cs typeface="Arial" charset="0"/>
              </a:rPr>
              <a:t> un PEP, qui sera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placé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dans</a:t>
            </a:r>
            <a:r>
              <a:rPr lang="en-CA" sz="1000" baseline="0" dirty="0" smtClean="0">
                <a:latin typeface="Arial" charset="0"/>
                <a:cs typeface="Arial" charset="0"/>
              </a:rPr>
              <a:t> le dossier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scolaire</a:t>
            </a:r>
            <a:r>
              <a:rPr lang="en-CA" sz="1000" baseline="0" dirty="0" smtClean="0">
                <a:latin typeface="Arial" charset="0"/>
                <a:cs typeface="Arial" charset="0"/>
              </a:rPr>
              <a:t> de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l’élève</a:t>
            </a:r>
            <a:r>
              <a:rPr lang="en-CA" sz="1000" baseline="0" dirty="0" smtClean="0">
                <a:latin typeface="Arial" charset="0"/>
                <a:cs typeface="Arial" charset="0"/>
              </a:rPr>
              <a:t>.</a:t>
            </a:r>
            <a:r>
              <a:rPr lang="en-CA" sz="1000" dirty="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</a:pPr>
            <a:endParaRPr lang="en-CA" sz="1000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CA" sz="1000" dirty="0" err="1" smtClean="0">
                <a:latin typeface="Arial" charset="0"/>
                <a:cs typeface="Arial" charset="0"/>
              </a:rPr>
              <a:t>Exemple</a:t>
            </a:r>
            <a:r>
              <a:rPr lang="en-CA" sz="1000" dirty="0" smtClean="0">
                <a:latin typeface="Arial" charset="0"/>
                <a:cs typeface="Arial" charset="0"/>
              </a:rPr>
              <a:t> </a:t>
            </a:r>
            <a:r>
              <a:rPr lang="en-CA" sz="1000" dirty="0">
                <a:latin typeface="Arial" charset="0"/>
                <a:cs typeface="Arial" charset="0"/>
              </a:rPr>
              <a:t>1 : </a:t>
            </a:r>
            <a:r>
              <a:rPr lang="en-CA" sz="1000" dirty="0" smtClean="0">
                <a:latin typeface="Arial" charset="0"/>
                <a:cs typeface="Arial" charset="0"/>
              </a:rPr>
              <a:t>(un </a:t>
            </a:r>
            <a:r>
              <a:rPr lang="en-CA" sz="1000" dirty="0" err="1" smtClean="0">
                <a:latin typeface="Arial" charset="0"/>
                <a:cs typeface="Arial" charset="0"/>
              </a:rPr>
              <a:t>élève</a:t>
            </a:r>
            <a:r>
              <a:rPr lang="en-CA" sz="1000" dirty="0" smtClean="0">
                <a:latin typeface="Arial" charset="0"/>
                <a:cs typeface="Arial" charset="0"/>
              </a:rPr>
              <a:t> avec un trouble </a:t>
            </a:r>
            <a:r>
              <a:rPr lang="en-CA" sz="1000" dirty="0" err="1" smtClean="0">
                <a:latin typeface="Arial" charset="0"/>
                <a:cs typeface="Arial" charset="0"/>
              </a:rPr>
              <a:t>d’apprentissage</a:t>
            </a:r>
            <a:r>
              <a:rPr lang="en-CA" sz="1000" dirty="0" smtClean="0">
                <a:latin typeface="Arial" charset="0"/>
                <a:cs typeface="Arial" charset="0"/>
              </a:rPr>
              <a:t> en lecture et </a:t>
            </a:r>
            <a:r>
              <a:rPr lang="en-CA" sz="1000" dirty="0" err="1" smtClean="0">
                <a:latin typeface="Arial" charset="0"/>
                <a:cs typeface="Arial" charset="0"/>
              </a:rPr>
              <a:t>écriture</a:t>
            </a:r>
            <a:r>
              <a:rPr lang="en-CA" sz="1000" dirty="0" smtClean="0">
                <a:latin typeface="Arial" charset="0"/>
                <a:cs typeface="Arial" charset="0"/>
              </a:rPr>
              <a:t> avec des adaptations </a:t>
            </a:r>
            <a:r>
              <a:rPr lang="en-CA" sz="1000" dirty="0" err="1" smtClean="0">
                <a:latin typeface="Arial" charset="0"/>
                <a:cs typeface="Arial" charset="0"/>
              </a:rPr>
              <a:t>technologiques</a:t>
            </a:r>
            <a:r>
              <a:rPr lang="en-CA" sz="1000" dirty="0" smtClean="0">
                <a:latin typeface="Arial" charset="0"/>
                <a:cs typeface="Arial" charset="0"/>
              </a:rPr>
              <a:t>) </a:t>
            </a:r>
            <a:endParaRPr lang="en-CA" sz="1000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CA" sz="1000" dirty="0" err="1" smtClean="0">
                <a:latin typeface="Arial" charset="0"/>
                <a:cs typeface="Arial" charset="0"/>
              </a:rPr>
              <a:t>L’élève</a:t>
            </a:r>
            <a:r>
              <a:rPr lang="en-CA" sz="1000" dirty="0" smtClean="0">
                <a:latin typeface="Arial" charset="0"/>
                <a:cs typeface="Arial" charset="0"/>
              </a:rPr>
              <a:t> suit le programme </a:t>
            </a:r>
            <a:r>
              <a:rPr lang="en-CA" sz="1000" dirty="0" err="1" smtClean="0">
                <a:latin typeface="Arial" charset="0"/>
                <a:cs typeface="Arial" charset="0"/>
              </a:rPr>
              <a:t>d’études</a:t>
            </a:r>
            <a:r>
              <a:rPr lang="en-CA" sz="1000" baseline="0" dirty="0" smtClean="0">
                <a:latin typeface="Arial" charset="0"/>
                <a:cs typeface="Arial" charset="0"/>
              </a:rPr>
              <a:t> provincial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dans</a:t>
            </a:r>
            <a:r>
              <a:rPr lang="en-CA" sz="1000" baseline="0" dirty="0" smtClean="0">
                <a:latin typeface="Arial" charset="0"/>
                <a:cs typeface="Arial" charset="0"/>
              </a:rPr>
              <a:t> les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domaines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d’écoute</a:t>
            </a:r>
            <a:r>
              <a:rPr lang="en-CA" sz="1000" baseline="0" dirty="0" smtClean="0">
                <a:latin typeface="Arial" charset="0"/>
                <a:cs typeface="Arial" charset="0"/>
              </a:rPr>
              <a:t>, de communication, de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représentation</a:t>
            </a:r>
            <a:r>
              <a:rPr lang="en-CA" sz="1000" baseline="0" dirty="0" smtClean="0">
                <a:latin typeface="Arial" charset="0"/>
                <a:cs typeface="Arial" charset="0"/>
              </a:rPr>
              <a:t> et de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pensée</a:t>
            </a:r>
            <a:r>
              <a:rPr lang="en-CA" sz="1000" baseline="0" dirty="0" smtClean="0">
                <a:latin typeface="Arial" charset="0"/>
                <a:cs typeface="Arial" charset="0"/>
              </a:rPr>
              <a:t> critique. </a:t>
            </a:r>
            <a:r>
              <a:rPr lang="en-CA" sz="1000" dirty="0" err="1" smtClean="0">
                <a:latin typeface="Arial" charset="0"/>
                <a:cs typeface="Arial" charset="0"/>
              </a:rPr>
              <a:t>Même</a:t>
            </a:r>
            <a:r>
              <a:rPr lang="en-CA" sz="1000" dirty="0" smtClean="0">
                <a:latin typeface="Arial" charset="0"/>
                <a:cs typeface="Arial" charset="0"/>
              </a:rPr>
              <a:t> </a:t>
            </a:r>
            <a:r>
              <a:rPr lang="en-CA" sz="1000" dirty="0" err="1" smtClean="0">
                <a:latin typeface="Arial" charset="0"/>
                <a:cs typeface="Arial" charset="0"/>
              </a:rPr>
              <a:t>si</a:t>
            </a:r>
            <a:r>
              <a:rPr lang="en-CA" sz="1000" dirty="0" smtClean="0">
                <a:latin typeface="Arial" charset="0"/>
                <a:cs typeface="Arial" charset="0"/>
              </a:rPr>
              <a:t> </a:t>
            </a:r>
            <a:r>
              <a:rPr lang="en-CA" sz="1000" dirty="0" err="1" smtClean="0">
                <a:latin typeface="Arial" charset="0"/>
                <a:cs typeface="Arial" charset="0"/>
              </a:rPr>
              <a:t>l’élève</a:t>
            </a:r>
            <a:r>
              <a:rPr lang="en-CA" sz="1000" dirty="0" smtClean="0">
                <a:latin typeface="Arial" charset="0"/>
                <a:cs typeface="Arial" charset="0"/>
              </a:rPr>
              <a:t> </a:t>
            </a:r>
            <a:r>
              <a:rPr lang="en-CA" sz="1000" dirty="0" err="1" smtClean="0">
                <a:latin typeface="Arial" charset="0"/>
                <a:cs typeface="Arial" charset="0"/>
              </a:rPr>
              <a:t>requiert</a:t>
            </a:r>
            <a:r>
              <a:rPr lang="en-CA" sz="1000" dirty="0" smtClean="0">
                <a:latin typeface="Arial" charset="0"/>
                <a:cs typeface="Arial" charset="0"/>
              </a:rPr>
              <a:t> des adaptations pour </a:t>
            </a:r>
            <a:r>
              <a:rPr lang="en-CA" sz="1000" dirty="0" err="1" smtClean="0">
                <a:latin typeface="Arial" charset="0"/>
                <a:cs typeface="Arial" charset="0"/>
              </a:rPr>
              <a:t>démontrer</a:t>
            </a:r>
            <a:r>
              <a:rPr lang="en-CA" sz="1000" dirty="0" smtClean="0">
                <a:latin typeface="Arial" charset="0"/>
                <a:cs typeface="Arial" charset="0"/>
              </a:rPr>
              <a:t> </a:t>
            </a:r>
            <a:r>
              <a:rPr lang="en-CA" sz="1000" dirty="0" err="1" smtClean="0">
                <a:latin typeface="Arial" charset="0"/>
                <a:cs typeface="Arial" charset="0"/>
              </a:rPr>
              <a:t>sa</a:t>
            </a:r>
            <a:r>
              <a:rPr lang="en-CA" sz="1000" dirty="0" smtClean="0">
                <a:latin typeface="Arial" charset="0"/>
                <a:cs typeface="Arial" charset="0"/>
              </a:rPr>
              <a:t> </a:t>
            </a:r>
            <a:r>
              <a:rPr lang="en-CA" sz="1000" dirty="0" err="1" smtClean="0">
                <a:latin typeface="Arial" charset="0"/>
                <a:cs typeface="Arial" charset="0"/>
              </a:rPr>
              <a:t>compréhension</a:t>
            </a:r>
            <a:r>
              <a:rPr lang="en-CA" sz="1000" dirty="0" smtClean="0">
                <a:latin typeface="Arial" charset="0"/>
                <a:cs typeface="Arial" charset="0"/>
              </a:rPr>
              <a:t> de lecture et son </a:t>
            </a:r>
            <a:r>
              <a:rPr lang="en-CA" sz="1000" dirty="0" err="1" smtClean="0">
                <a:latin typeface="Arial" charset="0"/>
                <a:cs typeface="Arial" charset="0"/>
              </a:rPr>
              <a:t>habileté</a:t>
            </a:r>
            <a:r>
              <a:rPr lang="en-CA" sz="1000" dirty="0" smtClean="0">
                <a:latin typeface="Arial" charset="0"/>
                <a:cs typeface="Arial" charset="0"/>
              </a:rPr>
              <a:t> à </a:t>
            </a:r>
            <a:r>
              <a:rPr lang="en-CA" sz="1000" dirty="0" err="1" smtClean="0">
                <a:latin typeface="Arial" charset="0"/>
                <a:cs typeface="Arial" charset="0"/>
              </a:rPr>
              <a:t>communiquer</a:t>
            </a:r>
            <a:r>
              <a:rPr lang="en-CA" sz="1000" dirty="0" smtClean="0">
                <a:latin typeface="Arial" charset="0"/>
                <a:cs typeface="Arial" charset="0"/>
              </a:rPr>
              <a:t>. Les notes </a:t>
            </a:r>
            <a:r>
              <a:rPr lang="en-CA" sz="1000" dirty="0" err="1" smtClean="0">
                <a:latin typeface="Arial" charset="0"/>
                <a:cs typeface="Arial" charset="0"/>
              </a:rPr>
              <a:t>vont</a:t>
            </a:r>
            <a:r>
              <a:rPr lang="en-CA" sz="1000" dirty="0" smtClean="0">
                <a:latin typeface="Arial" charset="0"/>
                <a:cs typeface="Arial" charset="0"/>
              </a:rPr>
              <a:t> </a:t>
            </a:r>
            <a:r>
              <a:rPr lang="en-CA" sz="1000" dirty="0" err="1" smtClean="0">
                <a:latin typeface="Arial" charset="0"/>
                <a:cs typeface="Arial" charset="0"/>
              </a:rPr>
              <a:t>réfléter</a:t>
            </a:r>
            <a:r>
              <a:rPr lang="en-CA" sz="1000" dirty="0" smtClean="0">
                <a:latin typeface="Arial" charset="0"/>
                <a:cs typeface="Arial" charset="0"/>
              </a:rPr>
              <a:t> le </a:t>
            </a:r>
            <a:r>
              <a:rPr lang="en-CA" sz="1000" dirty="0" err="1" smtClean="0">
                <a:latin typeface="Arial" charset="0"/>
                <a:cs typeface="Arial" charset="0"/>
              </a:rPr>
              <a:t>taux</a:t>
            </a:r>
            <a:r>
              <a:rPr lang="en-CA" sz="1000" dirty="0" smtClean="0">
                <a:latin typeface="Arial" charset="0"/>
                <a:cs typeface="Arial" charset="0"/>
              </a:rPr>
              <a:t> de </a:t>
            </a:r>
            <a:r>
              <a:rPr lang="en-CA" sz="1000" dirty="0" err="1" smtClean="0">
                <a:latin typeface="Arial" charset="0"/>
                <a:cs typeface="Arial" charset="0"/>
              </a:rPr>
              <a:t>succès</a:t>
            </a:r>
            <a:r>
              <a:rPr lang="en-CA" sz="1000" dirty="0" smtClean="0">
                <a:latin typeface="Arial" charset="0"/>
                <a:cs typeface="Arial" charset="0"/>
              </a:rPr>
              <a:t> par rapport aux </a:t>
            </a:r>
            <a:r>
              <a:rPr lang="en-CA" sz="1000" dirty="0" err="1" smtClean="0">
                <a:latin typeface="Arial" charset="0"/>
                <a:cs typeface="Arial" charset="0"/>
              </a:rPr>
              <a:t>résultats</a:t>
            </a:r>
            <a:r>
              <a:rPr lang="en-CA" sz="1000" dirty="0" smtClean="0">
                <a:latin typeface="Arial" charset="0"/>
                <a:cs typeface="Arial" charset="0"/>
              </a:rPr>
              <a:t> </a:t>
            </a:r>
            <a:r>
              <a:rPr lang="en-CA" sz="1000" dirty="0" err="1" smtClean="0">
                <a:latin typeface="Arial" charset="0"/>
                <a:cs typeface="Arial" charset="0"/>
              </a:rPr>
              <a:t>d’apprentissage</a:t>
            </a:r>
            <a:r>
              <a:rPr lang="en-CA" sz="1000" dirty="0" smtClean="0">
                <a:latin typeface="Arial" charset="0"/>
                <a:cs typeface="Arial" charset="0"/>
              </a:rPr>
              <a:t> du programme </a:t>
            </a:r>
            <a:r>
              <a:rPr lang="en-CA" sz="1000" dirty="0" err="1" smtClean="0">
                <a:latin typeface="Arial" charset="0"/>
                <a:cs typeface="Arial" charset="0"/>
              </a:rPr>
              <a:t>d’études</a:t>
            </a:r>
            <a:r>
              <a:rPr lang="en-CA" sz="1000" dirty="0" smtClean="0">
                <a:latin typeface="Arial" charset="0"/>
                <a:cs typeface="Arial" charset="0"/>
              </a:rPr>
              <a:t>. Les notes des </a:t>
            </a:r>
            <a:r>
              <a:rPr lang="en-CA" sz="1000" dirty="0" err="1" smtClean="0">
                <a:latin typeface="Arial" charset="0"/>
                <a:cs typeface="Arial" charset="0"/>
              </a:rPr>
              <a:t>élèves</a:t>
            </a:r>
            <a:r>
              <a:rPr lang="en-CA" sz="1000" dirty="0" smtClean="0">
                <a:latin typeface="Arial" charset="0"/>
                <a:cs typeface="Arial" charset="0"/>
              </a:rPr>
              <a:t> qui </a:t>
            </a:r>
            <a:r>
              <a:rPr lang="en-CA" sz="1000" dirty="0" err="1" smtClean="0">
                <a:latin typeface="Arial" charset="0"/>
                <a:cs typeface="Arial" charset="0"/>
              </a:rPr>
              <a:t>reçoivent</a:t>
            </a:r>
            <a:r>
              <a:rPr lang="en-CA" sz="1000" baseline="0" dirty="0" smtClean="0">
                <a:latin typeface="Arial" charset="0"/>
                <a:cs typeface="Arial" charset="0"/>
              </a:rPr>
              <a:t> des adaptations ne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devraient</a:t>
            </a:r>
            <a:r>
              <a:rPr lang="en-CA" sz="1000" baseline="0" dirty="0" smtClean="0">
                <a:latin typeface="Arial" charset="0"/>
                <a:cs typeface="Arial" charset="0"/>
              </a:rPr>
              <a:t> pas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être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calculées</a:t>
            </a:r>
            <a:r>
              <a:rPr lang="en-CA" sz="1000" baseline="0" dirty="0" smtClean="0">
                <a:latin typeface="Arial" charset="0"/>
                <a:cs typeface="Arial" charset="0"/>
              </a:rPr>
              <a:t>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différemment</a:t>
            </a:r>
            <a:r>
              <a:rPr lang="en-CA" sz="1000" baseline="0" dirty="0" smtClean="0">
                <a:latin typeface="Arial" charset="0"/>
                <a:cs typeface="Arial" charset="0"/>
              </a:rPr>
              <a:t> à cause de </a:t>
            </a:r>
            <a:r>
              <a:rPr lang="en-CA" sz="1000" baseline="0" dirty="0" err="1" smtClean="0">
                <a:latin typeface="Arial" charset="0"/>
                <a:cs typeface="Arial" charset="0"/>
              </a:rPr>
              <a:t>l’adaptation</a:t>
            </a:r>
            <a:r>
              <a:rPr lang="en-CA" sz="1000" baseline="0" dirty="0" smtClean="0">
                <a:latin typeface="Arial" charset="0"/>
                <a:cs typeface="Arial" charset="0"/>
              </a:rPr>
              <a:t>.</a:t>
            </a:r>
            <a:r>
              <a:rPr lang="en-CA" sz="1000" dirty="0" smtClean="0">
                <a:latin typeface="Arial" charset="0"/>
                <a:cs typeface="Arial" charset="0"/>
              </a:rPr>
              <a:t>  </a:t>
            </a:r>
            <a:endParaRPr lang="en-CA" sz="1000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en-CA" dirty="0" smtClean="0"/>
          </a:p>
          <a:p>
            <a:pPr eaLnBrk="1" hangingPunct="1">
              <a:spcBef>
                <a:spcPct val="0"/>
              </a:spcBef>
            </a:pPr>
            <a:endParaRPr lang="en-CA" b="1" dirty="0" smtClean="0"/>
          </a:p>
        </p:txBody>
      </p:sp>
      <p:sp>
        <p:nvSpPr>
          <p:cNvPr id="14340" name="Slide Number Placeholder 3"/>
          <p:cNvSpPr txBox="1">
            <a:spLocks noGrp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1" tIns="46586" rIns="93171" bIns="46586" anchor="b"/>
          <a:lstStyle/>
          <a:p>
            <a:pPr algn="r" defTabSz="931811"/>
            <a:fld id="{12CE1BDA-612A-4E37-94FF-097394FF8114}" type="slidenum">
              <a:rPr lang="en-CA" sz="1200"/>
              <a:pPr algn="r" defTabSz="931811"/>
              <a:t>12</a:t>
            </a:fld>
            <a:endParaRPr lang="en-CA" sz="12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CA" dirty="0" smtClean="0"/>
              <a:t>Un </a:t>
            </a:r>
            <a:r>
              <a:rPr lang="en-CA" dirty="0" err="1" smtClean="0"/>
              <a:t>élève</a:t>
            </a:r>
            <a:r>
              <a:rPr lang="en-CA" dirty="0" smtClean="0"/>
              <a:t> qui ne </a:t>
            </a:r>
            <a:r>
              <a:rPr lang="en-CA" dirty="0" err="1" smtClean="0"/>
              <a:t>travaille</a:t>
            </a:r>
            <a:r>
              <a:rPr lang="en-CA" dirty="0" smtClean="0"/>
              <a:t> pas </a:t>
            </a:r>
            <a:r>
              <a:rPr lang="en-CA" dirty="0" err="1" smtClean="0"/>
              <a:t>sur</a:t>
            </a:r>
            <a:r>
              <a:rPr lang="en-CA" dirty="0" smtClean="0"/>
              <a:t> les </a:t>
            </a:r>
            <a:r>
              <a:rPr lang="en-CA" dirty="0" err="1" smtClean="0"/>
              <a:t>résultats</a:t>
            </a:r>
            <a:r>
              <a:rPr lang="en-CA" dirty="0" smtClean="0"/>
              <a:t> </a:t>
            </a:r>
            <a:r>
              <a:rPr lang="en-CA" dirty="0" err="1" smtClean="0"/>
              <a:t>d’apprentissage</a:t>
            </a:r>
            <a:r>
              <a:rPr lang="en-CA" dirty="0" smtClean="0"/>
              <a:t> de son </a:t>
            </a:r>
            <a:r>
              <a:rPr lang="en-CA" dirty="0" err="1" smtClean="0"/>
              <a:t>niveau</a:t>
            </a:r>
            <a:r>
              <a:rPr lang="en-CA" dirty="0" smtClean="0"/>
              <a:t> </a:t>
            </a:r>
            <a:r>
              <a:rPr lang="en-CA" dirty="0" err="1" smtClean="0"/>
              <a:t>scolaire</a:t>
            </a:r>
            <a:r>
              <a:rPr lang="en-CA" dirty="0" smtClean="0"/>
              <a:t> et </a:t>
            </a:r>
            <a:r>
              <a:rPr lang="en-CA" dirty="0" err="1" smtClean="0"/>
              <a:t>que</a:t>
            </a:r>
            <a:r>
              <a:rPr lang="en-CA" dirty="0" smtClean="0"/>
              <a:t>  la langue </a:t>
            </a:r>
            <a:r>
              <a:rPr lang="en-CA" dirty="0" err="1" smtClean="0"/>
              <a:t>additionnelle</a:t>
            </a:r>
            <a:r>
              <a:rPr lang="en-CA" dirty="0" smtClean="0"/>
              <a:t> </a:t>
            </a:r>
            <a:r>
              <a:rPr lang="en-CA" dirty="0" err="1" smtClean="0"/>
              <a:t>n’est</a:t>
            </a:r>
            <a:r>
              <a:rPr lang="en-CA" dirty="0" smtClean="0"/>
              <a:t> pas le</a:t>
            </a:r>
            <a:r>
              <a:rPr lang="en-CA" baseline="0" dirty="0" smtClean="0"/>
              <a:t> but principal, et </a:t>
            </a:r>
            <a:r>
              <a:rPr lang="en-CA" baseline="0" dirty="0" err="1" smtClean="0"/>
              <a:t>qu’il</a:t>
            </a:r>
            <a:r>
              <a:rPr lang="en-CA" baseline="0" dirty="0" smtClean="0"/>
              <a:t> a un PEP </a:t>
            </a:r>
            <a:r>
              <a:rPr lang="en-CA" baseline="0" dirty="0" err="1" smtClean="0"/>
              <a:t>développé</a:t>
            </a:r>
            <a:r>
              <a:rPr lang="en-CA" baseline="0" dirty="0" smtClean="0"/>
              <a:t> pour un </a:t>
            </a:r>
            <a:r>
              <a:rPr lang="en-CA" baseline="0" dirty="0" err="1" smtClean="0"/>
              <a:t>domaine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académique</a:t>
            </a:r>
            <a:r>
              <a:rPr lang="en-CA" baseline="0" dirty="0" smtClean="0"/>
              <a:t>, la </a:t>
            </a:r>
            <a:r>
              <a:rPr lang="en-CA" baseline="0" dirty="0" err="1" smtClean="0"/>
              <a:t>boîte</a:t>
            </a:r>
            <a:r>
              <a:rPr lang="en-CA" baseline="0" dirty="0" smtClean="0"/>
              <a:t> PEP sera </a:t>
            </a:r>
            <a:r>
              <a:rPr lang="en-CA" baseline="0" dirty="0" err="1" smtClean="0"/>
              <a:t>cochée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sur</a:t>
            </a:r>
            <a:r>
              <a:rPr lang="en-CA" baseline="0" dirty="0" smtClean="0"/>
              <a:t> le bulletin. Les notes </a:t>
            </a:r>
            <a:r>
              <a:rPr lang="en-CA" baseline="0" dirty="0" err="1" smtClean="0"/>
              <a:t>enregistrées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seront</a:t>
            </a:r>
            <a:r>
              <a:rPr lang="en-CA" baseline="0" dirty="0" smtClean="0"/>
              <a:t> </a:t>
            </a:r>
            <a:r>
              <a:rPr lang="en-CA" baseline="0" dirty="0" err="1" smtClean="0"/>
              <a:t>basées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sur</a:t>
            </a:r>
            <a:r>
              <a:rPr lang="en-CA" baseline="0" dirty="0" smtClean="0"/>
              <a:t> les </a:t>
            </a:r>
            <a:r>
              <a:rPr lang="en-CA" baseline="0" dirty="0" err="1" smtClean="0"/>
              <a:t>résultats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d’apprentissage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identifiés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dans</a:t>
            </a:r>
            <a:r>
              <a:rPr lang="en-CA" baseline="0" dirty="0" smtClean="0"/>
              <a:t> le PEP. Un </a:t>
            </a:r>
            <a:r>
              <a:rPr lang="en-CA" baseline="0" dirty="0" err="1" smtClean="0"/>
              <a:t>élève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peut</a:t>
            </a:r>
            <a:r>
              <a:rPr lang="en-CA" baseline="0" dirty="0" smtClean="0"/>
              <a:t> </a:t>
            </a:r>
            <a:r>
              <a:rPr lang="en-CA" baseline="0" dirty="0" err="1" smtClean="0"/>
              <a:t>alors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recevoir</a:t>
            </a:r>
            <a:r>
              <a:rPr lang="en-CA" baseline="0" dirty="0" smtClean="0"/>
              <a:t> des 3 et des 4 </a:t>
            </a:r>
            <a:r>
              <a:rPr lang="en-CA" baseline="0" dirty="0" err="1" smtClean="0"/>
              <a:t>sur</a:t>
            </a:r>
            <a:r>
              <a:rPr lang="en-CA" baseline="0" dirty="0" smtClean="0"/>
              <a:t> son bulletin. Il </a:t>
            </a:r>
            <a:r>
              <a:rPr lang="en-CA" baseline="0" dirty="0" err="1" smtClean="0"/>
              <a:t>est</a:t>
            </a:r>
            <a:r>
              <a:rPr lang="en-CA" baseline="0" dirty="0" smtClean="0"/>
              <a:t> important </a:t>
            </a:r>
            <a:r>
              <a:rPr lang="en-CA" baseline="0" dirty="0" err="1" smtClean="0"/>
              <a:t>que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l’enseignant</a:t>
            </a:r>
            <a:r>
              <a:rPr lang="en-CA" baseline="0" dirty="0" smtClean="0"/>
              <a:t> </a:t>
            </a:r>
            <a:r>
              <a:rPr lang="en-CA" baseline="0" dirty="0" err="1" smtClean="0"/>
              <a:t>inscrive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dans</a:t>
            </a:r>
            <a:r>
              <a:rPr lang="en-CA" baseline="0" dirty="0" smtClean="0"/>
              <a:t> la section </a:t>
            </a:r>
            <a:r>
              <a:rPr lang="en-CA" baseline="0" dirty="0" err="1" smtClean="0"/>
              <a:t>commentaire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sur</a:t>
            </a:r>
            <a:r>
              <a:rPr lang="en-CA" baseline="0" dirty="0" smtClean="0"/>
              <a:t> le bulletin: </a:t>
            </a:r>
            <a:r>
              <a:rPr lang="en-CA" sz="1200" dirty="0" smtClean="0"/>
              <a:t>La note </a:t>
            </a:r>
            <a:r>
              <a:rPr lang="en-CA" sz="1200" dirty="0" err="1" smtClean="0"/>
              <a:t>est</a:t>
            </a:r>
            <a:r>
              <a:rPr lang="en-CA" sz="1200" dirty="0" smtClean="0"/>
              <a:t> </a:t>
            </a:r>
            <a:r>
              <a:rPr lang="en-CA" sz="1200" dirty="0" err="1" smtClean="0"/>
              <a:t>basée</a:t>
            </a:r>
            <a:r>
              <a:rPr lang="en-CA" sz="1200" dirty="0" smtClean="0"/>
              <a:t> </a:t>
            </a:r>
            <a:r>
              <a:rPr lang="en-CA" sz="1200" dirty="0" err="1" smtClean="0"/>
              <a:t>sur</a:t>
            </a:r>
            <a:r>
              <a:rPr lang="en-CA" sz="1200" dirty="0" smtClean="0"/>
              <a:t> </a:t>
            </a:r>
            <a:r>
              <a:rPr lang="en-CA" sz="1200" dirty="0" err="1" smtClean="0"/>
              <a:t>l’atteinte</a:t>
            </a:r>
            <a:r>
              <a:rPr lang="en-CA" sz="1200" dirty="0" smtClean="0"/>
              <a:t> des buts </a:t>
            </a:r>
            <a:r>
              <a:rPr lang="en-CA" sz="1200" dirty="0" err="1" smtClean="0"/>
              <a:t>d’apprentissage</a:t>
            </a:r>
            <a:r>
              <a:rPr lang="en-CA" sz="1200" dirty="0" smtClean="0"/>
              <a:t> </a:t>
            </a:r>
            <a:r>
              <a:rPr lang="en-CA" sz="1200" dirty="0" err="1" smtClean="0"/>
              <a:t>définis</a:t>
            </a:r>
            <a:r>
              <a:rPr lang="en-CA" sz="1200" dirty="0" smtClean="0"/>
              <a:t> </a:t>
            </a:r>
            <a:r>
              <a:rPr lang="en-CA" sz="1200" dirty="0" err="1" smtClean="0"/>
              <a:t>dans</a:t>
            </a:r>
            <a:r>
              <a:rPr lang="en-CA" sz="1200" dirty="0" smtClean="0"/>
              <a:t> le plan </a:t>
            </a:r>
            <a:r>
              <a:rPr lang="en-CA" sz="1200" dirty="0" err="1" smtClean="0"/>
              <a:t>éducatif</a:t>
            </a:r>
            <a:r>
              <a:rPr lang="en-CA" sz="1200" dirty="0" smtClean="0"/>
              <a:t> </a:t>
            </a:r>
            <a:r>
              <a:rPr lang="en-CA" sz="1200" dirty="0" err="1" smtClean="0"/>
              <a:t>personnalisé</a:t>
            </a:r>
            <a:r>
              <a:rPr lang="en-CA" sz="1200" dirty="0" smtClean="0"/>
              <a:t> de </a:t>
            </a:r>
            <a:r>
              <a:rPr lang="en-CA" sz="1200" dirty="0" err="1" smtClean="0"/>
              <a:t>l’élève</a:t>
            </a:r>
            <a:r>
              <a:rPr lang="en-CA" sz="1200" dirty="0" smtClean="0"/>
              <a:t> qui </a:t>
            </a:r>
            <a:r>
              <a:rPr lang="en-CA" sz="1200" dirty="0" err="1" smtClean="0"/>
              <a:t>sont</a:t>
            </a:r>
            <a:r>
              <a:rPr lang="en-CA" sz="1200" dirty="0" smtClean="0"/>
              <a:t> </a:t>
            </a:r>
            <a:r>
              <a:rPr lang="en-CA" sz="1200" dirty="0" err="1" smtClean="0"/>
              <a:t>différents</a:t>
            </a:r>
            <a:r>
              <a:rPr lang="en-CA" sz="1200" dirty="0" smtClean="0"/>
              <a:t> de </a:t>
            </a:r>
            <a:r>
              <a:rPr lang="en-CA" sz="1200" dirty="0" err="1" smtClean="0"/>
              <a:t>ceux</a:t>
            </a:r>
            <a:r>
              <a:rPr lang="en-CA" sz="1200" dirty="0" smtClean="0"/>
              <a:t> du programme </a:t>
            </a:r>
            <a:r>
              <a:rPr lang="en-CA" sz="1200" dirty="0" err="1" smtClean="0"/>
              <a:t>d’études</a:t>
            </a:r>
            <a:r>
              <a:rPr lang="en-CA" sz="1200" dirty="0" smtClean="0"/>
              <a:t> provincial pour son </a:t>
            </a:r>
            <a:r>
              <a:rPr lang="en-CA" sz="1200" dirty="0" err="1" smtClean="0"/>
              <a:t>année</a:t>
            </a:r>
            <a:r>
              <a:rPr lang="en-CA" sz="1200" dirty="0" smtClean="0"/>
              <a:t> </a:t>
            </a:r>
            <a:r>
              <a:rPr lang="en-CA" sz="1200" dirty="0" err="1" smtClean="0"/>
              <a:t>scolaire</a:t>
            </a:r>
            <a:r>
              <a:rPr lang="en-CA" sz="1200" dirty="0" smtClean="0"/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en-CA" dirty="0" smtClean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en-CA" dirty="0" smtClean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en-CA" dirty="0" smtClean="0"/>
              <a:t>Un </a:t>
            </a:r>
            <a:r>
              <a:rPr lang="en-CA" dirty="0" err="1" smtClean="0"/>
              <a:t>autre</a:t>
            </a:r>
            <a:r>
              <a:rPr lang="en-CA" dirty="0" smtClean="0"/>
              <a:t> </a:t>
            </a:r>
            <a:r>
              <a:rPr lang="en-CA" dirty="0" err="1" smtClean="0"/>
              <a:t>exemple</a:t>
            </a:r>
            <a:r>
              <a:rPr lang="en-CA" dirty="0" smtClean="0"/>
              <a:t>, </a:t>
            </a:r>
            <a:r>
              <a:rPr lang="en-CA" dirty="0" err="1" smtClean="0"/>
              <a:t>si</a:t>
            </a:r>
            <a:r>
              <a:rPr lang="en-CA" dirty="0" smtClean="0"/>
              <a:t> un </a:t>
            </a:r>
            <a:r>
              <a:rPr lang="en-CA" dirty="0" err="1" smtClean="0"/>
              <a:t>élève</a:t>
            </a:r>
            <a:r>
              <a:rPr lang="en-CA" dirty="0" smtClean="0"/>
              <a:t> </a:t>
            </a:r>
            <a:r>
              <a:rPr lang="en-CA" baseline="0" dirty="0" smtClean="0"/>
              <a:t>de k-8 </a:t>
            </a:r>
            <a:r>
              <a:rPr lang="en-CA" dirty="0" smtClean="0"/>
              <a:t> a </a:t>
            </a:r>
            <a:r>
              <a:rPr lang="en-CA" dirty="0" err="1" smtClean="0"/>
              <a:t>été</a:t>
            </a:r>
            <a:r>
              <a:rPr lang="en-CA" dirty="0" smtClean="0"/>
              <a:t> </a:t>
            </a:r>
            <a:r>
              <a:rPr lang="en-CA" dirty="0" err="1" smtClean="0"/>
              <a:t>identifié</a:t>
            </a:r>
            <a:r>
              <a:rPr lang="en-CA" dirty="0" smtClean="0"/>
              <a:t> avec</a:t>
            </a:r>
            <a:r>
              <a:rPr lang="en-CA" baseline="0" dirty="0" smtClean="0"/>
              <a:t> </a:t>
            </a:r>
            <a:r>
              <a:rPr lang="en-CA" baseline="0" dirty="0" err="1" smtClean="0"/>
              <a:t>une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déficience</a:t>
            </a:r>
            <a:r>
              <a:rPr lang="en-CA" baseline="0" dirty="0" smtClean="0"/>
              <a:t> cognitive </a:t>
            </a:r>
            <a:r>
              <a:rPr lang="en-CA" baseline="0" dirty="0" err="1" smtClean="0"/>
              <a:t>importante</a:t>
            </a:r>
            <a:r>
              <a:rPr lang="en-CA" baseline="0" dirty="0" smtClean="0"/>
              <a:t> et </a:t>
            </a:r>
            <a:r>
              <a:rPr lang="en-CA" baseline="0" dirty="0" err="1" smtClean="0"/>
              <a:t>que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l’équipe</a:t>
            </a:r>
            <a:r>
              <a:rPr lang="en-CA" baseline="0" dirty="0" smtClean="0"/>
              <a:t> a </a:t>
            </a:r>
            <a:r>
              <a:rPr lang="en-CA" baseline="0" dirty="0" err="1" smtClean="0"/>
              <a:t>déterminé</a:t>
            </a:r>
            <a:r>
              <a:rPr lang="en-CA" baseline="0" dirty="0" smtClean="0"/>
              <a:t> </a:t>
            </a:r>
            <a:r>
              <a:rPr lang="en-CA" baseline="0" dirty="0" err="1" smtClean="0"/>
              <a:t>que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l’élève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avait</a:t>
            </a:r>
            <a:r>
              <a:rPr lang="en-CA" baseline="0" dirty="0" smtClean="0"/>
              <a:t> </a:t>
            </a:r>
            <a:r>
              <a:rPr lang="en-CA" baseline="0" dirty="0" err="1" smtClean="0"/>
              <a:t>besoin</a:t>
            </a:r>
            <a:r>
              <a:rPr lang="en-CA" baseline="0" dirty="0" smtClean="0"/>
              <a:t> de modifications </a:t>
            </a:r>
            <a:r>
              <a:rPr lang="en-CA" baseline="0" dirty="0" err="1" smtClean="0"/>
              <a:t>dans</a:t>
            </a:r>
            <a:r>
              <a:rPr lang="en-CA" baseline="0" dirty="0" smtClean="0"/>
              <a:t> le </a:t>
            </a:r>
            <a:r>
              <a:rPr lang="en-CA" baseline="0" dirty="0" err="1" smtClean="0"/>
              <a:t>porgramme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d’études</a:t>
            </a:r>
            <a:r>
              <a:rPr lang="en-CA" baseline="0" dirty="0" smtClean="0"/>
              <a:t> provincial, </a:t>
            </a:r>
            <a:r>
              <a:rPr lang="en-CA" baseline="0" dirty="0" err="1" smtClean="0"/>
              <a:t>l’enseignante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va</a:t>
            </a:r>
            <a:r>
              <a:rPr lang="en-CA" baseline="0" dirty="0" smtClean="0"/>
              <a:t> </a:t>
            </a:r>
            <a:r>
              <a:rPr lang="en-CA" baseline="0" dirty="0" err="1" smtClean="0"/>
              <a:t>cocher</a:t>
            </a:r>
            <a:r>
              <a:rPr lang="en-CA" baseline="0" dirty="0" smtClean="0"/>
              <a:t> PEP </a:t>
            </a:r>
            <a:r>
              <a:rPr lang="en-CA" baseline="0" dirty="0" err="1" smtClean="0"/>
              <a:t>si</a:t>
            </a:r>
            <a:r>
              <a:rPr lang="en-CA" baseline="0" dirty="0" smtClean="0"/>
              <a:t> </a:t>
            </a:r>
            <a:r>
              <a:rPr lang="en-CA" baseline="0" dirty="0" err="1" smtClean="0"/>
              <a:t>l’élève</a:t>
            </a:r>
            <a:r>
              <a:rPr lang="en-CA" baseline="0" dirty="0" smtClean="0"/>
              <a:t> a </a:t>
            </a:r>
            <a:r>
              <a:rPr lang="en-CA" baseline="0" dirty="0" err="1" smtClean="0"/>
              <a:t>une</a:t>
            </a:r>
            <a:r>
              <a:rPr lang="en-CA" baseline="0" dirty="0" smtClean="0"/>
              <a:t> PEP </a:t>
            </a:r>
            <a:r>
              <a:rPr lang="en-CA" baseline="0" dirty="0" err="1" smtClean="0"/>
              <a:t>comprenant</a:t>
            </a:r>
            <a:r>
              <a:rPr lang="en-CA" baseline="0" dirty="0" smtClean="0"/>
              <a:t> les </a:t>
            </a:r>
            <a:r>
              <a:rPr lang="en-CA" baseline="0" dirty="0" err="1" smtClean="0"/>
              <a:t>résultats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d’apprentissage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conservées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ou</a:t>
            </a:r>
            <a:r>
              <a:rPr lang="en-CA" baseline="0" dirty="0" smtClean="0"/>
              <a:t> </a:t>
            </a:r>
            <a:r>
              <a:rPr lang="en-CA" baseline="0" dirty="0" err="1" smtClean="0"/>
              <a:t>changées</a:t>
            </a:r>
            <a:r>
              <a:rPr lang="en-CA" baseline="0" dirty="0" smtClean="0"/>
              <a:t> du programme </a:t>
            </a:r>
            <a:r>
              <a:rPr lang="en-CA" baseline="0" dirty="0" err="1" smtClean="0"/>
              <a:t>d’études</a:t>
            </a:r>
            <a:r>
              <a:rPr lang="en-CA" baseline="0" dirty="0" smtClean="0"/>
              <a:t>. Les notes </a:t>
            </a:r>
            <a:r>
              <a:rPr lang="en-CA" baseline="0" dirty="0" err="1" smtClean="0"/>
              <a:t>seront</a:t>
            </a:r>
            <a:r>
              <a:rPr lang="en-CA" baseline="0" dirty="0" smtClean="0"/>
              <a:t> </a:t>
            </a:r>
            <a:r>
              <a:rPr lang="en-CA" baseline="0" dirty="0" err="1" smtClean="0"/>
              <a:t>basées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sur</a:t>
            </a:r>
            <a:r>
              <a:rPr lang="en-CA" baseline="0" dirty="0" smtClean="0"/>
              <a:t> les </a:t>
            </a:r>
            <a:r>
              <a:rPr lang="en-CA" baseline="0" dirty="0" err="1" smtClean="0"/>
              <a:t>résultats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d’apprentissage</a:t>
            </a:r>
            <a:r>
              <a:rPr lang="en-CA" baseline="0" dirty="0" smtClean="0"/>
              <a:t> qui se </a:t>
            </a:r>
            <a:r>
              <a:rPr lang="en-CA" baseline="0" dirty="0" err="1" smtClean="0"/>
              <a:t>trouvent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dans</a:t>
            </a:r>
            <a:r>
              <a:rPr lang="en-CA" baseline="0" dirty="0" smtClean="0"/>
              <a:t> le PEP.</a:t>
            </a:r>
            <a:endParaRPr lang="en-CA" dirty="0" smtClean="0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CA" dirty="0" smtClean="0"/>
          </a:p>
          <a:p>
            <a:pPr eaLnBrk="1" hangingPunct="1">
              <a:spcBef>
                <a:spcPct val="0"/>
              </a:spcBef>
            </a:pPr>
            <a:endParaRPr lang="en-CA" b="1" dirty="0" smtClean="0"/>
          </a:p>
        </p:txBody>
      </p:sp>
      <p:sp>
        <p:nvSpPr>
          <p:cNvPr id="18436" name="Slide Number Placeholder 3"/>
          <p:cNvSpPr txBox="1">
            <a:spLocks noGrp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1" tIns="46586" rIns="93171" bIns="46586" anchor="b"/>
          <a:lstStyle/>
          <a:p>
            <a:pPr algn="r" defTabSz="931811"/>
            <a:fld id="{B54F3CA0-469F-49E3-BE6D-6BFD0A002772}" type="slidenum">
              <a:rPr lang="en-CA" sz="1200"/>
              <a:pPr algn="r" defTabSz="931811"/>
              <a:t>13</a:t>
            </a:fld>
            <a:endParaRPr lang="en-CA" sz="12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CA" dirty="0" smtClean="0"/>
              <a:t> 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27AD3E-6356-4E7A-9587-A497C1CA1560}" type="slidenum">
              <a:rPr lang="en-CA" smtClean="0">
                <a:latin typeface="Arial" charset="0"/>
              </a:rPr>
              <a:pPr/>
              <a:t>14</a:t>
            </a:fld>
            <a:endParaRPr lang="en-CA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FC7594-92E5-4378-BD48-3ADFBCB7AF29}" type="slidenum">
              <a:rPr lang="en-CA" smtClean="0">
                <a:latin typeface="Arial" charset="0"/>
              </a:rPr>
              <a:pPr/>
              <a:t>15</a:t>
            </a:fld>
            <a:endParaRPr lang="en-CA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b="1" dirty="0" smtClean="0"/>
          </a:p>
        </p:txBody>
      </p:sp>
      <p:sp>
        <p:nvSpPr>
          <p:cNvPr id="15364" name="Slide Number Placeholder 3"/>
          <p:cNvSpPr txBox="1">
            <a:spLocks noGrp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1" tIns="46586" rIns="93171" bIns="46586" anchor="b"/>
          <a:lstStyle/>
          <a:p>
            <a:pPr algn="r" defTabSz="931811"/>
            <a:fld id="{80E02E7D-A971-42EE-86F5-FEF1BFDFAE29}" type="slidenum">
              <a:rPr lang="en-CA" sz="1200"/>
              <a:pPr algn="r" defTabSz="931811"/>
              <a:t>16</a:t>
            </a:fld>
            <a:endParaRPr lang="en-CA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dirty="0" err="1" smtClean="0"/>
              <a:t>Comme</a:t>
            </a:r>
            <a:r>
              <a:rPr lang="en-US" dirty="0" smtClean="0"/>
              <a:t> </a:t>
            </a:r>
            <a:r>
              <a:rPr lang="en-US" dirty="0" err="1" smtClean="0"/>
              <a:t>enseignant</a:t>
            </a:r>
            <a:r>
              <a:rPr lang="en-US" dirty="0" smtClean="0"/>
              <a:t> nous </a:t>
            </a:r>
            <a:r>
              <a:rPr lang="en-US" dirty="0" err="1" smtClean="0"/>
              <a:t>pouvons</a:t>
            </a:r>
            <a:r>
              <a:rPr lang="en-US" dirty="0" smtClean="0"/>
              <a:t> </a:t>
            </a:r>
            <a:r>
              <a:rPr lang="en-US" dirty="0" err="1" smtClean="0"/>
              <a:t>fournir</a:t>
            </a:r>
            <a:r>
              <a:rPr lang="en-US" baseline="0" dirty="0" smtClean="0"/>
              <a:t> des adaptations à </a:t>
            </a:r>
            <a:r>
              <a:rPr lang="en-US" baseline="0" dirty="0" err="1" smtClean="0"/>
              <a:t>quiconque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dans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classe</a:t>
            </a:r>
            <a:r>
              <a:rPr lang="en-US" baseline="0" dirty="0" smtClean="0"/>
              <a:t> pour les aider à </a:t>
            </a:r>
            <a:r>
              <a:rPr lang="en-US" baseline="0" dirty="0" err="1" smtClean="0"/>
              <a:t>atteindre</a:t>
            </a:r>
            <a:r>
              <a:rPr lang="en-US" baseline="0" dirty="0" smtClean="0"/>
              <a:t> les </a:t>
            </a:r>
            <a:r>
              <a:rPr lang="en-US" baseline="0" dirty="0" err="1" smtClean="0"/>
              <a:t>résultats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d’apprentissage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cependant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il</a:t>
            </a:r>
            <a:r>
              <a:rPr lang="en-US" baseline="0" dirty="0" smtClean="0"/>
              <a:t> y a des </a:t>
            </a:r>
            <a:r>
              <a:rPr lang="en-US" baseline="0" dirty="0" err="1" smtClean="0"/>
              <a:t>élèves</a:t>
            </a:r>
            <a:r>
              <a:rPr lang="en-US" baseline="0" dirty="0" smtClean="0"/>
              <a:t> qui </a:t>
            </a:r>
            <a:r>
              <a:rPr lang="en-US" baseline="0" dirty="0" err="1" smtClean="0"/>
              <a:t>ont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besoins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d’adaptations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spécifiques</a:t>
            </a:r>
            <a:r>
              <a:rPr lang="en-US" baseline="0" dirty="0" smtClean="0"/>
              <a:t>. Nous </a:t>
            </a:r>
            <a:r>
              <a:rPr lang="en-US" baseline="0" dirty="0" err="1" smtClean="0"/>
              <a:t>voudrions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déterminer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s’ils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auront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besoins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d’une</a:t>
            </a:r>
            <a:r>
              <a:rPr lang="en-US" baseline="0" dirty="0" smtClean="0"/>
              <a:t> adaptation à long </a:t>
            </a:r>
            <a:r>
              <a:rPr lang="en-US" baseline="0" dirty="0" err="1" smtClean="0"/>
              <a:t>terme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qu’ils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ont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besoin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spécifique</a:t>
            </a:r>
            <a:r>
              <a:rPr lang="en-US" baseline="0" dirty="0" smtClean="0"/>
              <a:t>. Nous </a:t>
            </a:r>
            <a:r>
              <a:rPr lang="en-US" baseline="0" dirty="0" err="1" smtClean="0"/>
              <a:t>déterminons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toujours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cela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équipe</a:t>
            </a:r>
            <a:r>
              <a:rPr lang="en-US" baseline="0" dirty="0" smtClean="0"/>
              <a:t>.</a:t>
            </a:r>
          </a:p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err="1" smtClean="0"/>
              <a:t>exemples</a:t>
            </a:r>
            <a:r>
              <a:rPr lang="en-US" baseline="0" dirty="0" smtClean="0"/>
              <a:t> </a:t>
            </a:r>
            <a:endParaRPr lang="en-US" dirty="0" smtClean="0"/>
          </a:p>
          <a:p>
            <a:pPr eaLnBrk="1" hangingPunct="1"/>
            <a:r>
              <a:rPr lang="en-US" dirty="0" smtClean="0"/>
              <a:t>Braille- adaptations pour </a:t>
            </a:r>
            <a:r>
              <a:rPr lang="en-US" dirty="0" err="1" smtClean="0"/>
              <a:t>une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personne</a:t>
            </a:r>
            <a:r>
              <a:rPr lang="en-US" baseline="0" dirty="0" smtClean="0"/>
              <a:t> non-</a:t>
            </a:r>
            <a:r>
              <a:rPr lang="en-US" baseline="0" dirty="0" err="1" smtClean="0"/>
              <a:t>voyante</a:t>
            </a:r>
            <a:r>
              <a:rPr lang="en-US" baseline="0" dirty="0" smtClean="0"/>
              <a:t> </a:t>
            </a:r>
          </a:p>
          <a:p>
            <a:pPr eaLnBrk="1" hangingPunct="1"/>
            <a:r>
              <a:rPr lang="en-US" baseline="0" dirty="0" err="1" smtClean="0"/>
              <a:t>Reduire</a:t>
            </a:r>
            <a:r>
              <a:rPr lang="en-US" baseline="0" dirty="0" smtClean="0"/>
              <a:t> le </a:t>
            </a:r>
            <a:r>
              <a:rPr lang="en-US" baseline="0" dirty="0" err="1" smtClean="0"/>
              <a:t>nombre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paragraphes</a:t>
            </a:r>
            <a:r>
              <a:rPr lang="en-US" baseline="0" dirty="0" smtClean="0"/>
              <a:t> pour </a:t>
            </a:r>
            <a:r>
              <a:rPr lang="en-US" baseline="0" dirty="0" err="1" smtClean="0"/>
              <a:t>démontrer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compréhension</a:t>
            </a:r>
            <a:r>
              <a:rPr lang="en-US" baseline="0" dirty="0" smtClean="0"/>
              <a:t> du concept</a:t>
            </a:r>
          </a:p>
          <a:p>
            <a:pPr eaLnBrk="1" hangingPunct="1"/>
            <a:r>
              <a:rPr lang="en-US" baseline="0" dirty="0" err="1" smtClean="0"/>
              <a:t>Utiliser</a:t>
            </a:r>
            <a:r>
              <a:rPr lang="en-US" baseline="0" dirty="0" smtClean="0"/>
              <a:t> des </a:t>
            </a:r>
            <a:r>
              <a:rPr lang="en-US" baseline="0" dirty="0" err="1" smtClean="0"/>
              <a:t>livres</a:t>
            </a:r>
            <a:r>
              <a:rPr lang="en-US" baseline="0" dirty="0" smtClean="0"/>
              <a:t> audios pour les </a:t>
            </a:r>
            <a:r>
              <a:rPr lang="en-US" baseline="0" dirty="0" err="1" smtClean="0"/>
              <a:t>élèves</a:t>
            </a:r>
            <a:r>
              <a:rPr lang="en-US" baseline="0" dirty="0" smtClean="0"/>
              <a:t> qui </a:t>
            </a:r>
            <a:r>
              <a:rPr lang="en-US" baseline="0" dirty="0" err="1" smtClean="0"/>
              <a:t>ont</a:t>
            </a:r>
            <a:r>
              <a:rPr lang="en-US" baseline="0" dirty="0" smtClean="0"/>
              <a:t> des troubles </a:t>
            </a:r>
            <a:r>
              <a:rPr lang="en-US" baseline="0" dirty="0" err="1" smtClean="0"/>
              <a:t>d’apprentissage</a:t>
            </a:r>
            <a:r>
              <a:rPr lang="en-US" baseline="0" dirty="0" smtClean="0"/>
              <a:t> en lecture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8D496-13C2-4291-BFCA-ECA2D4D3B2ED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Nous </a:t>
            </a:r>
            <a:r>
              <a:rPr lang="en-US" dirty="0" err="1" smtClean="0"/>
              <a:t>savons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qu’un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élève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avoir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besoin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d’une</a:t>
            </a:r>
            <a:r>
              <a:rPr lang="en-US" baseline="0" dirty="0" smtClean="0"/>
              <a:t> adaptation </a:t>
            </a:r>
            <a:r>
              <a:rPr lang="en-US" baseline="0" dirty="0" err="1" smtClean="0"/>
              <a:t>quand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il</a:t>
            </a:r>
            <a:r>
              <a:rPr lang="en-US" baseline="0" dirty="0" smtClean="0"/>
              <a:t> ne </a:t>
            </a:r>
            <a:r>
              <a:rPr lang="en-US" baseline="0" dirty="0" err="1" smtClean="0"/>
              <a:t>pourra</a:t>
            </a:r>
            <a:r>
              <a:rPr lang="en-US" baseline="0" dirty="0" smtClean="0"/>
              <a:t> pas </a:t>
            </a:r>
            <a:r>
              <a:rPr lang="en-US" baseline="0" dirty="0" err="1" smtClean="0"/>
              <a:t>accéder</a:t>
            </a:r>
            <a:r>
              <a:rPr lang="en-US" baseline="0" dirty="0" smtClean="0"/>
              <a:t> au </a:t>
            </a:r>
            <a:r>
              <a:rPr lang="en-US" baseline="0" dirty="0" err="1" smtClean="0"/>
              <a:t>matériel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comprendre</a:t>
            </a:r>
            <a:r>
              <a:rPr lang="en-US" baseline="0" dirty="0" smtClean="0"/>
              <a:t> le </a:t>
            </a:r>
            <a:r>
              <a:rPr lang="en-US" baseline="0" dirty="0" err="1" smtClean="0"/>
              <a:t>contenu,etc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8D496-13C2-4291-BFCA-ECA2D4D3B2ED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Il y a des adaptations</a:t>
            </a:r>
            <a:r>
              <a:rPr lang="fr-CA" baseline="0" dirty="0" smtClean="0"/>
              <a:t> au niveau des examens provinciaux et des universités.</a:t>
            </a:r>
          </a:p>
          <a:p>
            <a:r>
              <a:rPr lang="fr-CA" baseline="0" dirty="0" smtClean="0"/>
              <a:t>Les adaptations n’ont rien à voir avec changer ou enlever des résultats d’apprentissage des programmes d’études.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8D496-13C2-4291-BFCA-ECA2D4D3B2ED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 Pour </a:t>
            </a:r>
            <a:r>
              <a:rPr lang="en-CA" dirty="0" err="1" smtClean="0"/>
              <a:t>certains</a:t>
            </a:r>
            <a:r>
              <a:rPr lang="en-CA" dirty="0" smtClean="0"/>
              <a:t> </a:t>
            </a:r>
            <a:r>
              <a:rPr lang="en-CA" dirty="0" err="1" smtClean="0"/>
              <a:t>élèves</a:t>
            </a:r>
            <a:r>
              <a:rPr lang="en-CA" dirty="0" smtClean="0"/>
              <a:t> </a:t>
            </a:r>
            <a:r>
              <a:rPr lang="en-CA" dirty="0" err="1" smtClean="0"/>
              <a:t>identifiés</a:t>
            </a:r>
            <a:r>
              <a:rPr lang="en-CA" dirty="0" smtClean="0"/>
              <a:t> suite à </a:t>
            </a:r>
            <a:r>
              <a:rPr lang="en-CA" dirty="0" err="1" smtClean="0"/>
              <a:t>une</a:t>
            </a:r>
            <a:r>
              <a:rPr lang="en-CA" dirty="0" smtClean="0"/>
              <a:t> </a:t>
            </a:r>
            <a:r>
              <a:rPr lang="en-CA" dirty="0" err="1" smtClean="0"/>
              <a:t>évaluation</a:t>
            </a:r>
            <a:r>
              <a:rPr lang="en-CA" dirty="0" smtClean="0"/>
              <a:t> </a:t>
            </a:r>
            <a:r>
              <a:rPr lang="en-CA" dirty="0" err="1" smtClean="0"/>
              <a:t>administrée</a:t>
            </a:r>
            <a:r>
              <a:rPr lang="en-CA" dirty="0" smtClean="0"/>
              <a:t> </a:t>
            </a:r>
            <a:r>
              <a:rPr lang="en-CA" dirty="0" err="1" smtClean="0"/>
              <a:t>parFor</a:t>
            </a:r>
            <a:r>
              <a:rPr lang="en-CA" dirty="0" smtClean="0"/>
              <a:t> some students identified through a specialized assessment administered</a:t>
            </a:r>
            <a:r>
              <a:rPr lang="en-CA" baseline="0" dirty="0" smtClean="0"/>
              <a:t> by a qualified professional</a:t>
            </a:r>
            <a:r>
              <a:rPr lang="en-CA" dirty="0" smtClean="0"/>
              <a:t> that </a:t>
            </a:r>
            <a:r>
              <a:rPr lang="en-CA" baseline="0" dirty="0" smtClean="0"/>
              <a:t>the student has a significant cognitive disability;  modifications may be necessary for the student to access the curriculum. </a:t>
            </a:r>
            <a:endParaRPr lang="en-CA" dirty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53C091-5ED9-451B-A9EB-C90E3B86F88F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D63640-8F64-4192-BB09-2F1D3ACF943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essentiel</a:t>
            </a:r>
            <a:r>
              <a:rPr lang="en-US" dirty="0" smtClean="0"/>
              <a:t> de </a:t>
            </a:r>
            <a:r>
              <a:rPr lang="en-US" dirty="0" err="1" smtClean="0"/>
              <a:t>comprendre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changez</a:t>
            </a:r>
            <a:r>
              <a:rPr lang="en-US" dirty="0" smtClean="0"/>
              <a:t> le </a:t>
            </a:r>
            <a:r>
              <a:rPr lang="en-US" dirty="0" err="1" smtClean="0"/>
              <a:t>nombre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le </a:t>
            </a:r>
            <a:r>
              <a:rPr lang="en-US" dirty="0" err="1" smtClean="0"/>
              <a:t>contenu</a:t>
            </a:r>
            <a:r>
              <a:rPr lang="en-US" dirty="0" smtClean="0"/>
              <a:t> des </a:t>
            </a:r>
            <a:r>
              <a:rPr lang="en-US" dirty="0" err="1" smtClean="0"/>
              <a:t>résultats</a:t>
            </a:r>
            <a:r>
              <a:rPr lang="en-US" dirty="0" smtClean="0"/>
              <a:t> </a:t>
            </a:r>
            <a:r>
              <a:rPr lang="en-US" dirty="0" err="1" smtClean="0"/>
              <a:t>d’apprentissage</a:t>
            </a:r>
            <a:r>
              <a:rPr lang="en-US" dirty="0" smtClean="0"/>
              <a:t> d’un </a:t>
            </a:r>
            <a:r>
              <a:rPr lang="en-US" dirty="0" err="1" smtClean="0"/>
              <a:t>programme</a:t>
            </a:r>
            <a:r>
              <a:rPr lang="en-US" dirty="0" smtClean="0"/>
              <a:t> </a:t>
            </a:r>
            <a:r>
              <a:rPr lang="en-US" dirty="0" err="1" smtClean="0"/>
              <a:t>d’études</a:t>
            </a:r>
            <a:r>
              <a:rPr lang="en-US" dirty="0" smtClean="0"/>
              <a:t> provincial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faites</a:t>
            </a:r>
            <a:r>
              <a:rPr lang="en-US" baseline="0" dirty="0" smtClean="0"/>
              <a:t> des modifications et non des adaptations. </a:t>
            </a:r>
          </a:p>
          <a:p>
            <a:pPr eaLnBrk="1" hangingPunct="1"/>
            <a:r>
              <a:rPr lang="en-US" baseline="0" dirty="0" err="1" smtClean="0"/>
              <a:t>Yvous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pouvez</a:t>
            </a:r>
            <a:r>
              <a:rPr lang="en-US" baseline="0" dirty="0" smtClean="0"/>
              <a:t> faire des modifications de la </a:t>
            </a:r>
            <a:r>
              <a:rPr lang="en-US" baseline="0" dirty="0" err="1" smtClean="0"/>
              <a:t>maternelle</a:t>
            </a:r>
            <a:r>
              <a:rPr lang="en-US" baseline="0" dirty="0" smtClean="0"/>
              <a:t> à la </a:t>
            </a:r>
            <a:r>
              <a:rPr lang="en-US" baseline="0" dirty="0" err="1" smtClean="0"/>
              <a:t>huitième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année</a:t>
            </a:r>
            <a:r>
              <a:rPr lang="en-US" baseline="0" dirty="0" smtClean="0"/>
              <a:t> pour les </a:t>
            </a:r>
            <a:r>
              <a:rPr lang="en-US" baseline="0" dirty="0" err="1" smtClean="0"/>
              <a:t>élèves</a:t>
            </a:r>
            <a:r>
              <a:rPr lang="en-US" baseline="0" dirty="0" smtClean="0"/>
              <a:t> qui </a:t>
            </a:r>
            <a:r>
              <a:rPr lang="en-US" baseline="0" dirty="0" err="1" smtClean="0"/>
              <a:t>ont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déficience</a:t>
            </a:r>
            <a:r>
              <a:rPr lang="en-US" baseline="0" dirty="0" smtClean="0"/>
              <a:t> cognitive </a:t>
            </a:r>
            <a:r>
              <a:rPr lang="en-US" baseline="0" dirty="0" err="1" smtClean="0"/>
              <a:t>importante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diagnostiquée</a:t>
            </a:r>
            <a:r>
              <a:rPr lang="en-US" baseline="0" dirty="0" smtClean="0"/>
              <a:t> par </a:t>
            </a:r>
            <a:r>
              <a:rPr lang="en-US" baseline="0" dirty="0" err="1" smtClean="0"/>
              <a:t>une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évaluation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spécialisée</a:t>
            </a:r>
            <a:r>
              <a:rPr lang="en-US" baseline="0" dirty="0" smtClean="0"/>
              <a:t>. Nous </a:t>
            </a:r>
            <a:r>
              <a:rPr lang="en-US" baseline="0" dirty="0" err="1" smtClean="0"/>
              <a:t>n’utilisons</a:t>
            </a:r>
            <a:r>
              <a:rPr lang="en-US" baseline="0" dirty="0" smtClean="0"/>
              <a:t> pas de modifications pour les </a:t>
            </a:r>
            <a:r>
              <a:rPr lang="en-US" baseline="0" dirty="0" err="1" smtClean="0"/>
              <a:t>élèves</a:t>
            </a:r>
            <a:r>
              <a:rPr lang="en-US" baseline="0" dirty="0" smtClean="0"/>
              <a:t> qui </a:t>
            </a:r>
            <a:r>
              <a:rPr lang="en-US" baseline="0" dirty="0" err="1" smtClean="0"/>
              <a:t>n’ont</a:t>
            </a:r>
            <a:r>
              <a:rPr lang="en-US" baseline="0" dirty="0" smtClean="0"/>
              <a:t> pas de </a:t>
            </a:r>
            <a:r>
              <a:rPr lang="en-US" baseline="0" dirty="0" err="1" smtClean="0"/>
              <a:t>déficience</a:t>
            </a:r>
            <a:r>
              <a:rPr lang="en-US" baseline="0" dirty="0" smtClean="0"/>
              <a:t> cognitive </a:t>
            </a:r>
            <a:r>
              <a:rPr lang="en-US" baseline="0" dirty="0" err="1" smtClean="0"/>
              <a:t>importante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mais</a:t>
            </a:r>
            <a:r>
              <a:rPr lang="en-US" baseline="0" dirty="0" smtClean="0"/>
              <a:t> qui </a:t>
            </a:r>
            <a:r>
              <a:rPr lang="en-US" baseline="0" dirty="0" err="1" smtClean="0"/>
              <a:t>ont</a:t>
            </a:r>
            <a:r>
              <a:rPr lang="en-US" baseline="0" dirty="0" smtClean="0"/>
              <a:t> des </a:t>
            </a:r>
            <a:r>
              <a:rPr lang="en-US" baseline="0" dirty="0" err="1" smtClean="0"/>
              <a:t>difficultés</a:t>
            </a:r>
            <a:r>
              <a:rPr lang="en-US" baseline="0" dirty="0" smtClean="0"/>
              <a:t> pour </a:t>
            </a:r>
            <a:r>
              <a:rPr lang="en-US" baseline="0" dirty="0" err="1" smtClean="0"/>
              <a:t>toutes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autres</a:t>
            </a:r>
            <a:r>
              <a:rPr lang="en-US" baseline="0" dirty="0" smtClean="0"/>
              <a:t> raisons </a:t>
            </a:r>
            <a:r>
              <a:rPr lang="en-US" baseline="0" dirty="0" err="1" smtClean="0"/>
              <a:t>comme</a:t>
            </a:r>
            <a:r>
              <a:rPr lang="en-US" baseline="0" dirty="0" smtClean="0"/>
              <a:t> un trouble </a:t>
            </a:r>
            <a:r>
              <a:rPr lang="en-US" baseline="0" dirty="0" err="1" smtClean="0"/>
              <a:t>d’apprentissage</a:t>
            </a:r>
            <a:r>
              <a:rPr lang="en-US" baseline="0" dirty="0" smtClean="0"/>
              <a:t>, un </a:t>
            </a:r>
            <a:r>
              <a:rPr lang="en-US" baseline="0" dirty="0" err="1" smtClean="0"/>
              <a:t>délai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langagier</a:t>
            </a:r>
            <a:r>
              <a:rPr lang="en-US" baseline="0" dirty="0" smtClean="0"/>
              <a:t>, un </a:t>
            </a:r>
            <a:r>
              <a:rPr lang="en-US" baseline="0" dirty="0" err="1" smtClean="0"/>
              <a:t>retatrd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l’apprentissage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taux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d’absentéisme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élevé</a:t>
            </a:r>
            <a:r>
              <a:rPr lang="en-US" baseline="0" dirty="0" smtClean="0"/>
              <a:t> etc. qui ne </a:t>
            </a:r>
            <a:r>
              <a:rPr lang="en-US" baseline="0" dirty="0" err="1" smtClean="0"/>
              <a:t>peuvent</a:t>
            </a:r>
            <a:r>
              <a:rPr lang="en-US" baseline="0" dirty="0" smtClean="0"/>
              <a:t> pas </a:t>
            </a:r>
            <a:r>
              <a:rPr lang="en-US" baseline="0" dirty="0" err="1" smtClean="0"/>
              <a:t>atteindre</a:t>
            </a:r>
            <a:r>
              <a:rPr lang="en-US" baseline="0" dirty="0" smtClean="0"/>
              <a:t> les </a:t>
            </a:r>
            <a:r>
              <a:rPr lang="en-US" baseline="0" dirty="0" err="1" smtClean="0"/>
              <a:t>résultats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d’apprentissage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leur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niveau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scolaire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F74F38-2D9C-4C7E-9E32-7AAD7179EB4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20D2BF-6097-47D0-B0DA-EA38023B169D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9F919-7A7C-48E7-8A73-6FE0C5DCC68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élèves</a:t>
            </a:r>
            <a:r>
              <a:rPr lang="en-US" dirty="0" smtClean="0"/>
              <a:t> avec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programmation</a:t>
            </a:r>
            <a:r>
              <a:rPr lang="en-US" dirty="0" smtClean="0"/>
              <a:t> </a:t>
            </a:r>
            <a:r>
              <a:rPr lang="en-US" dirty="0" err="1" smtClean="0"/>
              <a:t>individualisée</a:t>
            </a:r>
            <a:r>
              <a:rPr lang="en-US" dirty="0" smtClean="0"/>
              <a:t> </a:t>
            </a:r>
            <a:r>
              <a:rPr lang="en-US" dirty="0" err="1" smtClean="0"/>
              <a:t>ont</a:t>
            </a:r>
            <a:r>
              <a:rPr lang="en-US" dirty="0" smtClean="0"/>
              <a:t> un PEP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lequel</a:t>
            </a:r>
            <a:r>
              <a:rPr lang="en-US" dirty="0" smtClean="0"/>
              <a:t> on </a:t>
            </a:r>
            <a:r>
              <a:rPr lang="en-US" dirty="0" err="1" smtClean="0"/>
              <a:t>retrouve</a:t>
            </a:r>
            <a:r>
              <a:rPr lang="en-US" dirty="0" smtClean="0"/>
              <a:t> les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résultats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d’apprentissage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spécifiques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l’élève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Ils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reçoivent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certificat</a:t>
            </a:r>
            <a:r>
              <a:rPr lang="en-US" baseline="0" dirty="0" smtClean="0"/>
              <a:t> de fin </a:t>
            </a:r>
            <a:r>
              <a:rPr lang="en-US" baseline="0" dirty="0" err="1" smtClean="0"/>
              <a:t>d’études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commandé</a:t>
            </a:r>
            <a:r>
              <a:rPr lang="en-US" baseline="0" dirty="0" smtClean="0"/>
              <a:t> à </a:t>
            </a:r>
            <a:r>
              <a:rPr lang="en-US" baseline="0" dirty="0" err="1" smtClean="0"/>
              <a:t>travers</a:t>
            </a:r>
            <a:r>
              <a:rPr lang="en-US" baseline="0" dirty="0" smtClean="0"/>
              <a:t> Manitoba </a:t>
            </a:r>
            <a:r>
              <a:rPr lang="en-US" baseline="0" dirty="0" err="1" smtClean="0"/>
              <a:t>Texbook</a:t>
            </a:r>
            <a:r>
              <a:rPr lang="en-US" baseline="0" dirty="0" smtClean="0"/>
              <a:t>.  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4A2A-BA7B-46B1-A44C-E64C22D8A54B}" type="datetimeFigureOut">
              <a:rPr lang="en-CA" smtClean="0"/>
              <a:pPr/>
              <a:t>27/03/2013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511-F1E8-4C63-9E12-443F1922D71F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4A2A-BA7B-46B1-A44C-E64C22D8A54B}" type="datetimeFigureOut">
              <a:rPr lang="en-CA" smtClean="0"/>
              <a:pPr/>
              <a:t>27/03/2013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511-F1E8-4C63-9E12-443F1922D71F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4A2A-BA7B-46B1-A44C-E64C22D8A54B}" type="datetimeFigureOut">
              <a:rPr lang="en-CA" smtClean="0"/>
              <a:pPr/>
              <a:t>27/03/2013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511-F1E8-4C63-9E12-443F1922D71F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4A2A-BA7B-46B1-A44C-E64C22D8A54B}" type="datetimeFigureOut">
              <a:rPr lang="en-CA" smtClean="0"/>
              <a:pPr/>
              <a:t>27/03/2013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511-F1E8-4C63-9E12-443F1922D71F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4A2A-BA7B-46B1-A44C-E64C22D8A54B}" type="datetimeFigureOut">
              <a:rPr lang="en-CA" smtClean="0"/>
              <a:pPr/>
              <a:t>27/03/2013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511-F1E8-4C63-9E12-443F1922D71F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4A2A-BA7B-46B1-A44C-E64C22D8A54B}" type="datetimeFigureOut">
              <a:rPr lang="en-CA" smtClean="0"/>
              <a:pPr/>
              <a:t>27/03/2013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511-F1E8-4C63-9E12-443F1922D71F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4A2A-BA7B-46B1-A44C-E64C22D8A54B}" type="datetimeFigureOut">
              <a:rPr lang="en-CA" smtClean="0"/>
              <a:pPr/>
              <a:t>27/03/2013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511-F1E8-4C63-9E12-443F1922D71F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4A2A-BA7B-46B1-A44C-E64C22D8A54B}" type="datetimeFigureOut">
              <a:rPr lang="en-CA" smtClean="0"/>
              <a:pPr/>
              <a:t>27/03/2013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511-F1E8-4C63-9E12-443F1922D71F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4A2A-BA7B-46B1-A44C-E64C22D8A54B}" type="datetimeFigureOut">
              <a:rPr lang="en-CA" smtClean="0"/>
              <a:pPr/>
              <a:t>27/03/2013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511-F1E8-4C63-9E12-443F1922D71F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4A2A-BA7B-46B1-A44C-E64C22D8A54B}" type="datetimeFigureOut">
              <a:rPr lang="en-CA" smtClean="0"/>
              <a:pPr/>
              <a:t>27/03/2013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511-F1E8-4C63-9E12-443F1922D71F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4A2A-BA7B-46B1-A44C-E64C22D8A54B}" type="datetimeFigureOut">
              <a:rPr lang="en-CA" smtClean="0"/>
              <a:pPr/>
              <a:t>27/03/2013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511-F1E8-4C63-9E12-443F1922D71F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C4A2A-BA7B-46B1-A44C-E64C22D8A54B}" type="datetimeFigureOut">
              <a:rPr lang="en-CA" smtClean="0"/>
              <a:pPr/>
              <a:t>27/03/2013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73511-F1E8-4C63-9E12-443F1922D71F}" type="slidenum">
              <a:rPr lang="en-CA" smtClean="0"/>
              <a:pPr/>
              <a:t>‹N°›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ovMB_TextP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5800" y="1358900"/>
            <a:ext cx="80772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8000"/>
              </a:lnSpc>
            </a:pPr>
            <a:endParaRPr lang="en-US" sz="3200" b="1">
              <a:solidFill>
                <a:srgbClr val="181512"/>
              </a:solidFill>
            </a:endParaRPr>
          </a:p>
          <a:p>
            <a:pPr eaLnBrk="0" hangingPunct="0">
              <a:lnSpc>
                <a:spcPct val="88000"/>
              </a:lnSpc>
            </a:pPr>
            <a:endParaRPr lang="en-US" b="1">
              <a:solidFill>
                <a:srgbClr val="181512"/>
              </a:solidFill>
            </a:endParaRPr>
          </a:p>
          <a:p>
            <a:pPr eaLnBrk="0" hangingPunct="0">
              <a:lnSpc>
                <a:spcPct val="88000"/>
              </a:lnSpc>
            </a:pPr>
            <a:endParaRPr lang="en-US" sz="2400">
              <a:latin typeface="Times" charset="0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5300" b="1" dirty="0">
              <a:solidFill>
                <a:srgbClr val="00B050"/>
              </a:solidFill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2699792" y="4509120"/>
            <a:ext cx="1796008" cy="161704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1187624" y="2204864"/>
            <a:ext cx="7056784" cy="39212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/>
              <a:t>Code PEP </a:t>
            </a:r>
          </a:p>
          <a:p>
            <a:pPr algn="ctr">
              <a:buNone/>
            </a:pPr>
            <a:r>
              <a:rPr lang="en-US" sz="4400" dirty="0" err="1" smtClean="0"/>
              <a:t>dans</a:t>
            </a:r>
            <a:r>
              <a:rPr lang="en-US" sz="4400" dirty="0" smtClean="0"/>
              <a:t> le </a:t>
            </a:r>
          </a:p>
          <a:p>
            <a:pPr algn="ctr">
              <a:buNone/>
            </a:pPr>
            <a:r>
              <a:rPr lang="en-US" sz="4400" dirty="0" smtClean="0"/>
              <a:t>bulletin provincial</a:t>
            </a:r>
            <a:endParaRPr lang="en-US" sz="4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CA" sz="4000" smtClean="0"/>
              <a:t> Diversité des élèves</a:t>
            </a:r>
          </a:p>
        </p:txBody>
      </p:sp>
      <p:sp>
        <p:nvSpPr>
          <p:cNvPr id="305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5638800"/>
            <a:ext cx="4724400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endParaRPr lang="fr-CA" sz="1800" dirty="0" smtClean="0"/>
          </a:p>
          <a:p>
            <a:pPr>
              <a:buFontTx/>
              <a:buNone/>
            </a:pPr>
            <a:r>
              <a:rPr lang="fr-CA" sz="1800" dirty="0" smtClean="0"/>
              <a:t>        Conception universelle de l’apprentissage</a:t>
            </a:r>
            <a:endParaRPr lang="en-CA" sz="1800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1371600"/>
            <a:ext cx="8458200" cy="5029200"/>
            <a:chOff x="106413300" y="108013500"/>
            <a:chExt cx="7258050" cy="5143500"/>
          </a:xfrm>
        </p:grpSpPr>
        <p:sp>
          <p:nvSpPr>
            <p:cNvPr id="46091" name="Line 5"/>
            <p:cNvSpPr>
              <a:spLocks noChangeShapeType="1"/>
            </p:cNvSpPr>
            <p:nvPr/>
          </p:nvSpPr>
          <p:spPr bwMode="auto">
            <a:xfrm flipH="1">
              <a:off x="106413300" y="108956475"/>
              <a:ext cx="2428875" cy="3343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46092" name="Line 6"/>
            <p:cNvSpPr>
              <a:spLocks noChangeShapeType="1"/>
            </p:cNvSpPr>
            <p:nvPr/>
          </p:nvSpPr>
          <p:spPr bwMode="auto">
            <a:xfrm>
              <a:off x="106413300" y="112299750"/>
              <a:ext cx="7086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46093" name="Line 7"/>
            <p:cNvSpPr>
              <a:spLocks noChangeShapeType="1"/>
            </p:cNvSpPr>
            <p:nvPr/>
          </p:nvSpPr>
          <p:spPr bwMode="auto">
            <a:xfrm flipH="1" flipV="1">
              <a:off x="111213900" y="108956475"/>
              <a:ext cx="2286000" cy="3343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46094" name="Line 8"/>
            <p:cNvSpPr>
              <a:spLocks noChangeShapeType="1"/>
            </p:cNvSpPr>
            <p:nvPr/>
          </p:nvSpPr>
          <p:spPr bwMode="auto">
            <a:xfrm>
              <a:off x="110728125" y="108956475"/>
              <a:ext cx="4857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46095" name="AutoShape 9"/>
            <p:cNvSpPr>
              <a:spLocks noChangeArrowheads="1"/>
            </p:cNvSpPr>
            <p:nvPr/>
          </p:nvSpPr>
          <p:spPr bwMode="auto">
            <a:xfrm flipV="1">
              <a:off x="107099100" y="109956600"/>
              <a:ext cx="5886450" cy="2057400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CCECFF"/>
                </a:gs>
                <a:gs pos="100000">
                  <a:srgbClr val="5E6D76"/>
                </a:gs>
              </a:gsLst>
              <a:lin ang="5400000" scaled="1"/>
            </a:gradFill>
            <a:ln w="9525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46096" name="Line 10"/>
            <p:cNvSpPr>
              <a:spLocks noChangeShapeType="1"/>
            </p:cNvSpPr>
            <p:nvPr/>
          </p:nvSpPr>
          <p:spPr bwMode="auto">
            <a:xfrm>
              <a:off x="108842175" y="108956475"/>
              <a:ext cx="5143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46097" name="AutoShape 11"/>
            <p:cNvSpPr>
              <a:spLocks noChangeArrowheads="1"/>
            </p:cNvSpPr>
            <p:nvPr/>
          </p:nvSpPr>
          <p:spPr bwMode="auto">
            <a:xfrm>
              <a:off x="109327950" y="108013500"/>
              <a:ext cx="1428750" cy="942975"/>
            </a:xfrm>
            <a:prstGeom prst="triangle">
              <a:avLst>
                <a:gd name="adj" fmla="val 50000"/>
              </a:avLst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46098" name="Oval 12"/>
            <p:cNvSpPr>
              <a:spLocks noChangeArrowheads="1"/>
            </p:cNvSpPr>
            <p:nvPr/>
          </p:nvSpPr>
          <p:spPr bwMode="auto">
            <a:xfrm>
              <a:off x="106470450" y="108242100"/>
              <a:ext cx="7200900" cy="4914900"/>
            </a:xfrm>
            <a:prstGeom prst="ellipse">
              <a:avLst/>
            </a:prstGeom>
            <a:noFill/>
            <a:ln w="9525" algn="in">
              <a:noFill/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46099" name="AutoShape 13"/>
            <p:cNvSpPr>
              <a:spLocks noChangeArrowheads="1"/>
            </p:cNvSpPr>
            <p:nvPr/>
          </p:nvSpPr>
          <p:spPr bwMode="auto">
            <a:xfrm flipV="1">
              <a:off x="108585000" y="108956475"/>
              <a:ext cx="2914650" cy="1000125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CCCC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</p:grpSp>
      <p:sp>
        <p:nvSpPr>
          <p:cNvPr id="46085" name="Text Box 14"/>
          <p:cNvSpPr txBox="1">
            <a:spLocks noChangeArrowheads="1"/>
          </p:cNvSpPr>
          <p:nvPr/>
        </p:nvSpPr>
        <p:spPr bwMode="auto">
          <a:xfrm>
            <a:off x="3810000" y="1600200"/>
            <a:ext cx="1752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1800">
                <a:solidFill>
                  <a:srgbClr val="C00000"/>
                </a:solidFill>
              </a:rPr>
              <a:t>Programmation individualisé</a:t>
            </a:r>
            <a:endParaRPr lang="en-CA" sz="1800">
              <a:solidFill>
                <a:srgbClr val="C00000"/>
              </a:solidFill>
            </a:endParaRPr>
          </a:p>
        </p:txBody>
      </p:sp>
      <p:sp>
        <p:nvSpPr>
          <p:cNvPr id="46086" name="Text Box 15"/>
          <p:cNvSpPr txBox="1">
            <a:spLocks noChangeArrowheads="1"/>
          </p:cNvSpPr>
          <p:nvPr/>
        </p:nvSpPr>
        <p:spPr bwMode="auto">
          <a:xfrm>
            <a:off x="3886200" y="2590800"/>
            <a:ext cx="156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800"/>
              <a:t>Modification</a:t>
            </a:r>
          </a:p>
        </p:txBody>
      </p:sp>
      <p:sp>
        <p:nvSpPr>
          <p:cNvPr id="46087" name="Text Box 16"/>
          <p:cNvSpPr txBox="1">
            <a:spLocks noChangeArrowheads="1"/>
          </p:cNvSpPr>
          <p:nvPr/>
        </p:nvSpPr>
        <p:spPr bwMode="auto">
          <a:xfrm>
            <a:off x="3810000" y="3505200"/>
            <a:ext cx="1568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2000"/>
              <a:t>Adaptations</a:t>
            </a:r>
          </a:p>
        </p:txBody>
      </p:sp>
      <p:sp>
        <p:nvSpPr>
          <p:cNvPr id="46088" name="Text Box 17"/>
          <p:cNvSpPr txBox="1">
            <a:spLocks noChangeArrowheads="1"/>
          </p:cNvSpPr>
          <p:nvPr/>
        </p:nvSpPr>
        <p:spPr bwMode="auto">
          <a:xfrm>
            <a:off x="3048000" y="4419600"/>
            <a:ext cx="327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 sz="2000"/>
              <a:t>Enseignement différentié</a:t>
            </a:r>
            <a:endParaRPr lang="en-CA" sz="2000"/>
          </a:p>
        </p:txBody>
      </p:sp>
      <p:sp>
        <p:nvSpPr>
          <p:cNvPr id="46089" name="Text Box 18"/>
          <p:cNvSpPr txBox="1">
            <a:spLocks noChangeArrowheads="1"/>
          </p:cNvSpPr>
          <p:nvPr/>
        </p:nvSpPr>
        <p:spPr bwMode="auto">
          <a:xfrm>
            <a:off x="3429000" y="5257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1800"/>
              <a:t>Programmes d’études</a:t>
            </a:r>
            <a:endParaRPr lang="en-CA" sz="1800"/>
          </a:p>
        </p:txBody>
      </p:sp>
      <p:sp>
        <p:nvSpPr>
          <p:cNvPr id="19" name="Oval 18"/>
          <p:cNvSpPr/>
          <p:nvPr/>
        </p:nvSpPr>
        <p:spPr>
          <a:xfrm>
            <a:off x="0" y="1219200"/>
            <a:ext cx="9144000" cy="5638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</p:cSld>
  <p:clrMapOvr>
    <a:masterClrMapping/>
  </p:clrMapOvr>
  <p:transition spd="med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51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5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4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4" descr="GovMB_TextP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42" name="Rectangle 2"/>
          <p:cNvSpPr>
            <a:spLocks noChangeArrowheads="1"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4400" b="1" kern="0" dirty="0">
              <a:solidFill>
                <a:srgbClr val="33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0" y="22860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>
              <a:latin typeface="Trebuchet M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1066800"/>
            <a:ext cx="6781800" cy="16922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Programmation</a:t>
            </a:r>
            <a:r>
              <a:rPr lang="en-US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individualisée</a:t>
            </a:r>
            <a:r>
              <a:rPr lang="en-US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(I)</a:t>
            </a:r>
          </a:p>
          <a:p>
            <a:pPr>
              <a:defRPr/>
            </a:pPr>
            <a:endParaRPr lang="en-US" b="1" dirty="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b="1" dirty="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CA" dirty="0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914400" y="2133600"/>
            <a:ext cx="75438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r-CA" dirty="0"/>
              <a:t>La désignation I est réservée aux élèves dont les besoins spéciaux sont tels qu’ils sont incapables de tirer profit des programmes d’études élaborés ou autorisés par le ministère. </a:t>
            </a:r>
          </a:p>
          <a:p>
            <a:endParaRPr lang="en-US" dirty="0"/>
          </a:p>
          <a:p>
            <a:pPr>
              <a:buFont typeface="Arial" charset="0"/>
              <a:buChar char="•"/>
            </a:pPr>
            <a:r>
              <a:rPr lang="fr-CA" dirty="0"/>
              <a:t>Le programme I est destiné aux élèves ayant des </a:t>
            </a:r>
            <a:r>
              <a:rPr lang="fr-CA" dirty="0">
                <a:solidFill>
                  <a:srgbClr val="FF3300"/>
                </a:solidFill>
              </a:rPr>
              <a:t>déficiences cognitives significatives.</a:t>
            </a:r>
          </a:p>
          <a:p>
            <a:pPr>
              <a:buFont typeface="Arial" charset="0"/>
              <a:buChar char="•"/>
            </a:pPr>
            <a:endParaRPr lang="fr-CA" dirty="0">
              <a:solidFill>
                <a:srgbClr val="FF3300"/>
              </a:solidFill>
            </a:endParaRPr>
          </a:p>
          <a:p>
            <a:pPr>
              <a:buFont typeface="Arial" charset="0"/>
              <a:buChar char="•"/>
            </a:pPr>
            <a:r>
              <a:rPr lang="fr-CA" dirty="0"/>
              <a:t>Le programme I est destiné aux élèves qui bénéficieront d’une expérience adéquate d’apprentissage très individualisée et efficace autre que les programmes d’études élaborés ou autorisés par le ministère</a:t>
            </a:r>
          </a:p>
          <a:p>
            <a:endParaRPr lang="en-US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520" y="1226904"/>
            <a:ext cx="8306104" cy="5631096"/>
            <a:chOff x="900" y="2632"/>
            <a:chExt cx="10092" cy="5294"/>
          </a:xfrm>
        </p:grpSpPr>
        <p:cxnSp>
          <p:nvCxnSpPr>
            <p:cNvPr id="4102" name="AutoShape 4"/>
            <p:cNvCxnSpPr>
              <a:cxnSpLocks noChangeShapeType="1"/>
            </p:cNvCxnSpPr>
            <p:nvPr/>
          </p:nvCxnSpPr>
          <p:spPr bwMode="auto">
            <a:xfrm flipH="1">
              <a:off x="7846" y="7055"/>
              <a:ext cx="329" cy="0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</p:cxnSp>
        <p:cxnSp>
          <p:nvCxnSpPr>
            <p:cNvPr id="4103" name="AutoShape 5"/>
            <p:cNvCxnSpPr>
              <a:cxnSpLocks noChangeShapeType="1"/>
            </p:cNvCxnSpPr>
            <p:nvPr/>
          </p:nvCxnSpPr>
          <p:spPr bwMode="auto">
            <a:xfrm flipH="1">
              <a:off x="10619" y="6417"/>
              <a:ext cx="23" cy="12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04" name="AutoShape 6"/>
            <p:cNvCxnSpPr>
              <a:cxnSpLocks noChangeShapeType="1"/>
            </p:cNvCxnSpPr>
            <p:nvPr/>
          </p:nvCxnSpPr>
          <p:spPr bwMode="auto">
            <a:xfrm>
              <a:off x="8655" y="6512"/>
              <a:ext cx="0" cy="2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105" name="Text Box 7"/>
            <p:cNvSpPr txBox="1">
              <a:spLocks noChangeArrowheads="1"/>
            </p:cNvSpPr>
            <p:nvPr/>
          </p:nvSpPr>
          <p:spPr bwMode="auto">
            <a:xfrm>
              <a:off x="2311" y="2632"/>
              <a:ext cx="7770" cy="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err="1" smtClean="0">
                  <a:latin typeface="Calibri" pitchFamily="34" charset="0"/>
                </a:rPr>
                <a:t>L’élève</a:t>
              </a:r>
              <a:r>
                <a:rPr lang="en-CA" dirty="0" smtClean="0">
                  <a:latin typeface="Calibri" pitchFamily="34" charset="0"/>
                </a:rPr>
                <a:t> suit-</a:t>
              </a:r>
              <a:r>
                <a:rPr lang="en-CA" dirty="0" err="1" smtClean="0">
                  <a:latin typeface="Calibri" pitchFamily="34" charset="0"/>
                </a:rPr>
                <a:t>il</a:t>
              </a:r>
              <a:r>
                <a:rPr lang="en-CA" dirty="0" smtClean="0">
                  <a:latin typeface="Calibri" pitchFamily="34" charset="0"/>
                </a:rPr>
                <a:t> le programme </a:t>
              </a:r>
              <a:r>
                <a:rPr lang="en-CA" dirty="0" err="1" smtClean="0">
                  <a:latin typeface="Calibri" pitchFamily="34" charset="0"/>
                </a:rPr>
                <a:t>d’études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u="sng" dirty="0" smtClean="0">
                  <a:latin typeface="Calibri" pitchFamily="34" charset="0"/>
                </a:rPr>
                <a:t>de son </a:t>
              </a:r>
              <a:r>
                <a:rPr lang="en-CA" u="sng" dirty="0" err="1" smtClean="0">
                  <a:latin typeface="Calibri" pitchFamily="34" charset="0"/>
                </a:rPr>
                <a:t>niveau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dans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cette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matière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scolaire</a:t>
              </a:r>
              <a:r>
                <a:rPr lang="en-CA" dirty="0" smtClean="0">
                  <a:latin typeface="Calibri" pitchFamily="34" charset="0"/>
                </a:rPr>
                <a:t>, </a:t>
              </a:r>
              <a:r>
                <a:rPr lang="en-CA" dirty="0" err="1" smtClean="0">
                  <a:latin typeface="Calibri" pitchFamily="34" charset="0"/>
                </a:rPr>
                <a:t>même</a:t>
              </a:r>
              <a:r>
                <a:rPr lang="en-CA" dirty="0" smtClean="0">
                  <a:latin typeface="Calibri" pitchFamily="34" charset="0"/>
                </a:rPr>
                <a:t> avec des adaptations?</a:t>
              </a:r>
              <a:endParaRPr lang="en-US" dirty="0"/>
            </a:p>
          </p:txBody>
        </p:sp>
        <p:sp>
          <p:nvSpPr>
            <p:cNvPr id="4106" name="Text Box 8"/>
            <p:cNvSpPr txBox="1">
              <a:spLocks noChangeArrowheads="1"/>
            </p:cNvSpPr>
            <p:nvPr/>
          </p:nvSpPr>
          <p:spPr bwMode="auto">
            <a:xfrm>
              <a:off x="5506" y="5434"/>
              <a:ext cx="4053" cy="5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smtClean="0">
                  <a:latin typeface="Calibri" pitchFamily="34" charset="0"/>
                </a:rPr>
                <a:t>Y a-t-</a:t>
              </a:r>
              <a:r>
                <a:rPr lang="en-CA" dirty="0" err="1" smtClean="0">
                  <a:latin typeface="Calibri" pitchFamily="34" charset="0"/>
                </a:rPr>
                <a:t>il</a:t>
              </a:r>
              <a:r>
                <a:rPr lang="en-CA" dirty="0" smtClean="0">
                  <a:latin typeface="Calibri" pitchFamily="34" charset="0"/>
                </a:rPr>
                <a:t> un PEP pour les </a:t>
              </a:r>
              <a:r>
                <a:rPr lang="en-CA" dirty="0" err="1" smtClean="0">
                  <a:latin typeface="Calibri" pitchFamily="34" charset="0"/>
                </a:rPr>
                <a:t>domaines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pédagogiques</a:t>
              </a:r>
              <a:r>
                <a:rPr lang="en-CA" dirty="0" smtClean="0">
                  <a:latin typeface="Calibri" pitchFamily="34" charset="0"/>
                </a:rPr>
                <a:t>?</a:t>
              </a:r>
              <a:endParaRPr lang="en-US" dirty="0"/>
            </a:p>
          </p:txBody>
        </p:sp>
        <p:sp>
          <p:nvSpPr>
            <p:cNvPr id="4107" name="Text Box 9"/>
            <p:cNvSpPr txBox="1">
              <a:spLocks noChangeArrowheads="1"/>
            </p:cNvSpPr>
            <p:nvPr/>
          </p:nvSpPr>
          <p:spPr bwMode="auto">
            <a:xfrm>
              <a:off x="10152" y="6021"/>
              <a:ext cx="840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smtClean="0">
                  <a:latin typeface="Calibri" pitchFamily="34" charset="0"/>
                </a:rPr>
                <a:t>Non</a:t>
              </a:r>
              <a:endParaRPr lang="en-US" dirty="0"/>
            </a:p>
          </p:txBody>
        </p:sp>
        <p:sp>
          <p:nvSpPr>
            <p:cNvPr id="4108" name="Text Box 10"/>
            <p:cNvSpPr txBox="1">
              <a:spLocks noChangeArrowheads="1"/>
            </p:cNvSpPr>
            <p:nvPr/>
          </p:nvSpPr>
          <p:spPr bwMode="auto">
            <a:xfrm>
              <a:off x="8258" y="6143"/>
              <a:ext cx="830" cy="3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smtClean="0">
                  <a:latin typeface="Calibri" pitchFamily="34" charset="0"/>
                </a:rPr>
                <a:t>Oui</a:t>
              </a:r>
              <a:endParaRPr lang="en-US" dirty="0"/>
            </a:p>
          </p:txBody>
        </p:sp>
        <p:sp>
          <p:nvSpPr>
            <p:cNvPr id="4109" name="Text Box 11"/>
            <p:cNvSpPr txBox="1">
              <a:spLocks noChangeArrowheads="1"/>
            </p:cNvSpPr>
            <p:nvPr/>
          </p:nvSpPr>
          <p:spPr bwMode="auto">
            <a:xfrm>
              <a:off x="3159" y="6125"/>
              <a:ext cx="2475" cy="1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sz="1700" dirty="0" err="1" smtClean="0">
                  <a:latin typeface="Calibri" pitchFamily="34" charset="0"/>
                </a:rPr>
                <a:t>Inidiquer</a:t>
              </a:r>
              <a:r>
                <a:rPr lang="en-CA" sz="1700" dirty="0" smtClean="0">
                  <a:latin typeface="Calibri" pitchFamily="34" charset="0"/>
                </a:rPr>
                <a:t> « ALA » OU « L » (« L » </a:t>
              </a:r>
              <a:r>
                <a:rPr lang="en-CA" sz="1700" dirty="0" err="1" smtClean="0">
                  <a:latin typeface="Calibri" pitchFamily="34" charset="0"/>
                </a:rPr>
                <a:t>s’applique</a:t>
              </a:r>
              <a:r>
                <a:rPr lang="en-CA" sz="1700" dirty="0" smtClean="0">
                  <a:latin typeface="Calibri" pitchFamily="34" charset="0"/>
                </a:rPr>
                <a:t> </a:t>
              </a:r>
              <a:r>
                <a:rPr lang="en-CA" sz="1700" dirty="0" err="1" smtClean="0">
                  <a:latin typeface="Calibri" pitchFamily="34" charset="0"/>
                </a:rPr>
                <a:t>uniquement</a:t>
              </a:r>
              <a:r>
                <a:rPr lang="en-CA" sz="1700" dirty="0" smtClean="0">
                  <a:latin typeface="Calibri" pitchFamily="34" charset="0"/>
                </a:rPr>
                <a:t> au programme </a:t>
              </a:r>
              <a:r>
                <a:rPr lang="en-CA" sz="1700" dirty="0" err="1" smtClean="0">
                  <a:latin typeface="Calibri" pitchFamily="34" charset="0"/>
                </a:rPr>
                <a:t>français</a:t>
              </a:r>
              <a:r>
                <a:rPr lang="en-CA" sz="1700" dirty="0" smtClean="0">
                  <a:latin typeface="Calibri" pitchFamily="34" charset="0"/>
                </a:rPr>
                <a:t>)</a:t>
              </a:r>
              <a:endParaRPr lang="en-US" sz="1700" dirty="0"/>
            </a:p>
          </p:txBody>
        </p:sp>
        <p:sp>
          <p:nvSpPr>
            <p:cNvPr id="4110" name="Text Box 12"/>
            <p:cNvSpPr txBox="1">
              <a:spLocks noChangeArrowheads="1"/>
            </p:cNvSpPr>
            <p:nvPr/>
          </p:nvSpPr>
          <p:spPr bwMode="auto">
            <a:xfrm>
              <a:off x="8199" y="6770"/>
              <a:ext cx="1238" cy="6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err="1" smtClean="0">
                  <a:latin typeface="Calibri" pitchFamily="34" charset="0"/>
                </a:rPr>
                <a:t>Indiquer</a:t>
              </a:r>
              <a:r>
                <a:rPr lang="en-CA" dirty="0" smtClean="0">
                  <a:latin typeface="Calibri" pitchFamily="34" charset="0"/>
                </a:rPr>
                <a:t> « PEP »</a:t>
              </a:r>
              <a:endParaRPr lang="en-US" dirty="0"/>
            </a:p>
          </p:txBody>
        </p:sp>
        <p:cxnSp>
          <p:nvCxnSpPr>
            <p:cNvPr id="4111" name="AutoShape 13"/>
            <p:cNvCxnSpPr>
              <a:cxnSpLocks noChangeShapeType="1"/>
            </p:cNvCxnSpPr>
            <p:nvPr/>
          </p:nvCxnSpPr>
          <p:spPr bwMode="auto">
            <a:xfrm flipH="1" flipV="1">
              <a:off x="2785" y="7676"/>
              <a:ext cx="784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112" name="Text Box 14"/>
            <p:cNvSpPr txBox="1">
              <a:spLocks noChangeArrowheads="1"/>
            </p:cNvSpPr>
            <p:nvPr/>
          </p:nvSpPr>
          <p:spPr bwMode="auto">
            <a:xfrm>
              <a:off x="3014" y="4190"/>
              <a:ext cx="7161" cy="5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err="1" smtClean="0">
                  <a:latin typeface="Calibri" pitchFamily="34" charset="0"/>
                </a:rPr>
                <a:t>L’apprentissage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d’une</a:t>
              </a:r>
              <a:r>
                <a:rPr lang="en-CA" dirty="0" smtClean="0">
                  <a:latin typeface="Calibri" pitchFamily="34" charset="0"/>
                </a:rPr>
                <a:t> langue </a:t>
              </a:r>
              <a:r>
                <a:rPr lang="en-CA" dirty="0" err="1" smtClean="0">
                  <a:latin typeface="Calibri" pitchFamily="34" charset="0"/>
                </a:rPr>
                <a:t>additionnelle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est-il</a:t>
              </a:r>
              <a:r>
                <a:rPr lang="en-CA" dirty="0" smtClean="0">
                  <a:latin typeface="Calibri" pitchFamily="34" charset="0"/>
                </a:rPr>
                <a:t> le </a:t>
              </a:r>
              <a:r>
                <a:rPr lang="en-CA" u="sng" dirty="0" smtClean="0">
                  <a:latin typeface="Calibri" pitchFamily="34" charset="0"/>
                </a:rPr>
                <a:t>principal</a:t>
              </a:r>
              <a:r>
                <a:rPr lang="en-CA" dirty="0" smtClean="0">
                  <a:latin typeface="Calibri" pitchFamily="34" charset="0"/>
                </a:rPr>
                <a:t> but </a:t>
              </a:r>
              <a:r>
                <a:rPr lang="en-CA" dirty="0" err="1" smtClean="0">
                  <a:latin typeface="Calibri" pitchFamily="34" charset="0"/>
                </a:rPr>
                <a:t>d’apprentissage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dans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cette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matière</a:t>
              </a:r>
              <a:r>
                <a:rPr lang="en-CA" dirty="0" smtClean="0">
                  <a:latin typeface="Calibri" pitchFamily="34" charset="0"/>
                </a:rPr>
                <a:t>?</a:t>
              </a:r>
              <a:endParaRPr lang="en-US" dirty="0"/>
            </a:p>
          </p:txBody>
        </p:sp>
        <p:cxnSp>
          <p:nvCxnSpPr>
            <p:cNvPr id="4113" name="AutoShape 15"/>
            <p:cNvCxnSpPr>
              <a:cxnSpLocks noChangeShapeType="1"/>
              <a:stCxn id="4125" idx="2"/>
              <a:endCxn id="4109" idx="0"/>
            </p:cNvCxnSpPr>
            <p:nvPr/>
          </p:nvCxnSpPr>
          <p:spPr bwMode="auto">
            <a:xfrm flipH="1">
              <a:off x="4397" y="5473"/>
              <a:ext cx="95" cy="6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114" name="AutoShape 16"/>
            <p:cNvCxnSpPr>
              <a:cxnSpLocks noChangeShapeType="1"/>
            </p:cNvCxnSpPr>
            <p:nvPr/>
          </p:nvCxnSpPr>
          <p:spPr bwMode="auto">
            <a:xfrm>
              <a:off x="6238" y="3910"/>
              <a:ext cx="1" cy="29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115" name="AutoShape 17"/>
            <p:cNvCxnSpPr>
              <a:cxnSpLocks noChangeShapeType="1"/>
            </p:cNvCxnSpPr>
            <p:nvPr/>
          </p:nvCxnSpPr>
          <p:spPr bwMode="auto">
            <a:xfrm>
              <a:off x="5672" y="3283"/>
              <a:ext cx="451" cy="26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116" name="AutoShape 19"/>
            <p:cNvCxnSpPr>
              <a:cxnSpLocks noChangeShapeType="1"/>
              <a:endCxn id="4108" idx="1"/>
            </p:cNvCxnSpPr>
            <p:nvPr/>
          </p:nvCxnSpPr>
          <p:spPr bwMode="auto">
            <a:xfrm>
              <a:off x="7927" y="5998"/>
              <a:ext cx="331" cy="3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117" name="AutoShape 20"/>
            <p:cNvCxnSpPr>
              <a:cxnSpLocks noChangeShapeType="1"/>
            </p:cNvCxnSpPr>
            <p:nvPr/>
          </p:nvCxnSpPr>
          <p:spPr bwMode="auto">
            <a:xfrm>
              <a:off x="9620" y="5641"/>
              <a:ext cx="890" cy="3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118" name="Text Box 21"/>
            <p:cNvSpPr txBox="1">
              <a:spLocks noChangeArrowheads="1"/>
            </p:cNvSpPr>
            <p:nvPr/>
          </p:nvSpPr>
          <p:spPr bwMode="auto">
            <a:xfrm>
              <a:off x="1441" y="3708"/>
              <a:ext cx="838" cy="382"/>
            </a:xfrm>
            <a:prstGeom prst="rect">
              <a:avLst/>
            </a:prstGeom>
            <a:solidFill>
              <a:srgbClr val="92D050">
                <a:alpha val="36078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b="1" dirty="0" smtClean="0">
                  <a:latin typeface="Calibri" pitchFamily="34" charset="0"/>
                </a:rPr>
                <a:t>Oui</a:t>
              </a:r>
              <a:endParaRPr lang="en-US" b="1" dirty="0"/>
            </a:p>
          </p:txBody>
        </p:sp>
        <p:sp>
          <p:nvSpPr>
            <p:cNvPr id="4119" name="Text Box 22"/>
            <p:cNvSpPr txBox="1">
              <a:spLocks noChangeArrowheads="1"/>
            </p:cNvSpPr>
            <p:nvPr/>
          </p:nvSpPr>
          <p:spPr bwMode="auto">
            <a:xfrm>
              <a:off x="900" y="5883"/>
              <a:ext cx="2043" cy="2043"/>
            </a:xfrm>
            <a:prstGeom prst="rect">
              <a:avLst/>
            </a:prstGeom>
            <a:noFill/>
            <a:ln w="38100">
              <a:solidFill>
                <a:srgbClr val="92D05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sz="1600" dirty="0" smtClean="0">
                  <a:latin typeface="Calibri" pitchFamily="34" charset="0"/>
                </a:rPr>
                <a:t>Les notes </a:t>
              </a:r>
              <a:r>
                <a:rPr lang="en-CA" sz="1600" dirty="0" err="1" smtClean="0">
                  <a:latin typeface="Calibri" pitchFamily="34" charset="0"/>
                </a:rPr>
                <a:t>sont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basées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sur</a:t>
              </a:r>
              <a:r>
                <a:rPr lang="en-CA" sz="1600" dirty="0" smtClean="0">
                  <a:latin typeface="Calibri" pitchFamily="34" charset="0"/>
                </a:rPr>
                <a:t> les </a:t>
              </a:r>
              <a:r>
                <a:rPr lang="en-CA" sz="1600" dirty="0" err="1" smtClean="0">
                  <a:latin typeface="Calibri" pitchFamily="34" charset="0"/>
                </a:rPr>
                <a:t>résultats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d’apprentissage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prévus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dans</a:t>
              </a:r>
              <a:r>
                <a:rPr lang="en-CA" sz="1600" dirty="0" smtClean="0">
                  <a:latin typeface="Calibri" pitchFamily="34" charset="0"/>
                </a:rPr>
                <a:t> le programme  </a:t>
              </a:r>
              <a:r>
                <a:rPr lang="en-CA" sz="1600" dirty="0" err="1" smtClean="0">
                  <a:latin typeface="Calibri" pitchFamily="34" charset="0"/>
                </a:rPr>
                <a:t>d’études</a:t>
              </a:r>
              <a:r>
                <a:rPr lang="en-CA" sz="1600" dirty="0" smtClean="0">
                  <a:latin typeface="Calibri" pitchFamily="34" charset="0"/>
                </a:rPr>
                <a:t> du </a:t>
              </a:r>
              <a:r>
                <a:rPr lang="en-CA" sz="1600" dirty="0" err="1" smtClean="0">
                  <a:latin typeface="Calibri" pitchFamily="34" charset="0"/>
                </a:rPr>
                <a:t>niveau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scolaire</a:t>
              </a:r>
              <a:r>
                <a:rPr lang="en-CA" sz="1600" dirty="0" smtClean="0">
                  <a:latin typeface="Calibri" pitchFamily="34" charset="0"/>
                </a:rPr>
                <a:t>.</a:t>
              </a:r>
              <a:endParaRPr lang="en-US" sz="1600" dirty="0"/>
            </a:p>
          </p:txBody>
        </p:sp>
        <p:cxnSp>
          <p:nvCxnSpPr>
            <p:cNvPr id="4120" name="AutoShape 23"/>
            <p:cNvCxnSpPr>
              <a:cxnSpLocks noChangeShapeType="1"/>
              <a:stCxn id="4118" idx="2"/>
            </p:cNvCxnSpPr>
            <p:nvPr/>
          </p:nvCxnSpPr>
          <p:spPr bwMode="auto">
            <a:xfrm flipH="1">
              <a:off x="1856" y="4090"/>
              <a:ext cx="4" cy="1867"/>
            </a:xfrm>
            <a:prstGeom prst="straightConnector1">
              <a:avLst/>
            </a:prstGeom>
            <a:noFill/>
            <a:ln w="12700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  <p:cxnSp>
          <p:nvCxnSpPr>
            <p:cNvPr id="4121" name="AutoShape 24"/>
            <p:cNvCxnSpPr>
              <a:cxnSpLocks noChangeShapeType="1"/>
            </p:cNvCxnSpPr>
            <p:nvPr/>
          </p:nvCxnSpPr>
          <p:spPr bwMode="auto">
            <a:xfrm>
              <a:off x="7797" y="5223"/>
              <a:ext cx="1" cy="21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122" name="Text Box 25"/>
            <p:cNvSpPr txBox="1">
              <a:spLocks noChangeArrowheads="1"/>
            </p:cNvSpPr>
            <p:nvPr/>
          </p:nvSpPr>
          <p:spPr bwMode="auto">
            <a:xfrm>
              <a:off x="5946" y="6173"/>
              <a:ext cx="1914" cy="1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sz="1600" dirty="0" smtClean="0">
                  <a:latin typeface="Calibri" pitchFamily="34" charset="0"/>
                </a:rPr>
                <a:t>Les notes </a:t>
              </a:r>
              <a:r>
                <a:rPr lang="en-CA" sz="1600" dirty="0" err="1" smtClean="0">
                  <a:latin typeface="Calibri" pitchFamily="34" charset="0"/>
                </a:rPr>
                <a:t>sont</a:t>
              </a:r>
              <a:r>
                <a:rPr lang="en-CA" sz="1600" dirty="0" smtClean="0">
                  <a:latin typeface="Calibri" pitchFamily="34" charset="0"/>
                </a:rPr>
                <a:t>  </a:t>
              </a:r>
              <a:r>
                <a:rPr lang="en-CA" sz="1600" dirty="0" err="1" smtClean="0">
                  <a:latin typeface="Calibri" pitchFamily="34" charset="0"/>
                </a:rPr>
                <a:t>basées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sur</a:t>
              </a:r>
              <a:r>
                <a:rPr lang="en-CA" sz="1600" dirty="0" smtClean="0">
                  <a:latin typeface="Calibri" pitchFamily="34" charset="0"/>
                </a:rPr>
                <a:t> les </a:t>
              </a:r>
              <a:r>
                <a:rPr lang="en-CA" sz="1600" dirty="0" err="1" smtClean="0">
                  <a:latin typeface="Calibri" pitchFamily="34" charset="0"/>
                </a:rPr>
                <a:t>attentes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liées</a:t>
              </a:r>
              <a:r>
                <a:rPr lang="en-CA" sz="1600" dirty="0" smtClean="0">
                  <a:latin typeface="Calibri" pitchFamily="34" charset="0"/>
                </a:rPr>
                <a:t> aux </a:t>
              </a:r>
              <a:r>
                <a:rPr lang="en-CA" sz="1600" dirty="0" err="1" smtClean="0">
                  <a:latin typeface="Calibri" pitchFamily="34" charset="0"/>
                </a:rPr>
                <a:t>besoins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spécifiques</a:t>
              </a:r>
              <a:r>
                <a:rPr lang="en-CA" sz="1600" dirty="0" smtClean="0">
                  <a:latin typeface="Calibri" pitchFamily="34" charset="0"/>
                </a:rPr>
                <a:t> de </a:t>
              </a:r>
              <a:r>
                <a:rPr lang="en-CA" sz="1600" dirty="0" err="1" smtClean="0">
                  <a:latin typeface="Calibri" pitchFamily="34" charset="0"/>
                </a:rPr>
                <a:t>l’élève</a:t>
              </a:r>
              <a:r>
                <a:rPr lang="en-CA" sz="1600" dirty="0" smtClean="0">
                  <a:latin typeface="Calibri" pitchFamily="34" charset="0"/>
                </a:rPr>
                <a:t>.</a:t>
              </a:r>
              <a:endParaRPr lang="en-US" sz="1600" dirty="0"/>
            </a:p>
          </p:txBody>
        </p:sp>
        <p:sp>
          <p:nvSpPr>
            <p:cNvPr id="4123" name="Text Box 26"/>
            <p:cNvSpPr txBox="1">
              <a:spLocks noChangeArrowheads="1"/>
            </p:cNvSpPr>
            <p:nvPr/>
          </p:nvSpPr>
          <p:spPr bwMode="auto">
            <a:xfrm>
              <a:off x="5798" y="3559"/>
              <a:ext cx="840" cy="39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smtClean="0">
                  <a:latin typeface="Calibri" pitchFamily="34" charset="0"/>
                </a:rPr>
                <a:t>Non</a:t>
              </a:r>
              <a:endParaRPr lang="en-US" dirty="0"/>
            </a:p>
          </p:txBody>
        </p:sp>
        <p:cxnSp>
          <p:nvCxnSpPr>
            <p:cNvPr id="4124" name="AutoShape 27"/>
            <p:cNvCxnSpPr>
              <a:cxnSpLocks noChangeShapeType="1"/>
              <a:stCxn id="4109" idx="3"/>
            </p:cNvCxnSpPr>
            <p:nvPr/>
          </p:nvCxnSpPr>
          <p:spPr bwMode="auto">
            <a:xfrm flipV="1">
              <a:off x="5634" y="6709"/>
              <a:ext cx="312" cy="82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</p:cxnSp>
        <p:sp>
          <p:nvSpPr>
            <p:cNvPr id="4125" name="Text Box 28"/>
            <p:cNvSpPr txBox="1">
              <a:spLocks noChangeArrowheads="1"/>
            </p:cNvSpPr>
            <p:nvPr/>
          </p:nvSpPr>
          <p:spPr bwMode="auto">
            <a:xfrm>
              <a:off x="4072" y="5126"/>
              <a:ext cx="839" cy="3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smtClean="0">
                  <a:latin typeface="Calibri" pitchFamily="34" charset="0"/>
                </a:rPr>
                <a:t>Oui</a:t>
              </a:r>
              <a:endParaRPr lang="en-US" dirty="0"/>
            </a:p>
          </p:txBody>
        </p:sp>
        <p:cxnSp>
          <p:nvCxnSpPr>
            <p:cNvPr id="4126" name="AutoShape 29"/>
            <p:cNvCxnSpPr>
              <a:cxnSpLocks noChangeShapeType="1"/>
            </p:cNvCxnSpPr>
            <p:nvPr/>
          </p:nvCxnSpPr>
          <p:spPr bwMode="auto">
            <a:xfrm flipH="1">
              <a:off x="4239" y="4754"/>
              <a:ext cx="325" cy="37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127" name="Text Box 30"/>
            <p:cNvSpPr txBox="1">
              <a:spLocks noChangeArrowheads="1"/>
            </p:cNvSpPr>
            <p:nvPr/>
          </p:nvSpPr>
          <p:spPr bwMode="auto">
            <a:xfrm>
              <a:off x="7287" y="4876"/>
              <a:ext cx="839" cy="3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smtClean="0">
                  <a:latin typeface="Calibri" pitchFamily="34" charset="0"/>
                </a:rPr>
                <a:t>Non</a:t>
              </a:r>
              <a:endParaRPr lang="en-US" dirty="0"/>
            </a:p>
          </p:txBody>
        </p:sp>
        <p:cxnSp>
          <p:nvCxnSpPr>
            <p:cNvPr id="4128" name="AutoShape 31"/>
            <p:cNvCxnSpPr>
              <a:cxnSpLocks noChangeShapeType="1"/>
              <a:stCxn id="4112" idx="2"/>
            </p:cNvCxnSpPr>
            <p:nvPr/>
          </p:nvCxnSpPr>
          <p:spPr bwMode="auto">
            <a:xfrm>
              <a:off x="6594" y="4744"/>
              <a:ext cx="703" cy="2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33" name="Straight Arrow Connector 32"/>
          <p:cNvCxnSpPr/>
          <p:nvPr/>
        </p:nvCxnSpPr>
        <p:spPr>
          <a:xfrm flipH="1">
            <a:off x="971600" y="1916832"/>
            <a:ext cx="1368151" cy="485066"/>
          </a:xfrm>
          <a:prstGeom prst="straightConnector1">
            <a:avLst/>
          </a:prstGeom>
          <a:ln w="127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1" name="TextBox 37"/>
          <p:cNvSpPr txBox="1">
            <a:spLocks noChangeArrowheads="1"/>
          </p:cNvSpPr>
          <p:nvPr/>
        </p:nvSpPr>
        <p:spPr bwMode="auto">
          <a:xfrm>
            <a:off x="1153394" y="685802"/>
            <a:ext cx="71905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2400" dirty="0" err="1" smtClean="0"/>
              <a:t>Arbre</a:t>
            </a:r>
            <a:r>
              <a:rPr lang="en-CA" sz="2400" dirty="0" smtClean="0"/>
              <a:t> </a:t>
            </a:r>
            <a:r>
              <a:rPr lang="en-CA" sz="2400" dirty="0" err="1" smtClean="0"/>
              <a:t>décisionnel</a:t>
            </a:r>
            <a:r>
              <a:rPr lang="en-CA" sz="2400" dirty="0" smtClean="0"/>
              <a:t> – page 20 du </a:t>
            </a:r>
            <a:r>
              <a:rPr lang="en-CA" sz="2400" i="1" dirty="0" smtClean="0"/>
              <a:t>Document </a:t>
            </a:r>
            <a:r>
              <a:rPr lang="en-CA" sz="2400" i="1" dirty="0" err="1" smtClean="0"/>
              <a:t>d’appui</a:t>
            </a:r>
            <a:endParaRPr lang="en-CA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23528" y="980728"/>
            <a:ext cx="8274050" cy="5567419"/>
            <a:chOff x="870" y="2712"/>
            <a:chExt cx="9921" cy="5443"/>
          </a:xfrm>
        </p:grpSpPr>
        <p:cxnSp>
          <p:nvCxnSpPr>
            <p:cNvPr id="8198" name="AutoShape 4"/>
            <p:cNvCxnSpPr>
              <a:cxnSpLocks noChangeShapeType="1"/>
              <a:stCxn id="8206" idx="1"/>
            </p:cNvCxnSpPr>
            <p:nvPr/>
          </p:nvCxnSpPr>
          <p:spPr bwMode="auto">
            <a:xfrm flipH="1">
              <a:off x="7857" y="7226"/>
              <a:ext cx="574" cy="6"/>
            </a:xfrm>
            <a:prstGeom prst="straightConnector1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</p:cxnSp>
        <p:cxnSp>
          <p:nvCxnSpPr>
            <p:cNvPr id="5127" name="AutoShape 5"/>
            <p:cNvCxnSpPr>
              <a:cxnSpLocks noChangeShapeType="1"/>
            </p:cNvCxnSpPr>
            <p:nvPr/>
          </p:nvCxnSpPr>
          <p:spPr bwMode="auto">
            <a:xfrm>
              <a:off x="10380" y="6789"/>
              <a:ext cx="0" cy="1074"/>
            </a:xfrm>
            <a:prstGeom prst="straightConnector1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</p:cxnSp>
        <p:cxnSp>
          <p:nvCxnSpPr>
            <p:cNvPr id="8200" name="AutoShape 6"/>
            <p:cNvCxnSpPr>
              <a:cxnSpLocks noChangeShapeType="1"/>
            </p:cNvCxnSpPr>
            <p:nvPr/>
          </p:nvCxnSpPr>
          <p:spPr bwMode="auto">
            <a:xfrm>
              <a:off x="9004" y="6653"/>
              <a:ext cx="0" cy="2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8201" name="Text Box 7"/>
            <p:cNvSpPr txBox="1">
              <a:spLocks noChangeArrowheads="1"/>
            </p:cNvSpPr>
            <p:nvPr/>
          </p:nvSpPr>
          <p:spPr bwMode="auto">
            <a:xfrm>
              <a:off x="2390" y="2712"/>
              <a:ext cx="7770" cy="6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err="1" smtClean="0">
                  <a:latin typeface="Calibri" pitchFamily="34" charset="0"/>
                </a:rPr>
                <a:t>L’élève</a:t>
              </a:r>
              <a:r>
                <a:rPr lang="en-CA" dirty="0" smtClean="0">
                  <a:latin typeface="Calibri" pitchFamily="34" charset="0"/>
                </a:rPr>
                <a:t> suit-</a:t>
              </a:r>
              <a:r>
                <a:rPr lang="en-CA" dirty="0" err="1" smtClean="0">
                  <a:latin typeface="Calibri" pitchFamily="34" charset="0"/>
                </a:rPr>
                <a:t>il</a:t>
              </a:r>
              <a:r>
                <a:rPr lang="en-CA" dirty="0" smtClean="0">
                  <a:latin typeface="Calibri" pitchFamily="34" charset="0"/>
                </a:rPr>
                <a:t> le programme </a:t>
              </a:r>
              <a:r>
                <a:rPr lang="en-CA" dirty="0" err="1" smtClean="0">
                  <a:latin typeface="Calibri" pitchFamily="34" charset="0"/>
                </a:rPr>
                <a:t>d’études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u="sng" dirty="0" smtClean="0">
                  <a:latin typeface="Calibri" pitchFamily="34" charset="0"/>
                </a:rPr>
                <a:t>de son </a:t>
              </a:r>
              <a:r>
                <a:rPr lang="en-CA" u="sng" dirty="0" err="1" smtClean="0">
                  <a:latin typeface="Calibri" pitchFamily="34" charset="0"/>
                </a:rPr>
                <a:t>niveau</a:t>
              </a:r>
              <a:r>
                <a:rPr lang="en-CA" u="sng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dans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cette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matière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scolaire</a:t>
              </a:r>
              <a:r>
                <a:rPr lang="en-CA" dirty="0" smtClean="0">
                  <a:latin typeface="Calibri" pitchFamily="34" charset="0"/>
                </a:rPr>
                <a:t>, </a:t>
              </a:r>
              <a:r>
                <a:rPr lang="en-CA" dirty="0" err="1" smtClean="0">
                  <a:latin typeface="Calibri" pitchFamily="34" charset="0"/>
                </a:rPr>
                <a:t>même</a:t>
              </a:r>
              <a:r>
                <a:rPr lang="en-CA" dirty="0" smtClean="0">
                  <a:latin typeface="Calibri" pitchFamily="34" charset="0"/>
                </a:rPr>
                <a:t> avec des adaptations?</a:t>
              </a:r>
              <a:endParaRPr lang="en-US" dirty="0"/>
            </a:p>
          </p:txBody>
        </p:sp>
        <p:sp>
          <p:nvSpPr>
            <p:cNvPr id="8202" name="Text Box 8"/>
            <p:cNvSpPr txBox="1">
              <a:spLocks noChangeArrowheads="1"/>
            </p:cNvSpPr>
            <p:nvPr/>
          </p:nvSpPr>
          <p:spPr bwMode="auto">
            <a:xfrm>
              <a:off x="6389" y="5484"/>
              <a:ext cx="4053" cy="5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smtClean="0">
                  <a:latin typeface="Calibri" pitchFamily="34" charset="0"/>
                </a:rPr>
                <a:t>Y a-t-</a:t>
              </a:r>
              <a:r>
                <a:rPr lang="en-CA" dirty="0" err="1" smtClean="0">
                  <a:latin typeface="Calibri" pitchFamily="34" charset="0"/>
                </a:rPr>
                <a:t>il</a:t>
              </a:r>
              <a:r>
                <a:rPr lang="en-CA" dirty="0" smtClean="0">
                  <a:latin typeface="Calibri" pitchFamily="34" charset="0"/>
                </a:rPr>
                <a:t> un PEP pour les </a:t>
              </a:r>
              <a:r>
                <a:rPr lang="en-CA" dirty="0" err="1" smtClean="0">
                  <a:latin typeface="Calibri" pitchFamily="34" charset="0"/>
                </a:rPr>
                <a:t>domaines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pédagogiques</a:t>
              </a:r>
              <a:r>
                <a:rPr lang="en-CA" dirty="0" smtClean="0">
                  <a:latin typeface="Calibri" pitchFamily="34" charset="0"/>
                </a:rPr>
                <a:t>?</a:t>
              </a:r>
              <a:endParaRPr lang="en-US" dirty="0"/>
            </a:p>
          </p:txBody>
        </p:sp>
        <p:sp>
          <p:nvSpPr>
            <p:cNvPr id="5131" name="Text Box 9"/>
            <p:cNvSpPr txBox="1">
              <a:spLocks noChangeArrowheads="1"/>
            </p:cNvSpPr>
            <p:nvPr/>
          </p:nvSpPr>
          <p:spPr bwMode="auto">
            <a:xfrm>
              <a:off x="9952" y="6393"/>
              <a:ext cx="839" cy="39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en-CA" dirty="0" smtClean="0">
                  <a:latin typeface="Calibri" pitchFamily="34" charset="0"/>
                </a:rPr>
                <a:t>Non</a:t>
              </a:r>
              <a:endParaRPr lang="en-US" dirty="0"/>
            </a:p>
          </p:txBody>
        </p:sp>
        <p:sp>
          <p:nvSpPr>
            <p:cNvPr id="8204" name="Text Box 10"/>
            <p:cNvSpPr txBox="1">
              <a:spLocks noChangeArrowheads="1"/>
            </p:cNvSpPr>
            <p:nvPr/>
          </p:nvSpPr>
          <p:spPr bwMode="auto">
            <a:xfrm>
              <a:off x="8514" y="6284"/>
              <a:ext cx="830" cy="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smtClean="0">
                  <a:latin typeface="Calibri" pitchFamily="34" charset="0"/>
                </a:rPr>
                <a:t>Oui</a:t>
              </a:r>
              <a:endParaRPr lang="en-US" dirty="0"/>
            </a:p>
          </p:txBody>
        </p:sp>
        <p:sp>
          <p:nvSpPr>
            <p:cNvPr id="8205" name="Text Box 11"/>
            <p:cNvSpPr txBox="1">
              <a:spLocks noChangeArrowheads="1"/>
            </p:cNvSpPr>
            <p:nvPr/>
          </p:nvSpPr>
          <p:spPr bwMode="auto">
            <a:xfrm>
              <a:off x="3219" y="6077"/>
              <a:ext cx="2235" cy="13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sz="1500" dirty="0" err="1" smtClean="0">
                  <a:latin typeface="Calibri" pitchFamily="34" charset="0"/>
                </a:rPr>
                <a:t>Inidiquer</a:t>
              </a:r>
              <a:r>
                <a:rPr lang="en-CA" sz="1500" dirty="0" smtClean="0">
                  <a:latin typeface="Calibri" pitchFamily="34" charset="0"/>
                </a:rPr>
                <a:t> « ALA » OU « L » (« L » </a:t>
              </a:r>
              <a:r>
                <a:rPr lang="en-CA" sz="1500" dirty="0" err="1" smtClean="0">
                  <a:latin typeface="Calibri" pitchFamily="34" charset="0"/>
                </a:rPr>
                <a:t>s’applique</a:t>
              </a:r>
              <a:r>
                <a:rPr lang="en-CA" sz="1500" dirty="0" smtClean="0">
                  <a:latin typeface="Calibri" pitchFamily="34" charset="0"/>
                </a:rPr>
                <a:t> </a:t>
              </a:r>
              <a:r>
                <a:rPr lang="en-CA" sz="1500" dirty="0" err="1" smtClean="0">
                  <a:latin typeface="Calibri" pitchFamily="34" charset="0"/>
                </a:rPr>
                <a:t>uniquement</a:t>
              </a:r>
              <a:r>
                <a:rPr lang="en-CA" sz="1500" dirty="0" smtClean="0">
                  <a:latin typeface="Calibri" pitchFamily="34" charset="0"/>
                </a:rPr>
                <a:t> au programme </a:t>
              </a:r>
              <a:r>
                <a:rPr lang="en-CA" sz="1500" dirty="0" err="1" smtClean="0">
                  <a:latin typeface="Calibri" pitchFamily="34" charset="0"/>
                </a:rPr>
                <a:t>français</a:t>
              </a:r>
              <a:r>
                <a:rPr lang="en-CA" sz="1500" dirty="0" smtClean="0">
                  <a:latin typeface="Calibri" pitchFamily="34" charset="0"/>
                </a:rPr>
                <a:t>)</a:t>
              </a:r>
              <a:endParaRPr lang="en-US" sz="1500" dirty="0"/>
            </a:p>
          </p:txBody>
        </p:sp>
        <p:sp>
          <p:nvSpPr>
            <p:cNvPr id="8206" name="Text Box 12"/>
            <p:cNvSpPr txBox="1">
              <a:spLocks noChangeArrowheads="1"/>
            </p:cNvSpPr>
            <p:nvPr/>
          </p:nvSpPr>
          <p:spPr bwMode="auto">
            <a:xfrm>
              <a:off x="8431" y="6904"/>
              <a:ext cx="1303" cy="6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err="1" smtClean="0">
                  <a:latin typeface="Calibri" pitchFamily="34" charset="0"/>
                </a:rPr>
                <a:t>Indiquer</a:t>
              </a:r>
              <a:r>
                <a:rPr lang="en-CA" dirty="0" smtClean="0">
                  <a:latin typeface="Calibri" pitchFamily="34" charset="0"/>
                </a:rPr>
                <a:t> « PEP »</a:t>
              </a:r>
              <a:endParaRPr lang="en-US" dirty="0"/>
            </a:p>
          </p:txBody>
        </p:sp>
        <p:cxnSp>
          <p:nvCxnSpPr>
            <p:cNvPr id="5135" name="AutoShape 13"/>
            <p:cNvCxnSpPr>
              <a:cxnSpLocks noChangeShapeType="1"/>
            </p:cNvCxnSpPr>
            <p:nvPr/>
          </p:nvCxnSpPr>
          <p:spPr bwMode="auto">
            <a:xfrm flipH="1">
              <a:off x="3006" y="7843"/>
              <a:ext cx="7336" cy="0"/>
            </a:xfrm>
            <a:prstGeom prst="straightConnector1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  <a:round/>
              <a:headEnd/>
              <a:tailEnd type="triangle" w="med" len="med"/>
            </a:ln>
          </p:spPr>
        </p:cxnSp>
        <p:sp>
          <p:nvSpPr>
            <p:cNvPr id="8208" name="Text Box 14"/>
            <p:cNvSpPr txBox="1">
              <a:spLocks noChangeArrowheads="1"/>
            </p:cNvSpPr>
            <p:nvPr/>
          </p:nvSpPr>
          <p:spPr bwMode="auto">
            <a:xfrm>
              <a:off x="3014" y="4247"/>
              <a:ext cx="7146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err="1" smtClean="0">
                  <a:latin typeface="Calibri" pitchFamily="34" charset="0"/>
                </a:rPr>
                <a:t>L’apprentissage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d’une</a:t>
              </a:r>
              <a:r>
                <a:rPr lang="en-CA" dirty="0" smtClean="0">
                  <a:latin typeface="Calibri" pitchFamily="34" charset="0"/>
                </a:rPr>
                <a:t> langue </a:t>
              </a:r>
              <a:r>
                <a:rPr lang="en-CA" dirty="0" err="1" smtClean="0">
                  <a:latin typeface="Calibri" pitchFamily="34" charset="0"/>
                </a:rPr>
                <a:t>additionnelle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est-il</a:t>
              </a:r>
              <a:r>
                <a:rPr lang="en-CA" dirty="0" smtClean="0">
                  <a:latin typeface="Calibri" pitchFamily="34" charset="0"/>
                </a:rPr>
                <a:t> le </a:t>
              </a:r>
              <a:r>
                <a:rPr lang="en-CA" u="sng" dirty="0" smtClean="0">
                  <a:latin typeface="Calibri" pitchFamily="34" charset="0"/>
                </a:rPr>
                <a:t>principal</a:t>
              </a:r>
              <a:r>
                <a:rPr lang="en-CA" dirty="0" smtClean="0">
                  <a:latin typeface="Calibri" pitchFamily="34" charset="0"/>
                </a:rPr>
                <a:t> but </a:t>
              </a:r>
              <a:r>
                <a:rPr lang="en-CA" dirty="0" err="1" smtClean="0">
                  <a:latin typeface="Calibri" pitchFamily="34" charset="0"/>
                </a:rPr>
                <a:t>d’apprentissage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dans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cette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matière</a:t>
              </a:r>
              <a:r>
                <a:rPr lang="en-CA" dirty="0" smtClean="0">
                  <a:latin typeface="Calibri" pitchFamily="34" charset="0"/>
                </a:rPr>
                <a:t>?</a:t>
              </a:r>
              <a:endParaRPr lang="en-US" dirty="0"/>
            </a:p>
          </p:txBody>
        </p:sp>
        <p:cxnSp>
          <p:nvCxnSpPr>
            <p:cNvPr id="8209" name="AutoShape 15"/>
            <p:cNvCxnSpPr>
              <a:cxnSpLocks noChangeShapeType="1"/>
            </p:cNvCxnSpPr>
            <p:nvPr/>
          </p:nvCxnSpPr>
          <p:spPr bwMode="auto">
            <a:xfrm flipH="1">
              <a:off x="4195" y="5420"/>
              <a:ext cx="0" cy="6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138" name="AutoShape 16"/>
            <p:cNvCxnSpPr>
              <a:cxnSpLocks noChangeShapeType="1"/>
              <a:stCxn id="5147" idx="2"/>
            </p:cNvCxnSpPr>
            <p:nvPr/>
          </p:nvCxnSpPr>
          <p:spPr bwMode="auto">
            <a:xfrm>
              <a:off x="6748" y="3975"/>
              <a:ext cx="76" cy="281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75000"/>
                </a:schemeClr>
              </a:solidFill>
              <a:round/>
              <a:headEnd/>
              <a:tailEnd type="triangle" w="med" len="med"/>
            </a:ln>
          </p:spPr>
        </p:cxnSp>
        <p:cxnSp>
          <p:nvCxnSpPr>
            <p:cNvPr id="5139" name="AutoShape 17"/>
            <p:cNvCxnSpPr>
              <a:cxnSpLocks noChangeShapeType="1"/>
            </p:cNvCxnSpPr>
            <p:nvPr/>
          </p:nvCxnSpPr>
          <p:spPr bwMode="auto">
            <a:xfrm>
              <a:off x="5248" y="3334"/>
              <a:ext cx="1087" cy="278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75000"/>
                </a:schemeClr>
              </a:solidFill>
              <a:round/>
              <a:headEnd/>
              <a:tailEnd type="triangle" w="med" len="med"/>
            </a:ln>
          </p:spPr>
        </p:cxnSp>
        <p:cxnSp>
          <p:nvCxnSpPr>
            <p:cNvPr id="8212" name="AutoShape 19"/>
            <p:cNvCxnSpPr>
              <a:cxnSpLocks noChangeShapeType="1"/>
            </p:cNvCxnSpPr>
            <p:nvPr/>
          </p:nvCxnSpPr>
          <p:spPr bwMode="auto">
            <a:xfrm>
              <a:off x="8499" y="6096"/>
              <a:ext cx="274" cy="1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141" name="AutoShape 20"/>
            <p:cNvCxnSpPr>
              <a:cxnSpLocks noChangeShapeType="1"/>
              <a:endCxn id="5131" idx="0"/>
            </p:cNvCxnSpPr>
            <p:nvPr/>
          </p:nvCxnSpPr>
          <p:spPr bwMode="auto">
            <a:xfrm>
              <a:off x="10109" y="6091"/>
              <a:ext cx="263" cy="302"/>
            </a:xfrm>
            <a:prstGeom prst="straightConnector1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  <a:round/>
              <a:headEnd/>
              <a:tailEnd type="triangle" w="med" len="med"/>
            </a:ln>
          </p:spPr>
        </p:cxnSp>
        <p:sp>
          <p:nvSpPr>
            <p:cNvPr id="8214" name="Text Box 21"/>
            <p:cNvSpPr txBox="1">
              <a:spLocks noChangeArrowheads="1"/>
            </p:cNvSpPr>
            <p:nvPr/>
          </p:nvSpPr>
          <p:spPr bwMode="auto">
            <a:xfrm>
              <a:off x="1715" y="3808"/>
              <a:ext cx="838" cy="3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fr-CA" dirty="0" smtClean="0">
                  <a:latin typeface="Calibri" pitchFamily="34" charset="0"/>
                </a:rPr>
                <a:t>Oui</a:t>
              </a:r>
              <a:endParaRPr lang="en-US" dirty="0"/>
            </a:p>
          </p:txBody>
        </p:sp>
        <p:sp>
          <p:nvSpPr>
            <p:cNvPr id="5143" name="Text Box 22"/>
            <p:cNvSpPr txBox="1">
              <a:spLocks noChangeArrowheads="1"/>
            </p:cNvSpPr>
            <p:nvPr/>
          </p:nvSpPr>
          <p:spPr bwMode="auto">
            <a:xfrm>
              <a:off x="870" y="6171"/>
              <a:ext cx="2136" cy="1984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sz="1600" dirty="0" smtClean="0">
                  <a:latin typeface="Calibri" pitchFamily="34" charset="0"/>
                </a:rPr>
                <a:t>Les notes </a:t>
              </a:r>
              <a:r>
                <a:rPr lang="en-CA" sz="1600" dirty="0" err="1" smtClean="0">
                  <a:latin typeface="Calibri" pitchFamily="34" charset="0"/>
                </a:rPr>
                <a:t>sont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basées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sur</a:t>
              </a:r>
              <a:r>
                <a:rPr lang="en-CA" sz="1600" dirty="0" smtClean="0">
                  <a:latin typeface="Calibri" pitchFamily="34" charset="0"/>
                </a:rPr>
                <a:t> les </a:t>
              </a:r>
              <a:r>
                <a:rPr lang="en-CA" sz="1600" dirty="0" err="1" smtClean="0">
                  <a:latin typeface="Calibri" pitchFamily="34" charset="0"/>
                </a:rPr>
                <a:t>résultats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d’apprentissage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prévus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dans</a:t>
              </a:r>
              <a:r>
                <a:rPr lang="en-CA" sz="1600" dirty="0" smtClean="0">
                  <a:latin typeface="Calibri" pitchFamily="34" charset="0"/>
                </a:rPr>
                <a:t> le programme  </a:t>
              </a:r>
              <a:r>
                <a:rPr lang="en-CA" sz="1600" dirty="0" err="1" smtClean="0">
                  <a:latin typeface="Calibri" pitchFamily="34" charset="0"/>
                </a:rPr>
                <a:t>d’études</a:t>
              </a:r>
              <a:r>
                <a:rPr lang="en-CA" sz="1600" dirty="0" smtClean="0">
                  <a:latin typeface="Calibri" pitchFamily="34" charset="0"/>
                </a:rPr>
                <a:t> du </a:t>
              </a:r>
              <a:r>
                <a:rPr lang="en-CA" sz="1600" dirty="0" err="1" smtClean="0">
                  <a:latin typeface="Calibri" pitchFamily="34" charset="0"/>
                </a:rPr>
                <a:t>niveau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scolaire</a:t>
              </a:r>
              <a:r>
                <a:rPr lang="en-CA" sz="1600" dirty="0" smtClean="0">
                  <a:latin typeface="Calibri" pitchFamily="34" charset="0"/>
                </a:rPr>
                <a:t>.</a:t>
              </a:r>
              <a:endParaRPr lang="en-US" sz="1600" dirty="0"/>
            </a:p>
          </p:txBody>
        </p:sp>
        <p:cxnSp>
          <p:nvCxnSpPr>
            <p:cNvPr id="8216" name="AutoShape 23"/>
            <p:cNvCxnSpPr>
              <a:cxnSpLocks noChangeShapeType="1"/>
              <a:stCxn id="8214" idx="2"/>
            </p:cNvCxnSpPr>
            <p:nvPr/>
          </p:nvCxnSpPr>
          <p:spPr bwMode="auto">
            <a:xfrm flipH="1">
              <a:off x="2105" y="4190"/>
              <a:ext cx="29" cy="19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145" name="AutoShape 24"/>
            <p:cNvCxnSpPr>
              <a:cxnSpLocks noChangeShapeType="1"/>
              <a:stCxn id="5151" idx="2"/>
              <a:endCxn id="8202" idx="0"/>
            </p:cNvCxnSpPr>
            <p:nvPr/>
          </p:nvCxnSpPr>
          <p:spPr bwMode="auto">
            <a:xfrm flipH="1">
              <a:off x="8415" y="5323"/>
              <a:ext cx="22" cy="161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75000"/>
                </a:schemeClr>
              </a:solidFill>
              <a:round/>
              <a:headEnd/>
              <a:tailEnd type="triangle" w="med" len="med"/>
            </a:ln>
          </p:spPr>
        </p:cxnSp>
        <p:sp>
          <p:nvSpPr>
            <p:cNvPr id="8218" name="Text Box 25"/>
            <p:cNvSpPr txBox="1">
              <a:spLocks noChangeArrowheads="1"/>
            </p:cNvSpPr>
            <p:nvPr/>
          </p:nvSpPr>
          <p:spPr bwMode="auto">
            <a:xfrm>
              <a:off x="5916" y="6242"/>
              <a:ext cx="1975" cy="1494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sz="1600" dirty="0" smtClean="0">
                  <a:latin typeface="Calibri" pitchFamily="34" charset="0"/>
                </a:rPr>
                <a:t>Les notes </a:t>
              </a:r>
              <a:r>
                <a:rPr lang="en-CA" sz="1600" dirty="0" err="1" smtClean="0">
                  <a:latin typeface="Calibri" pitchFamily="34" charset="0"/>
                </a:rPr>
                <a:t>sont</a:t>
              </a:r>
              <a:r>
                <a:rPr lang="en-CA" sz="1600" dirty="0" smtClean="0">
                  <a:latin typeface="Calibri" pitchFamily="34" charset="0"/>
                </a:rPr>
                <a:t>  </a:t>
              </a:r>
              <a:r>
                <a:rPr lang="en-CA" sz="1600" dirty="0" err="1" smtClean="0">
                  <a:latin typeface="Calibri" pitchFamily="34" charset="0"/>
                </a:rPr>
                <a:t>basées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sur</a:t>
              </a:r>
              <a:r>
                <a:rPr lang="en-CA" sz="1600" dirty="0" smtClean="0">
                  <a:latin typeface="Calibri" pitchFamily="34" charset="0"/>
                </a:rPr>
                <a:t> les </a:t>
              </a:r>
              <a:r>
                <a:rPr lang="en-CA" sz="1600" dirty="0" err="1" smtClean="0">
                  <a:latin typeface="Calibri" pitchFamily="34" charset="0"/>
                </a:rPr>
                <a:t>attentes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liées</a:t>
              </a:r>
              <a:r>
                <a:rPr lang="en-CA" sz="1600" dirty="0" smtClean="0">
                  <a:latin typeface="Calibri" pitchFamily="34" charset="0"/>
                </a:rPr>
                <a:t> aux </a:t>
              </a:r>
              <a:r>
                <a:rPr lang="en-CA" sz="1600" dirty="0" err="1" smtClean="0">
                  <a:latin typeface="Calibri" pitchFamily="34" charset="0"/>
                </a:rPr>
                <a:t>besoins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spécifiques</a:t>
              </a:r>
              <a:r>
                <a:rPr lang="en-CA" sz="1600" dirty="0" smtClean="0">
                  <a:latin typeface="Calibri" pitchFamily="34" charset="0"/>
                </a:rPr>
                <a:t> de </a:t>
              </a:r>
              <a:r>
                <a:rPr lang="en-CA" sz="1600" dirty="0" err="1" smtClean="0">
                  <a:latin typeface="Calibri" pitchFamily="34" charset="0"/>
                </a:rPr>
                <a:t>l’élève</a:t>
              </a:r>
              <a:r>
                <a:rPr lang="en-CA" sz="1600" dirty="0" smtClean="0">
                  <a:latin typeface="Calibri" pitchFamily="34" charset="0"/>
                </a:rPr>
                <a:t>.</a:t>
              </a:r>
              <a:endParaRPr lang="en-US" sz="1600" dirty="0"/>
            </a:p>
          </p:txBody>
        </p:sp>
        <p:sp>
          <p:nvSpPr>
            <p:cNvPr id="5147" name="Text Box 26"/>
            <p:cNvSpPr txBox="1">
              <a:spLocks noChangeArrowheads="1"/>
            </p:cNvSpPr>
            <p:nvPr/>
          </p:nvSpPr>
          <p:spPr bwMode="auto">
            <a:xfrm>
              <a:off x="6327" y="3578"/>
              <a:ext cx="841" cy="397"/>
            </a:xfrm>
            <a:prstGeom prst="rect">
              <a:avLst/>
            </a:prstGeom>
            <a:solidFill>
              <a:schemeClr val="accent1">
                <a:lumMod val="75000"/>
                <a:alpha val="36078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en-CA" dirty="0" smtClean="0">
                  <a:latin typeface="Calibri" pitchFamily="34" charset="0"/>
                </a:rPr>
                <a:t>Non</a:t>
              </a:r>
              <a:endParaRPr lang="en-US" dirty="0"/>
            </a:p>
          </p:txBody>
        </p:sp>
        <p:cxnSp>
          <p:nvCxnSpPr>
            <p:cNvPr id="8220" name="AutoShape 27"/>
            <p:cNvCxnSpPr>
              <a:cxnSpLocks noChangeShapeType="1"/>
            </p:cNvCxnSpPr>
            <p:nvPr/>
          </p:nvCxnSpPr>
          <p:spPr bwMode="auto">
            <a:xfrm>
              <a:off x="5506" y="6709"/>
              <a:ext cx="440" cy="0"/>
            </a:xfrm>
            <a:prstGeom prst="straightConnector1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</p:cxnSp>
        <p:sp>
          <p:nvSpPr>
            <p:cNvPr id="8221" name="Text Box 28"/>
            <p:cNvSpPr txBox="1">
              <a:spLocks noChangeArrowheads="1"/>
            </p:cNvSpPr>
            <p:nvPr/>
          </p:nvSpPr>
          <p:spPr bwMode="auto">
            <a:xfrm>
              <a:off x="3853" y="5050"/>
              <a:ext cx="839" cy="3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fr-CA" dirty="0" smtClean="0">
                  <a:latin typeface="Calibri" pitchFamily="34" charset="0"/>
                </a:rPr>
                <a:t>Oui</a:t>
              </a:r>
              <a:endParaRPr lang="en-US" dirty="0"/>
            </a:p>
          </p:txBody>
        </p:sp>
        <p:cxnSp>
          <p:nvCxnSpPr>
            <p:cNvPr id="8222" name="AutoShape 29"/>
            <p:cNvCxnSpPr>
              <a:cxnSpLocks noChangeShapeType="1"/>
            </p:cNvCxnSpPr>
            <p:nvPr/>
          </p:nvCxnSpPr>
          <p:spPr bwMode="auto">
            <a:xfrm flipH="1">
              <a:off x="4196" y="4800"/>
              <a:ext cx="262" cy="2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5151" name="Text Box 30"/>
            <p:cNvSpPr txBox="1">
              <a:spLocks noChangeArrowheads="1"/>
            </p:cNvSpPr>
            <p:nvPr/>
          </p:nvSpPr>
          <p:spPr bwMode="auto">
            <a:xfrm>
              <a:off x="8018" y="4975"/>
              <a:ext cx="839" cy="348"/>
            </a:xfrm>
            <a:prstGeom prst="rect">
              <a:avLst/>
            </a:prstGeom>
            <a:solidFill>
              <a:schemeClr val="accent1">
                <a:lumMod val="75000"/>
                <a:alpha val="36078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en-CA" dirty="0" smtClean="0">
                  <a:latin typeface="Calibri" pitchFamily="34" charset="0"/>
                </a:rPr>
                <a:t>Non</a:t>
              </a:r>
              <a:endParaRPr lang="en-US" dirty="0"/>
            </a:p>
          </p:txBody>
        </p:sp>
        <p:cxnSp>
          <p:nvCxnSpPr>
            <p:cNvPr id="5152" name="AutoShape 31"/>
            <p:cNvCxnSpPr>
              <a:cxnSpLocks noChangeShapeType="1"/>
              <a:endCxn id="5151" idx="0"/>
            </p:cNvCxnSpPr>
            <p:nvPr/>
          </p:nvCxnSpPr>
          <p:spPr bwMode="auto">
            <a:xfrm flipH="1">
              <a:off x="8438" y="4824"/>
              <a:ext cx="30" cy="151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75000"/>
                </a:schemeClr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33" name="Straight Arrow Connector 32"/>
          <p:cNvCxnSpPr/>
          <p:nvPr/>
        </p:nvCxnSpPr>
        <p:spPr>
          <a:xfrm flipH="1">
            <a:off x="1682750" y="1646238"/>
            <a:ext cx="1425575" cy="4746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7" name="TextBox 31"/>
          <p:cNvSpPr txBox="1">
            <a:spLocks noChangeArrowheads="1"/>
          </p:cNvSpPr>
          <p:nvPr/>
        </p:nvSpPr>
        <p:spPr bwMode="auto">
          <a:xfrm>
            <a:off x="3073400" y="406400"/>
            <a:ext cx="314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400" dirty="0" err="1" smtClean="0"/>
              <a:t>Arbre</a:t>
            </a:r>
            <a:r>
              <a:rPr lang="en-CA" sz="2400" dirty="0" smtClean="0"/>
              <a:t> </a:t>
            </a:r>
            <a:r>
              <a:rPr lang="en-CA" sz="2400" dirty="0" err="1" smtClean="0"/>
              <a:t>décisionnel</a:t>
            </a: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327025"/>
            <a:ext cx="8229600" cy="1143000"/>
          </a:xfrm>
        </p:spPr>
        <p:txBody>
          <a:bodyPr/>
          <a:lstStyle/>
          <a:p>
            <a:r>
              <a:rPr lang="en-CA" sz="3200" dirty="0" smtClean="0"/>
              <a:t>1</a:t>
            </a:r>
            <a:r>
              <a:rPr lang="en-CA" sz="3200" baseline="30000" dirty="0" smtClean="0"/>
              <a:t>re</a:t>
            </a:r>
            <a:r>
              <a:rPr lang="en-CA" sz="3200" dirty="0" smtClean="0"/>
              <a:t> à la 8</a:t>
            </a:r>
            <a:r>
              <a:rPr lang="en-CA" sz="3200" baseline="30000" dirty="0" smtClean="0"/>
              <a:t>e</a:t>
            </a:r>
            <a:r>
              <a:rPr lang="en-CA" sz="3200" dirty="0" smtClean="0"/>
              <a:t> </a:t>
            </a:r>
            <a:r>
              <a:rPr lang="en-CA" sz="3200" dirty="0" err="1" smtClean="0"/>
              <a:t>année</a:t>
            </a:r>
            <a:endParaRPr lang="en-CA" sz="3200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0850" y="1133475"/>
            <a:ext cx="8405767" cy="4966879"/>
          </a:xfrm>
        </p:spPr>
        <p:txBody>
          <a:bodyPr/>
          <a:lstStyle/>
          <a:p>
            <a:pPr>
              <a:buFontTx/>
              <a:buNone/>
            </a:pPr>
            <a:r>
              <a:rPr lang="en-CA" sz="2800" dirty="0" err="1" smtClean="0"/>
              <a:t>Commentaire</a:t>
            </a:r>
            <a:r>
              <a:rPr lang="en-CA" sz="2800" dirty="0" smtClean="0"/>
              <a:t> à </a:t>
            </a:r>
            <a:r>
              <a:rPr lang="en-CA" sz="2800" dirty="0" err="1" smtClean="0"/>
              <a:t>insérer</a:t>
            </a:r>
            <a:r>
              <a:rPr lang="en-CA" sz="2800" dirty="0" smtClean="0"/>
              <a:t> </a:t>
            </a:r>
            <a:r>
              <a:rPr lang="en-CA" sz="2800" dirty="0" err="1" smtClean="0"/>
              <a:t>lié</a:t>
            </a:r>
            <a:r>
              <a:rPr lang="en-CA" sz="2800" dirty="0" smtClean="0"/>
              <a:t> au code PEP :</a:t>
            </a:r>
          </a:p>
          <a:p>
            <a:pPr marL="0" indent="0">
              <a:buNone/>
            </a:pPr>
            <a:r>
              <a:rPr lang="en-CA" sz="2800" dirty="0" smtClean="0"/>
              <a:t>« La note </a:t>
            </a:r>
            <a:r>
              <a:rPr lang="en-CA" sz="2800" dirty="0" err="1" smtClean="0"/>
              <a:t>est</a:t>
            </a:r>
            <a:r>
              <a:rPr lang="en-CA" sz="2800" dirty="0" smtClean="0"/>
              <a:t> </a:t>
            </a:r>
            <a:r>
              <a:rPr lang="en-CA" sz="2800" dirty="0" err="1" smtClean="0"/>
              <a:t>basée</a:t>
            </a:r>
            <a:r>
              <a:rPr lang="en-CA" sz="2800" dirty="0" smtClean="0"/>
              <a:t> </a:t>
            </a:r>
            <a:r>
              <a:rPr lang="en-CA" sz="2800" dirty="0" err="1" smtClean="0"/>
              <a:t>sur</a:t>
            </a:r>
            <a:r>
              <a:rPr lang="en-CA" sz="2800" dirty="0" smtClean="0"/>
              <a:t> </a:t>
            </a:r>
            <a:r>
              <a:rPr lang="en-CA" sz="2800" dirty="0" err="1" smtClean="0"/>
              <a:t>l’atteinte</a:t>
            </a:r>
            <a:r>
              <a:rPr lang="en-CA" sz="2800" dirty="0" smtClean="0"/>
              <a:t> des buts </a:t>
            </a:r>
            <a:r>
              <a:rPr lang="en-CA" sz="2800" dirty="0" err="1" smtClean="0"/>
              <a:t>d’apprentissage</a:t>
            </a:r>
            <a:r>
              <a:rPr lang="en-CA" sz="2800" dirty="0" smtClean="0"/>
              <a:t> </a:t>
            </a:r>
            <a:r>
              <a:rPr lang="en-CA" sz="2800" dirty="0" err="1" smtClean="0"/>
              <a:t>définis</a:t>
            </a:r>
            <a:r>
              <a:rPr lang="en-CA" sz="2800" dirty="0" smtClean="0"/>
              <a:t> </a:t>
            </a:r>
            <a:r>
              <a:rPr lang="en-CA" sz="2800" dirty="0" err="1" smtClean="0"/>
              <a:t>dans</a:t>
            </a:r>
            <a:r>
              <a:rPr lang="en-CA" sz="2800" dirty="0" smtClean="0"/>
              <a:t> le plan </a:t>
            </a:r>
            <a:r>
              <a:rPr lang="en-CA" sz="2800" dirty="0" err="1" smtClean="0"/>
              <a:t>éducatif</a:t>
            </a:r>
            <a:r>
              <a:rPr lang="en-CA" sz="2800" dirty="0" smtClean="0"/>
              <a:t> </a:t>
            </a:r>
            <a:r>
              <a:rPr lang="en-CA" sz="2800" dirty="0" err="1" smtClean="0"/>
              <a:t>personnalisé</a:t>
            </a:r>
            <a:r>
              <a:rPr lang="en-CA" sz="2800" dirty="0" smtClean="0"/>
              <a:t> de </a:t>
            </a:r>
            <a:r>
              <a:rPr lang="en-CA" sz="2800" dirty="0" err="1" smtClean="0"/>
              <a:t>l’élève</a:t>
            </a:r>
            <a:r>
              <a:rPr lang="en-CA" sz="2800" dirty="0" smtClean="0"/>
              <a:t> qui </a:t>
            </a:r>
            <a:r>
              <a:rPr lang="en-CA" sz="2800" dirty="0" err="1" smtClean="0"/>
              <a:t>sont</a:t>
            </a:r>
            <a:r>
              <a:rPr lang="en-CA" sz="2800" dirty="0" smtClean="0"/>
              <a:t> </a:t>
            </a:r>
            <a:r>
              <a:rPr lang="en-CA" sz="2800" dirty="0" err="1" smtClean="0"/>
              <a:t>différents</a:t>
            </a:r>
            <a:r>
              <a:rPr lang="en-CA" sz="2800" dirty="0" smtClean="0"/>
              <a:t> de </a:t>
            </a:r>
            <a:r>
              <a:rPr lang="en-CA" sz="2800" dirty="0" err="1" smtClean="0"/>
              <a:t>ceux</a:t>
            </a:r>
            <a:r>
              <a:rPr lang="en-CA" sz="2800" dirty="0" smtClean="0"/>
              <a:t> du programme </a:t>
            </a:r>
            <a:r>
              <a:rPr lang="en-CA" sz="2800" dirty="0" err="1" smtClean="0"/>
              <a:t>d’études</a:t>
            </a:r>
            <a:r>
              <a:rPr lang="en-CA" sz="2800" dirty="0" smtClean="0"/>
              <a:t> provincial pour son </a:t>
            </a:r>
            <a:r>
              <a:rPr lang="en-CA" sz="2800" dirty="0" err="1" smtClean="0"/>
              <a:t>année</a:t>
            </a:r>
            <a:r>
              <a:rPr lang="en-CA" sz="2800" dirty="0" smtClean="0"/>
              <a:t> </a:t>
            </a:r>
            <a:r>
              <a:rPr lang="en-CA" sz="2800" dirty="0" err="1" smtClean="0"/>
              <a:t>scolaire</a:t>
            </a:r>
            <a:r>
              <a:rPr lang="en-CA" sz="2800" dirty="0" smtClean="0"/>
              <a:t>. » (</a:t>
            </a:r>
            <a:r>
              <a:rPr lang="en-CA" sz="2800" i="1" dirty="0" smtClean="0"/>
              <a:t>Document </a:t>
            </a:r>
            <a:r>
              <a:rPr lang="en-CA" sz="2800" i="1" dirty="0" err="1" smtClean="0"/>
              <a:t>d’appui</a:t>
            </a:r>
            <a:r>
              <a:rPr lang="en-CA" sz="2800" dirty="0" smtClean="0"/>
              <a:t>, page 17)</a:t>
            </a:r>
            <a:endParaRPr lang="en-CA" sz="2800" i="1" dirty="0" smtClean="0"/>
          </a:p>
          <a:p>
            <a:pPr>
              <a:buFontTx/>
              <a:buNone/>
            </a:pPr>
            <a:endParaRPr lang="en-CA" sz="1400" b="1" i="1" dirty="0" smtClean="0"/>
          </a:p>
          <a:p>
            <a:pPr>
              <a:buFontTx/>
              <a:buNone/>
            </a:pPr>
            <a:r>
              <a:rPr lang="en-CA" sz="2800" dirty="0" err="1" smtClean="0"/>
              <a:t>Suivi</a:t>
            </a:r>
            <a:r>
              <a:rPr lang="en-CA" sz="2800" dirty="0" smtClean="0"/>
              <a:t> de : </a:t>
            </a:r>
          </a:p>
          <a:p>
            <a:r>
              <a:rPr lang="en-CA" sz="2800" dirty="0" err="1" smtClean="0"/>
              <a:t>commentaires</a:t>
            </a:r>
            <a:r>
              <a:rPr lang="en-CA" sz="2800" dirty="0" smtClean="0"/>
              <a:t> de </a:t>
            </a:r>
            <a:r>
              <a:rPr lang="en-CA" sz="2800" dirty="0" err="1" smtClean="0"/>
              <a:t>l’enseignant</a:t>
            </a:r>
            <a:r>
              <a:rPr lang="en-CA" sz="2800" dirty="0" smtClean="0"/>
              <a:t> (</a:t>
            </a:r>
            <a:r>
              <a:rPr lang="en-CA" sz="2800" dirty="0" err="1" smtClean="0"/>
              <a:t>voir</a:t>
            </a:r>
            <a:r>
              <a:rPr lang="en-CA" sz="2800" dirty="0" smtClean="0"/>
              <a:t> au bas de la page 17 du </a:t>
            </a:r>
            <a:r>
              <a:rPr lang="en-CA" sz="2800" i="1" dirty="0" smtClean="0"/>
              <a:t>Document </a:t>
            </a:r>
            <a:r>
              <a:rPr lang="en-CA" sz="2800" i="1" dirty="0" err="1" smtClean="0"/>
              <a:t>d’appui</a:t>
            </a:r>
            <a:r>
              <a:rPr lang="en-CA" sz="28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44500" y="90429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 err="1" smtClean="0"/>
              <a:t>Comportements</a:t>
            </a:r>
            <a:r>
              <a:rPr lang="en-CA" dirty="0" smtClean="0"/>
              <a:t> </a:t>
            </a:r>
            <a:r>
              <a:rPr lang="en-CA" dirty="0" err="1" smtClean="0"/>
              <a:t>liés</a:t>
            </a:r>
            <a:r>
              <a:rPr lang="en-CA" dirty="0" smtClean="0"/>
              <a:t> à </a:t>
            </a:r>
            <a:r>
              <a:rPr lang="en-CA" dirty="0" err="1" smtClean="0"/>
              <a:t>l’apprentissage</a:t>
            </a:r>
            <a:r>
              <a:rPr lang="en-CA" dirty="0" smtClean="0"/>
              <a:t>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0850" y="2294949"/>
            <a:ext cx="8229600" cy="2567998"/>
          </a:xfrm>
        </p:spPr>
        <p:txBody>
          <a:bodyPr/>
          <a:lstStyle/>
          <a:p>
            <a:r>
              <a:rPr lang="en-CA" dirty="0" err="1" smtClean="0"/>
              <a:t>S’il</a:t>
            </a:r>
            <a:r>
              <a:rPr lang="en-CA" dirty="0" smtClean="0"/>
              <a:t> y a un PEP au </a:t>
            </a:r>
            <a:r>
              <a:rPr lang="en-CA" dirty="0" err="1" smtClean="0"/>
              <a:t>niveau</a:t>
            </a:r>
            <a:r>
              <a:rPr lang="en-CA" dirty="0" smtClean="0"/>
              <a:t> du </a:t>
            </a:r>
            <a:r>
              <a:rPr lang="en-CA" dirty="0" err="1" smtClean="0"/>
              <a:t>comportement</a:t>
            </a:r>
            <a:r>
              <a:rPr lang="en-CA" dirty="0" smtClean="0"/>
              <a:t>, </a:t>
            </a:r>
            <a:r>
              <a:rPr lang="en-CA" dirty="0" err="1" smtClean="0"/>
              <a:t>il</a:t>
            </a:r>
            <a:r>
              <a:rPr lang="en-CA" dirty="0" smtClean="0"/>
              <a:t> </a:t>
            </a:r>
            <a:r>
              <a:rPr lang="en-CA" dirty="0" err="1" smtClean="0"/>
              <a:t>faut</a:t>
            </a:r>
            <a:r>
              <a:rPr lang="en-CA" dirty="0" smtClean="0"/>
              <a:t> </a:t>
            </a:r>
            <a:r>
              <a:rPr lang="en-CA" dirty="0" err="1" smtClean="0"/>
              <a:t>l’indiquer</a:t>
            </a:r>
            <a:r>
              <a:rPr lang="en-CA" dirty="0" smtClean="0"/>
              <a:t> </a:t>
            </a:r>
            <a:r>
              <a:rPr lang="en-CA" dirty="0" err="1" smtClean="0"/>
              <a:t>dans</a:t>
            </a:r>
            <a:r>
              <a:rPr lang="en-CA" dirty="0" smtClean="0"/>
              <a:t> le bulletin </a:t>
            </a:r>
            <a:r>
              <a:rPr lang="en-CA" dirty="0" err="1" smtClean="0"/>
              <a:t>scolaire</a:t>
            </a:r>
            <a:r>
              <a:rPr lang="en-CA" dirty="0" smtClean="0"/>
              <a:t> à la section </a:t>
            </a:r>
            <a:r>
              <a:rPr lang="en-CA" b="1" dirty="0" err="1" smtClean="0"/>
              <a:t>Comportements</a:t>
            </a:r>
            <a:r>
              <a:rPr lang="en-CA" b="1" dirty="0" smtClean="0"/>
              <a:t> </a:t>
            </a:r>
            <a:r>
              <a:rPr lang="en-CA" b="1" dirty="0" err="1" smtClean="0"/>
              <a:t>liés</a:t>
            </a:r>
            <a:r>
              <a:rPr lang="en-CA" b="1" dirty="0" smtClean="0"/>
              <a:t> à </a:t>
            </a:r>
            <a:r>
              <a:rPr lang="en-CA" b="1" dirty="0" err="1" smtClean="0"/>
              <a:t>l’apprentissage</a:t>
            </a:r>
            <a:r>
              <a:rPr lang="en-CA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23528" y="980728"/>
            <a:ext cx="8274050" cy="5526504"/>
            <a:chOff x="870" y="2712"/>
            <a:chExt cx="9921" cy="5403"/>
          </a:xfrm>
        </p:grpSpPr>
        <p:cxnSp>
          <p:nvCxnSpPr>
            <p:cNvPr id="5126" name="AutoShape 4"/>
            <p:cNvCxnSpPr>
              <a:cxnSpLocks noChangeShapeType="1"/>
            </p:cNvCxnSpPr>
            <p:nvPr/>
          </p:nvCxnSpPr>
          <p:spPr bwMode="auto">
            <a:xfrm flipH="1">
              <a:off x="7857" y="7214"/>
              <a:ext cx="614" cy="18"/>
            </a:xfrm>
            <a:prstGeom prst="straightConnector1">
              <a:avLst/>
            </a:prstGeom>
            <a:noFill/>
            <a:ln w="38100" cap="rnd">
              <a:solidFill>
                <a:srgbClr val="FF0000"/>
              </a:solidFill>
              <a:prstDash val="sysDot"/>
              <a:round/>
              <a:headEnd/>
              <a:tailEnd/>
            </a:ln>
          </p:spPr>
        </p:cxnSp>
        <p:cxnSp>
          <p:nvCxnSpPr>
            <p:cNvPr id="5127" name="AutoShape 5"/>
            <p:cNvCxnSpPr>
              <a:cxnSpLocks noChangeShapeType="1"/>
            </p:cNvCxnSpPr>
            <p:nvPr/>
          </p:nvCxnSpPr>
          <p:spPr bwMode="auto">
            <a:xfrm>
              <a:off x="10380" y="6789"/>
              <a:ext cx="0" cy="10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128" name="AutoShape 6"/>
            <p:cNvCxnSpPr>
              <a:cxnSpLocks noChangeShapeType="1"/>
            </p:cNvCxnSpPr>
            <p:nvPr/>
          </p:nvCxnSpPr>
          <p:spPr bwMode="auto">
            <a:xfrm>
              <a:off x="9004" y="6653"/>
              <a:ext cx="0" cy="276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5129" name="Text Box 7"/>
            <p:cNvSpPr txBox="1">
              <a:spLocks noChangeArrowheads="1"/>
            </p:cNvSpPr>
            <p:nvPr/>
          </p:nvSpPr>
          <p:spPr bwMode="auto">
            <a:xfrm>
              <a:off x="2390" y="2712"/>
              <a:ext cx="7770" cy="6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err="1" smtClean="0">
                  <a:latin typeface="Calibri" pitchFamily="34" charset="0"/>
                </a:rPr>
                <a:t>L’élève</a:t>
              </a:r>
              <a:r>
                <a:rPr lang="en-CA" dirty="0" smtClean="0">
                  <a:latin typeface="Calibri" pitchFamily="34" charset="0"/>
                </a:rPr>
                <a:t> suit-</a:t>
              </a:r>
              <a:r>
                <a:rPr lang="en-CA" dirty="0" err="1" smtClean="0">
                  <a:latin typeface="Calibri" pitchFamily="34" charset="0"/>
                </a:rPr>
                <a:t>il</a:t>
              </a:r>
              <a:r>
                <a:rPr lang="en-CA" dirty="0" smtClean="0">
                  <a:latin typeface="Calibri" pitchFamily="34" charset="0"/>
                </a:rPr>
                <a:t> le programme </a:t>
              </a:r>
              <a:r>
                <a:rPr lang="en-CA" dirty="0" err="1" smtClean="0">
                  <a:latin typeface="Calibri" pitchFamily="34" charset="0"/>
                </a:rPr>
                <a:t>d’études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u="sng" dirty="0" smtClean="0">
                  <a:latin typeface="Calibri" pitchFamily="34" charset="0"/>
                </a:rPr>
                <a:t>de son </a:t>
              </a:r>
              <a:r>
                <a:rPr lang="en-CA" u="sng" dirty="0" err="1" smtClean="0">
                  <a:latin typeface="Calibri" pitchFamily="34" charset="0"/>
                </a:rPr>
                <a:t>niveau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dans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cette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matière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scolaire</a:t>
              </a:r>
              <a:r>
                <a:rPr lang="en-CA" dirty="0" smtClean="0">
                  <a:latin typeface="Calibri" pitchFamily="34" charset="0"/>
                </a:rPr>
                <a:t>, </a:t>
              </a:r>
              <a:r>
                <a:rPr lang="en-CA" dirty="0" err="1" smtClean="0">
                  <a:latin typeface="Calibri" pitchFamily="34" charset="0"/>
                </a:rPr>
                <a:t>même</a:t>
              </a:r>
              <a:r>
                <a:rPr lang="en-CA" dirty="0" smtClean="0">
                  <a:latin typeface="Calibri" pitchFamily="34" charset="0"/>
                </a:rPr>
                <a:t> avec des adaptations?</a:t>
              </a:r>
              <a:endParaRPr lang="en-US" dirty="0"/>
            </a:p>
          </p:txBody>
        </p:sp>
        <p:sp>
          <p:nvSpPr>
            <p:cNvPr id="5130" name="Text Box 8"/>
            <p:cNvSpPr txBox="1">
              <a:spLocks noChangeArrowheads="1"/>
            </p:cNvSpPr>
            <p:nvPr/>
          </p:nvSpPr>
          <p:spPr bwMode="auto">
            <a:xfrm>
              <a:off x="6389" y="5484"/>
              <a:ext cx="4053" cy="5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smtClean="0">
                  <a:latin typeface="Calibri" pitchFamily="34" charset="0"/>
                </a:rPr>
                <a:t>Y a-t-</a:t>
              </a:r>
              <a:r>
                <a:rPr lang="en-CA" dirty="0" err="1" smtClean="0">
                  <a:latin typeface="Calibri" pitchFamily="34" charset="0"/>
                </a:rPr>
                <a:t>il</a:t>
              </a:r>
              <a:r>
                <a:rPr lang="en-CA" dirty="0" smtClean="0">
                  <a:latin typeface="Calibri" pitchFamily="34" charset="0"/>
                </a:rPr>
                <a:t> un PEP pour les </a:t>
              </a:r>
              <a:r>
                <a:rPr lang="en-CA" dirty="0" err="1" smtClean="0">
                  <a:latin typeface="Calibri" pitchFamily="34" charset="0"/>
                </a:rPr>
                <a:t>domaines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pédagogiques</a:t>
              </a:r>
              <a:r>
                <a:rPr lang="en-CA" dirty="0" smtClean="0">
                  <a:latin typeface="Calibri" pitchFamily="34" charset="0"/>
                </a:rPr>
                <a:t>?</a:t>
              </a:r>
              <a:endParaRPr lang="en-US" dirty="0"/>
            </a:p>
          </p:txBody>
        </p:sp>
        <p:sp>
          <p:nvSpPr>
            <p:cNvPr id="5131" name="Text Box 9"/>
            <p:cNvSpPr txBox="1">
              <a:spLocks noChangeArrowheads="1"/>
            </p:cNvSpPr>
            <p:nvPr/>
          </p:nvSpPr>
          <p:spPr bwMode="auto">
            <a:xfrm>
              <a:off x="9951" y="6393"/>
              <a:ext cx="840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smtClean="0">
                  <a:latin typeface="Calibri" pitchFamily="34" charset="0"/>
                </a:rPr>
                <a:t>Non</a:t>
              </a:r>
              <a:endParaRPr lang="en-US" dirty="0"/>
            </a:p>
          </p:txBody>
        </p:sp>
        <p:sp>
          <p:nvSpPr>
            <p:cNvPr id="5132" name="Text Box 10"/>
            <p:cNvSpPr txBox="1">
              <a:spLocks noChangeArrowheads="1"/>
            </p:cNvSpPr>
            <p:nvPr/>
          </p:nvSpPr>
          <p:spPr bwMode="auto">
            <a:xfrm>
              <a:off x="8514" y="6284"/>
              <a:ext cx="830" cy="337"/>
            </a:xfrm>
            <a:prstGeom prst="rect">
              <a:avLst/>
            </a:prstGeom>
            <a:solidFill>
              <a:srgbClr val="FF0000">
                <a:alpha val="36078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smtClean="0">
                  <a:latin typeface="Calibri" pitchFamily="34" charset="0"/>
                </a:rPr>
                <a:t>Oui</a:t>
              </a:r>
              <a:endParaRPr lang="en-US" dirty="0"/>
            </a:p>
          </p:txBody>
        </p:sp>
        <p:sp>
          <p:nvSpPr>
            <p:cNvPr id="5133" name="Text Box 11"/>
            <p:cNvSpPr txBox="1">
              <a:spLocks noChangeArrowheads="1"/>
            </p:cNvSpPr>
            <p:nvPr/>
          </p:nvSpPr>
          <p:spPr bwMode="auto">
            <a:xfrm>
              <a:off x="3219" y="6077"/>
              <a:ext cx="2235" cy="12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sz="1500" dirty="0" err="1" smtClean="0">
                  <a:latin typeface="Calibri" pitchFamily="34" charset="0"/>
                </a:rPr>
                <a:t>Indiquer</a:t>
              </a:r>
              <a:r>
                <a:rPr lang="en-CA" sz="1500" dirty="0" smtClean="0">
                  <a:latin typeface="Calibri" pitchFamily="34" charset="0"/>
                </a:rPr>
                <a:t> « ALA » OU « L » (« L » </a:t>
              </a:r>
              <a:r>
                <a:rPr lang="en-CA" sz="1500" dirty="0" err="1" smtClean="0">
                  <a:latin typeface="Calibri" pitchFamily="34" charset="0"/>
                </a:rPr>
                <a:t>s’applique</a:t>
              </a:r>
              <a:r>
                <a:rPr lang="en-CA" sz="1500" dirty="0" smtClean="0">
                  <a:latin typeface="Calibri" pitchFamily="34" charset="0"/>
                </a:rPr>
                <a:t> </a:t>
              </a:r>
              <a:r>
                <a:rPr lang="en-CA" sz="1500" dirty="0" err="1" smtClean="0">
                  <a:latin typeface="Calibri" pitchFamily="34" charset="0"/>
                </a:rPr>
                <a:t>uniquement</a:t>
              </a:r>
              <a:r>
                <a:rPr lang="en-CA" sz="1500" dirty="0" smtClean="0">
                  <a:latin typeface="Calibri" pitchFamily="34" charset="0"/>
                </a:rPr>
                <a:t> au programme </a:t>
              </a:r>
              <a:r>
                <a:rPr lang="en-CA" sz="1500" dirty="0" err="1" smtClean="0">
                  <a:latin typeface="Calibri" pitchFamily="34" charset="0"/>
                </a:rPr>
                <a:t>français</a:t>
              </a:r>
              <a:r>
                <a:rPr lang="en-CA" sz="1500" dirty="0" smtClean="0">
                  <a:latin typeface="Calibri" pitchFamily="34" charset="0"/>
                </a:rPr>
                <a:t>)</a:t>
              </a:r>
              <a:endParaRPr lang="en-US" sz="1500" dirty="0"/>
            </a:p>
          </p:txBody>
        </p:sp>
        <p:sp>
          <p:nvSpPr>
            <p:cNvPr id="5134" name="Text Box 12"/>
            <p:cNvSpPr txBox="1">
              <a:spLocks noChangeArrowheads="1"/>
            </p:cNvSpPr>
            <p:nvPr/>
          </p:nvSpPr>
          <p:spPr bwMode="auto">
            <a:xfrm>
              <a:off x="8431" y="6904"/>
              <a:ext cx="1340" cy="643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err="1" smtClean="0">
                  <a:latin typeface="Calibri" pitchFamily="34" charset="0"/>
                </a:rPr>
                <a:t>Inidiquer</a:t>
              </a:r>
              <a:r>
                <a:rPr lang="en-CA" dirty="0" smtClean="0">
                  <a:latin typeface="Calibri" pitchFamily="34" charset="0"/>
                </a:rPr>
                <a:t> « PEP »</a:t>
              </a:r>
              <a:endParaRPr lang="en-US" dirty="0"/>
            </a:p>
          </p:txBody>
        </p:sp>
        <p:cxnSp>
          <p:nvCxnSpPr>
            <p:cNvPr id="5135" name="AutoShape 13"/>
            <p:cNvCxnSpPr>
              <a:cxnSpLocks noChangeShapeType="1"/>
            </p:cNvCxnSpPr>
            <p:nvPr/>
          </p:nvCxnSpPr>
          <p:spPr bwMode="auto">
            <a:xfrm flipH="1">
              <a:off x="3006" y="7843"/>
              <a:ext cx="733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5136" name="Text Box 14"/>
            <p:cNvSpPr txBox="1">
              <a:spLocks noChangeArrowheads="1"/>
            </p:cNvSpPr>
            <p:nvPr/>
          </p:nvSpPr>
          <p:spPr bwMode="auto">
            <a:xfrm>
              <a:off x="3014" y="4247"/>
              <a:ext cx="7146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err="1" smtClean="0">
                  <a:latin typeface="Calibri" pitchFamily="34" charset="0"/>
                </a:rPr>
                <a:t>L’apprentissage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d’une</a:t>
              </a:r>
              <a:r>
                <a:rPr lang="en-CA" dirty="0" smtClean="0">
                  <a:latin typeface="Calibri" pitchFamily="34" charset="0"/>
                </a:rPr>
                <a:t> langue </a:t>
              </a:r>
              <a:r>
                <a:rPr lang="en-CA" dirty="0" err="1" smtClean="0">
                  <a:latin typeface="Calibri" pitchFamily="34" charset="0"/>
                </a:rPr>
                <a:t>additionnelle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est-il</a:t>
              </a:r>
              <a:r>
                <a:rPr lang="en-CA" dirty="0" smtClean="0">
                  <a:latin typeface="Calibri" pitchFamily="34" charset="0"/>
                </a:rPr>
                <a:t> le </a:t>
              </a:r>
              <a:r>
                <a:rPr lang="en-CA" u="sng" dirty="0" smtClean="0">
                  <a:latin typeface="Calibri" pitchFamily="34" charset="0"/>
                </a:rPr>
                <a:t>principal</a:t>
              </a:r>
              <a:r>
                <a:rPr lang="en-CA" dirty="0" smtClean="0">
                  <a:latin typeface="Calibri" pitchFamily="34" charset="0"/>
                </a:rPr>
                <a:t> but </a:t>
              </a:r>
              <a:r>
                <a:rPr lang="en-CA" dirty="0" err="1" smtClean="0">
                  <a:latin typeface="Calibri" pitchFamily="34" charset="0"/>
                </a:rPr>
                <a:t>d’apprentissage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dans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cette</a:t>
              </a:r>
              <a:r>
                <a:rPr lang="en-CA" dirty="0" smtClean="0">
                  <a:latin typeface="Calibri" pitchFamily="34" charset="0"/>
                </a:rPr>
                <a:t> </a:t>
              </a:r>
              <a:r>
                <a:rPr lang="en-CA" dirty="0" err="1" smtClean="0">
                  <a:latin typeface="Calibri" pitchFamily="34" charset="0"/>
                </a:rPr>
                <a:t>matière</a:t>
              </a:r>
              <a:r>
                <a:rPr lang="en-CA" dirty="0" smtClean="0">
                  <a:latin typeface="Calibri" pitchFamily="34" charset="0"/>
                </a:rPr>
                <a:t>?</a:t>
              </a:r>
              <a:endParaRPr lang="en-US" dirty="0"/>
            </a:p>
          </p:txBody>
        </p:sp>
        <p:cxnSp>
          <p:nvCxnSpPr>
            <p:cNvPr id="5137" name="AutoShape 15"/>
            <p:cNvCxnSpPr>
              <a:cxnSpLocks noChangeShapeType="1"/>
            </p:cNvCxnSpPr>
            <p:nvPr/>
          </p:nvCxnSpPr>
          <p:spPr bwMode="auto">
            <a:xfrm flipH="1">
              <a:off x="4195" y="5420"/>
              <a:ext cx="0" cy="6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138" name="AutoShape 16"/>
            <p:cNvCxnSpPr>
              <a:cxnSpLocks noChangeShapeType="1"/>
              <a:stCxn id="5147" idx="2"/>
            </p:cNvCxnSpPr>
            <p:nvPr/>
          </p:nvCxnSpPr>
          <p:spPr bwMode="auto">
            <a:xfrm>
              <a:off x="6748" y="3976"/>
              <a:ext cx="76" cy="282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5139" name="AutoShape 17"/>
            <p:cNvCxnSpPr>
              <a:cxnSpLocks noChangeShapeType="1"/>
            </p:cNvCxnSpPr>
            <p:nvPr/>
          </p:nvCxnSpPr>
          <p:spPr bwMode="auto">
            <a:xfrm>
              <a:off x="5248" y="3334"/>
              <a:ext cx="1087" cy="278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5140" name="AutoShape 19"/>
            <p:cNvCxnSpPr>
              <a:cxnSpLocks noChangeShapeType="1"/>
            </p:cNvCxnSpPr>
            <p:nvPr/>
          </p:nvCxnSpPr>
          <p:spPr bwMode="auto">
            <a:xfrm>
              <a:off x="8499" y="6096"/>
              <a:ext cx="274" cy="174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5141" name="AutoShape 20"/>
            <p:cNvCxnSpPr>
              <a:cxnSpLocks noChangeShapeType="1"/>
              <a:endCxn id="5131" idx="0"/>
            </p:cNvCxnSpPr>
            <p:nvPr/>
          </p:nvCxnSpPr>
          <p:spPr bwMode="auto">
            <a:xfrm>
              <a:off x="10022" y="6091"/>
              <a:ext cx="349" cy="3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5142" name="Text Box 21"/>
            <p:cNvSpPr txBox="1">
              <a:spLocks noChangeArrowheads="1"/>
            </p:cNvSpPr>
            <p:nvPr/>
          </p:nvSpPr>
          <p:spPr bwMode="auto">
            <a:xfrm>
              <a:off x="1715" y="3808"/>
              <a:ext cx="838" cy="38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smtClean="0">
                  <a:latin typeface="Calibri" pitchFamily="34" charset="0"/>
                </a:rPr>
                <a:t>Oui</a:t>
              </a:r>
              <a:endParaRPr lang="en-US" dirty="0"/>
            </a:p>
          </p:txBody>
        </p:sp>
        <p:sp>
          <p:nvSpPr>
            <p:cNvPr id="5143" name="Text Box 22"/>
            <p:cNvSpPr txBox="1">
              <a:spLocks noChangeArrowheads="1"/>
            </p:cNvSpPr>
            <p:nvPr/>
          </p:nvSpPr>
          <p:spPr bwMode="auto">
            <a:xfrm>
              <a:off x="870" y="6089"/>
              <a:ext cx="2136" cy="202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sz="1600" dirty="0" smtClean="0">
                  <a:latin typeface="Calibri" pitchFamily="34" charset="0"/>
                </a:rPr>
                <a:t>Les notes </a:t>
              </a:r>
              <a:r>
                <a:rPr lang="en-CA" sz="1600" dirty="0" err="1" smtClean="0">
                  <a:latin typeface="Calibri" pitchFamily="34" charset="0"/>
                </a:rPr>
                <a:t>sont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basées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sur</a:t>
              </a:r>
              <a:r>
                <a:rPr lang="en-CA" sz="1600" dirty="0" smtClean="0">
                  <a:latin typeface="Calibri" pitchFamily="34" charset="0"/>
                </a:rPr>
                <a:t> les </a:t>
              </a:r>
              <a:r>
                <a:rPr lang="en-CA" sz="1600" dirty="0" err="1" smtClean="0">
                  <a:latin typeface="Calibri" pitchFamily="34" charset="0"/>
                </a:rPr>
                <a:t>résultats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d’apprentissage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prévus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dans</a:t>
              </a:r>
              <a:r>
                <a:rPr lang="en-CA" sz="1600" dirty="0" smtClean="0">
                  <a:latin typeface="Calibri" pitchFamily="34" charset="0"/>
                </a:rPr>
                <a:t> le programme  </a:t>
              </a:r>
              <a:r>
                <a:rPr lang="en-CA" sz="1600" dirty="0" err="1" smtClean="0">
                  <a:latin typeface="Calibri" pitchFamily="34" charset="0"/>
                </a:rPr>
                <a:t>d’études</a:t>
              </a:r>
              <a:r>
                <a:rPr lang="en-CA" sz="1600" dirty="0" smtClean="0">
                  <a:latin typeface="Calibri" pitchFamily="34" charset="0"/>
                </a:rPr>
                <a:t> du </a:t>
              </a:r>
              <a:r>
                <a:rPr lang="en-CA" sz="1600" dirty="0" err="1" smtClean="0">
                  <a:latin typeface="Calibri" pitchFamily="34" charset="0"/>
                </a:rPr>
                <a:t>niveau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scolaire</a:t>
              </a:r>
              <a:r>
                <a:rPr lang="en-CA" sz="1400" dirty="0" smtClean="0">
                  <a:latin typeface="Calibri" pitchFamily="34" charset="0"/>
                </a:rPr>
                <a:t>.</a:t>
              </a:r>
              <a:endParaRPr lang="en-US" sz="1400" dirty="0" smtClean="0"/>
            </a:p>
            <a:p>
              <a:pPr algn="ctr">
                <a:spcAft>
                  <a:spcPts val="1000"/>
                </a:spcAft>
              </a:pPr>
              <a:endParaRPr lang="en-US" sz="1500" dirty="0"/>
            </a:p>
          </p:txBody>
        </p:sp>
        <p:cxnSp>
          <p:nvCxnSpPr>
            <p:cNvPr id="5144" name="AutoShape 23"/>
            <p:cNvCxnSpPr>
              <a:cxnSpLocks noChangeShapeType="1"/>
              <a:stCxn id="5142" idx="2"/>
            </p:cNvCxnSpPr>
            <p:nvPr/>
          </p:nvCxnSpPr>
          <p:spPr bwMode="auto">
            <a:xfrm flipH="1">
              <a:off x="2134" y="4190"/>
              <a:ext cx="0" cy="19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145" name="AutoShape 24"/>
            <p:cNvCxnSpPr>
              <a:cxnSpLocks noChangeShapeType="1"/>
              <a:stCxn id="5151" idx="2"/>
            </p:cNvCxnSpPr>
            <p:nvPr/>
          </p:nvCxnSpPr>
          <p:spPr bwMode="auto">
            <a:xfrm>
              <a:off x="8438" y="5322"/>
              <a:ext cx="117" cy="206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5146" name="Text Box 25"/>
            <p:cNvSpPr txBox="1">
              <a:spLocks noChangeArrowheads="1"/>
            </p:cNvSpPr>
            <p:nvPr/>
          </p:nvSpPr>
          <p:spPr bwMode="auto">
            <a:xfrm>
              <a:off x="5916" y="6242"/>
              <a:ext cx="1975" cy="151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sz="1600" dirty="0" smtClean="0">
                  <a:latin typeface="Calibri" pitchFamily="34" charset="0"/>
                </a:rPr>
                <a:t>Les notes </a:t>
              </a:r>
              <a:r>
                <a:rPr lang="en-CA" sz="1600" dirty="0" err="1" smtClean="0">
                  <a:latin typeface="Calibri" pitchFamily="34" charset="0"/>
                </a:rPr>
                <a:t>sont</a:t>
              </a:r>
              <a:r>
                <a:rPr lang="en-CA" sz="1600" dirty="0" smtClean="0">
                  <a:latin typeface="Calibri" pitchFamily="34" charset="0"/>
                </a:rPr>
                <a:t>  </a:t>
              </a:r>
              <a:r>
                <a:rPr lang="en-CA" sz="1600" dirty="0" err="1" smtClean="0">
                  <a:latin typeface="Calibri" pitchFamily="34" charset="0"/>
                </a:rPr>
                <a:t>basées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sur</a:t>
              </a:r>
              <a:r>
                <a:rPr lang="en-CA" sz="1600" dirty="0" smtClean="0">
                  <a:latin typeface="Calibri" pitchFamily="34" charset="0"/>
                </a:rPr>
                <a:t> les </a:t>
              </a:r>
              <a:r>
                <a:rPr lang="en-CA" sz="1600" dirty="0" err="1" smtClean="0">
                  <a:latin typeface="Calibri" pitchFamily="34" charset="0"/>
                </a:rPr>
                <a:t>attentes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liées</a:t>
              </a:r>
              <a:r>
                <a:rPr lang="en-CA" sz="1600" dirty="0" smtClean="0">
                  <a:latin typeface="Calibri" pitchFamily="34" charset="0"/>
                </a:rPr>
                <a:t> aux </a:t>
              </a:r>
              <a:r>
                <a:rPr lang="en-CA" sz="1600" dirty="0" err="1" smtClean="0">
                  <a:latin typeface="Calibri" pitchFamily="34" charset="0"/>
                </a:rPr>
                <a:t>besoins</a:t>
              </a:r>
              <a:r>
                <a:rPr lang="en-CA" sz="1600" dirty="0" smtClean="0">
                  <a:latin typeface="Calibri" pitchFamily="34" charset="0"/>
                </a:rPr>
                <a:t> </a:t>
              </a:r>
              <a:r>
                <a:rPr lang="en-CA" sz="1600" dirty="0" err="1" smtClean="0">
                  <a:latin typeface="Calibri" pitchFamily="34" charset="0"/>
                </a:rPr>
                <a:t>spécifiques</a:t>
              </a:r>
              <a:r>
                <a:rPr lang="en-CA" sz="1600" dirty="0" smtClean="0">
                  <a:latin typeface="Calibri" pitchFamily="34" charset="0"/>
                </a:rPr>
                <a:t> de </a:t>
              </a:r>
              <a:r>
                <a:rPr lang="en-CA" sz="1600" dirty="0" err="1" smtClean="0">
                  <a:latin typeface="Calibri" pitchFamily="34" charset="0"/>
                </a:rPr>
                <a:t>l’élève</a:t>
              </a:r>
              <a:r>
                <a:rPr lang="en-CA" sz="1600" dirty="0" smtClean="0">
                  <a:latin typeface="Calibri" pitchFamily="34" charset="0"/>
                </a:rPr>
                <a:t>.</a:t>
              </a:r>
              <a:endParaRPr lang="en-US" sz="1600" dirty="0" smtClean="0"/>
            </a:p>
            <a:p>
              <a:pPr algn="ctr">
                <a:spcAft>
                  <a:spcPts val="1000"/>
                </a:spcAft>
              </a:pPr>
              <a:endParaRPr lang="en-US" sz="1600" dirty="0"/>
            </a:p>
          </p:txBody>
        </p:sp>
        <p:sp>
          <p:nvSpPr>
            <p:cNvPr id="5147" name="Text Box 26"/>
            <p:cNvSpPr txBox="1">
              <a:spLocks noChangeArrowheads="1"/>
            </p:cNvSpPr>
            <p:nvPr/>
          </p:nvSpPr>
          <p:spPr bwMode="auto">
            <a:xfrm>
              <a:off x="6328" y="3578"/>
              <a:ext cx="840" cy="398"/>
            </a:xfrm>
            <a:prstGeom prst="rect">
              <a:avLst/>
            </a:prstGeom>
            <a:solidFill>
              <a:srgbClr val="FF0000">
                <a:alpha val="36078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smtClean="0">
                  <a:latin typeface="Calibri" pitchFamily="34" charset="0"/>
                </a:rPr>
                <a:t>Non</a:t>
              </a:r>
              <a:endParaRPr lang="en-US" dirty="0"/>
            </a:p>
          </p:txBody>
        </p:sp>
        <p:cxnSp>
          <p:nvCxnSpPr>
            <p:cNvPr id="5148" name="AutoShape 27"/>
            <p:cNvCxnSpPr>
              <a:cxnSpLocks noChangeShapeType="1"/>
            </p:cNvCxnSpPr>
            <p:nvPr/>
          </p:nvCxnSpPr>
          <p:spPr bwMode="auto">
            <a:xfrm>
              <a:off x="5506" y="6709"/>
              <a:ext cx="440" cy="0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</p:cxnSp>
        <p:sp>
          <p:nvSpPr>
            <p:cNvPr id="5149" name="Text Box 28"/>
            <p:cNvSpPr txBox="1">
              <a:spLocks noChangeArrowheads="1"/>
            </p:cNvSpPr>
            <p:nvPr/>
          </p:nvSpPr>
          <p:spPr bwMode="auto">
            <a:xfrm>
              <a:off x="3853" y="5050"/>
              <a:ext cx="839" cy="3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smtClean="0">
                  <a:latin typeface="Calibri" pitchFamily="34" charset="0"/>
                </a:rPr>
                <a:t>Oui</a:t>
              </a:r>
              <a:endParaRPr lang="en-US" dirty="0"/>
            </a:p>
          </p:txBody>
        </p:sp>
        <p:cxnSp>
          <p:nvCxnSpPr>
            <p:cNvPr id="5150" name="AutoShape 29"/>
            <p:cNvCxnSpPr>
              <a:cxnSpLocks noChangeShapeType="1"/>
            </p:cNvCxnSpPr>
            <p:nvPr/>
          </p:nvCxnSpPr>
          <p:spPr bwMode="auto">
            <a:xfrm flipH="1">
              <a:off x="4196" y="4800"/>
              <a:ext cx="262" cy="2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5151" name="Text Box 30"/>
            <p:cNvSpPr txBox="1">
              <a:spLocks noChangeArrowheads="1"/>
            </p:cNvSpPr>
            <p:nvPr/>
          </p:nvSpPr>
          <p:spPr bwMode="auto">
            <a:xfrm>
              <a:off x="8018" y="4975"/>
              <a:ext cx="839" cy="347"/>
            </a:xfrm>
            <a:prstGeom prst="rect">
              <a:avLst/>
            </a:prstGeom>
            <a:solidFill>
              <a:srgbClr val="FF0000">
                <a:alpha val="36078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dirty="0" smtClean="0">
                  <a:latin typeface="Calibri" pitchFamily="34" charset="0"/>
                </a:rPr>
                <a:t>Non</a:t>
              </a:r>
              <a:endParaRPr lang="en-US" dirty="0"/>
            </a:p>
          </p:txBody>
        </p:sp>
        <p:cxnSp>
          <p:nvCxnSpPr>
            <p:cNvPr id="5152" name="AutoShape 31"/>
            <p:cNvCxnSpPr>
              <a:cxnSpLocks noChangeShapeType="1"/>
              <a:endCxn id="5151" idx="0"/>
            </p:cNvCxnSpPr>
            <p:nvPr/>
          </p:nvCxnSpPr>
          <p:spPr bwMode="auto">
            <a:xfrm flipH="1">
              <a:off x="8438" y="4824"/>
              <a:ext cx="31" cy="15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33" name="Straight Arrow Connector 32"/>
          <p:cNvCxnSpPr/>
          <p:nvPr/>
        </p:nvCxnSpPr>
        <p:spPr>
          <a:xfrm flipH="1">
            <a:off x="1682750" y="1646238"/>
            <a:ext cx="1425575" cy="4746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5" name="TextBox 31"/>
          <p:cNvSpPr txBox="1">
            <a:spLocks noChangeArrowheads="1"/>
          </p:cNvSpPr>
          <p:nvPr/>
        </p:nvSpPr>
        <p:spPr bwMode="auto">
          <a:xfrm>
            <a:off x="3125355" y="406400"/>
            <a:ext cx="314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400" dirty="0" err="1" smtClean="0"/>
              <a:t>Arbre</a:t>
            </a:r>
            <a:r>
              <a:rPr lang="en-CA" sz="2400" dirty="0" smtClean="0"/>
              <a:t> </a:t>
            </a:r>
            <a:r>
              <a:rPr lang="en-CA" sz="2400" dirty="0" err="1" smtClean="0"/>
              <a:t>décisionnel</a:t>
            </a: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ovMB_TextP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5800" y="1358900"/>
            <a:ext cx="80772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8000"/>
              </a:lnSpc>
            </a:pPr>
            <a:endParaRPr lang="en-US" sz="3200" b="1">
              <a:solidFill>
                <a:srgbClr val="181512"/>
              </a:solidFill>
            </a:endParaRPr>
          </a:p>
          <a:p>
            <a:pPr eaLnBrk="0" hangingPunct="0">
              <a:lnSpc>
                <a:spcPct val="88000"/>
              </a:lnSpc>
            </a:pPr>
            <a:endParaRPr lang="en-US" b="1">
              <a:solidFill>
                <a:srgbClr val="181512"/>
              </a:solidFill>
            </a:endParaRPr>
          </a:p>
          <a:p>
            <a:pPr eaLnBrk="0" hangingPunct="0">
              <a:lnSpc>
                <a:spcPct val="88000"/>
              </a:lnSpc>
            </a:pPr>
            <a:endParaRPr lang="en-US" sz="2400">
              <a:latin typeface="Times" charset="0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5300" b="1" dirty="0">
              <a:solidFill>
                <a:srgbClr val="00B050"/>
              </a:solidFill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2699792" y="4509120"/>
            <a:ext cx="1796008" cy="161704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1763688" y="1196752"/>
            <a:ext cx="6923112" cy="492941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 err="1" smtClean="0"/>
              <a:t>Terminologie</a:t>
            </a:r>
            <a:endParaRPr lang="en-US" sz="3200" b="1" dirty="0" smtClean="0"/>
          </a:p>
          <a:p>
            <a:pPr>
              <a:buNone/>
            </a:pPr>
            <a:r>
              <a:rPr lang="en-US" sz="3200" dirty="0" smtClean="0"/>
              <a:t>Adaptation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err="1" smtClean="0"/>
              <a:t>Programmation</a:t>
            </a:r>
            <a:r>
              <a:rPr lang="en-US" sz="3200" dirty="0" smtClean="0"/>
              <a:t> </a:t>
            </a:r>
            <a:r>
              <a:rPr lang="en-US" sz="3200" dirty="0" err="1" smtClean="0"/>
              <a:t>individualisée</a:t>
            </a:r>
            <a:endParaRPr lang="en-US" sz="3200" dirty="0" smtClean="0"/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Plan </a:t>
            </a:r>
            <a:r>
              <a:rPr lang="en-US" sz="3200" dirty="0" err="1" smtClean="0"/>
              <a:t>éducatif</a:t>
            </a:r>
            <a:r>
              <a:rPr lang="en-US" sz="3200" dirty="0" smtClean="0"/>
              <a:t> </a:t>
            </a:r>
            <a:r>
              <a:rPr lang="en-US" sz="3200" dirty="0" err="1" smtClean="0"/>
              <a:t>personnalisé</a:t>
            </a:r>
            <a:endParaRPr lang="en-US" sz="3200" dirty="0" smtClean="0"/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Modification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dirty="0" smtClean="0"/>
              <a:t>Conception universelle</a:t>
            </a:r>
            <a:endParaRPr lang="en-CA" sz="3600" dirty="0" smtClean="0"/>
          </a:p>
        </p:txBody>
      </p:sp>
      <p:sp>
        <p:nvSpPr>
          <p:cNvPr id="305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4200" y="5638800"/>
            <a:ext cx="3505200" cy="487363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fr-CA" sz="1600" dirty="0" smtClean="0"/>
              <a:t>Conception universelle de l’apprentissage</a:t>
            </a:r>
            <a:endParaRPr lang="en-CA" sz="1600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1371600"/>
            <a:ext cx="8458200" cy="5029200"/>
            <a:chOff x="106413300" y="108013500"/>
            <a:chExt cx="7258050" cy="5143500"/>
          </a:xfrm>
        </p:grpSpPr>
        <p:sp>
          <p:nvSpPr>
            <p:cNvPr id="305161" name="Line 5"/>
            <p:cNvSpPr>
              <a:spLocks noChangeShapeType="1"/>
            </p:cNvSpPr>
            <p:nvPr/>
          </p:nvSpPr>
          <p:spPr bwMode="auto">
            <a:xfrm flipH="1">
              <a:off x="106413300" y="108956475"/>
              <a:ext cx="2428875" cy="3343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305162" name="Line 6"/>
            <p:cNvSpPr>
              <a:spLocks noChangeShapeType="1"/>
            </p:cNvSpPr>
            <p:nvPr/>
          </p:nvSpPr>
          <p:spPr bwMode="auto">
            <a:xfrm>
              <a:off x="106413300" y="112299750"/>
              <a:ext cx="7086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305163" name="Line 7"/>
            <p:cNvSpPr>
              <a:spLocks noChangeShapeType="1"/>
            </p:cNvSpPr>
            <p:nvPr/>
          </p:nvSpPr>
          <p:spPr bwMode="auto">
            <a:xfrm flipH="1" flipV="1">
              <a:off x="111213900" y="108956475"/>
              <a:ext cx="2286000" cy="3343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305164" name="Line 8"/>
            <p:cNvSpPr>
              <a:spLocks noChangeShapeType="1"/>
            </p:cNvSpPr>
            <p:nvPr/>
          </p:nvSpPr>
          <p:spPr bwMode="auto">
            <a:xfrm>
              <a:off x="110728125" y="108956475"/>
              <a:ext cx="4857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305165" name="AutoShape 9"/>
            <p:cNvSpPr>
              <a:spLocks noChangeArrowheads="1"/>
            </p:cNvSpPr>
            <p:nvPr/>
          </p:nvSpPr>
          <p:spPr bwMode="auto">
            <a:xfrm flipV="1">
              <a:off x="107099100" y="109956600"/>
              <a:ext cx="5886450" cy="2057400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CCECFF"/>
                </a:gs>
                <a:gs pos="100000">
                  <a:srgbClr val="5E6D76"/>
                </a:gs>
              </a:gsLst>
              <a:lin ang="5400000" scaled="1"/>
            </a:gradFill>
            <a:ln w="9525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305166" name="Line 10"/>
            <p:cNvSpPr>
              <a:spLocks noChangeShapeType="1"/>
            </p:cNvSpPr>
            <p:nvPr/>
          </p:nvSpPr>
          <p:spPr bwMode="auto">
            <a:xfrm>
              <a:off x="108842175" y="108956475"/>
              <a:ext cx="5143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305167" name="AutoShape 11"/>
            <p:cNvSpPr>
              <a:spLocks noChangeArrowheads="1"/>
            </p:cNvSpPr>
            <p:nvPr/>
          </p:nvSpPr>
          <p:spPr bwMode="auto">
            <a:xfrm>
              <a:off x="109327950" y="108013500"/>
              <a:ext cx="1428750" cy="942975"/>
            </a:xfrm>
            <a:prstGeom prst="triangle">
              <a:avLst>
                <a:gd name="adj" fmla="val 50000"/>
              </a:avLst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305168" name="Oval 12"/>
            <p:cNvSpPr>
              <a:spLocks noChangeArrowheads="1"/>
            </p:cNvSpPr>
            <p:nvPr/>
          </p:nvSpPr>
          <p:spPr bwMode="auto">
            <a:xfrm>
              <a:off x="106470450" y="108242100"/>
              <a:ext cx="7200900" cy="4914900"/>
            </a:xfrm>
            <a:prstGeom prst="ellipse">
              <a:avLst/>
            </a:prstGeom>
            <a:noFill/>
            <a:ln w="9525" algn="in">
              <a:noFill/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305169" name="AutoShape 13"/>
            <p:cNvSpPr>
              <a:spLocks noChangeArrowheads="1"/>
            </p:cNvSpPr>
            <p:nvPr/>
          </p:nvSpPr>
          <p:spPr bwMode="auto">
            <a:xfrm flipV="1">
              <a:off x="108585000" y="108956475"/>
              <a:ext cx="2914650" cy="1000125"/>
            </a:xfrm>
            <a:custGeom>
              <a:avLst/>
              <a:gdLst>
                <a:gd name="T0" fmla="*/ 2147483647 w 21600"/>
                <a:gd name="T1" fmla="*/ 1072076198 h 21600"/>
                <a:gd name="T2" fmla="*/ 2147483647 w 21600"/>
                <a:gd name="T3" fmla="*/ 2144149432 h 21600"/>
                <a:gd name="T4" fmla="*/ 2147483647 w 21600"/>
                <a:gd name="T5" fmla="*/ 1072076198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CCCC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</p:grpSp>
      <p:sp>
        <p:nvSpPr>
          <p:cNvPr id="305156" name="Text Box 14"/>
          <p:cNvSpPr txBox="1">
            <a:spLocks noChangeArrowheads="1"/>
          </p:cNvSpPr>
          <p:nvPr/>
        </p:nvSpPr>
        <p:spPr bwMode="auto">
          <a:xfrm>
            <a:off x="3923928" y="1340768"/>
            <a:ext cx="165618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CA" sz="1800" dirty="0"/>
          </a:p>
          <a:p>
            <a:r>
              <a:rPr lang="en-CA" sz="1800" dirty="0" smtClean="0"/>
              <a:t>Programme</a:t>
            </a:r>
          </a:p>
          <a:p>
            <a:r>
              <a:rPr lang="fr-CA" dirty="0" smtClean="0"/>
              <a:t>individualisé</a:t>
            </a:r>
            <a:endParaRPr lang="en-CA" sz="1800" dirty="0" smtClean="0"/>
          </a:p>
          <a:p>
            <a:endParaRPr lang="fr-CA" dirty="0" smtClean="0"/>
          </a:p>
          <a:p>
            <a:endParaRPr lang="en-CA" sz="1800" dirty="0"/>
          </a:p>
        </p:txBody>
      </p:sp>
      <p:sp>
        <p:nvSpPr>
          <p:cNvPr id="305157" name="Text Box 15"/>
          <p:cNvSpPr txBox="1">
            <a:spLocks noChangeArrowheads="1"/>
          </p:cNvSpPr>
          <p:nvPr/>
        </p:nvSpPr>
        <p:spPr bwMode="auto">
          <a:xfrm>
            <a:off x="3886200" y="2590800"/>
            <a:ext cx="156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800"/>
              <a:t>Modification</a:t>
            </a:r>
          </a:p>
        </p:txBody>
      </p:sp>
      <p:sp>
        <p:nvSpPr>
          <p:cNvPr id="305158" name="Text Box 16"/>
          <p:cNvSpPr txBox="1">
            <a:spLocks noChangeArrowheads="1"/>
          </p:cNvSpPr>
          <p:nvPr/>
        </p:nvSpPr>
        <p:spPr bwMode="auto">
          <a:xfrm>
            <a:off x="3810000" y="3505200"/>
            <a:ext cx="156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800"/>
              <a:t>Adaptations</a:t>
            </a:r>
          </a:p>
        </p:txBody>
      </p:sp>
      <p:sp>
        <p:nvSpPr>
          <p:cNvPr id="305159" name="Text Box 17"/>
          <p:cNvSpPr txBox="1">
            <a:spLocks noChangeArrowheads="1"/>
          </p:cNvSpPr>
          <p:nvPr/>
        </p:nvSpPr>
        <p:spPr bwMode="auto">
          <a:xfrm>
            <a:off x="3048000" y="44196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 sz="1800" dirty="0" smtClean="0"/>
              <a:t>Enseignement différencié</a:t>
            </a:r>
            <a:endParaRPr lang="en-CA" sz="1800" dirty="0"/>
          </a:p>
        </p:txBody>
      </p:sp>
      <p:sp>
        <p:nvSpPr>
          <p:cNvPr id="305160" name="Text Box 18"/>
          <p:cNvSpPr txBox="1">
            <a:spLocks noChangeArrowheads="1"/>
          </p:cNvSpPr>
          <p:nvPr/>
        </p:nvSpPr>
        <p:spPr bwMode="auto">
          <a:xfrm>
            <a:off x="3429000" y="5257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1800" dirty="0" smtClean="0"/>
              <a:t>Programme d’études</a:t>
            </a:r>
            <a:endParaRPr lang="en-CA" sz="1800" dirty="0"/>
          </a:p>
        </p:txBody>
      </p:sp>
      <p:sp>
        <p:nvSpPr>
          <p:cNvPr id="19" name="Oval 18"/>
          <p:cNvSpPr/>
          <p:nvPr/>
        </p:nvSpPr>
        <p:spPr>
          <a:xfrm>
            <a:off x="685800" y="1219200"/>
            <a:ext cx="7848600" cy="533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5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ovMB_TextP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5800" y="1358900"/>
            <a:ext cx="80772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8000"/>
              </a:lnSpc>
            </a:pPr>
            <a:endParaRPr lang="en-US" sz="3200" b="1">
              <a:solidFill>
                <a:srgbClr val="181512"/>
              </a:solidFill>
            </a:endParaRPr>
          </a:p>
          <a:p>
            <a:pPr eaLnBrk="0" hangingPunct="0">
              <a:lnSpc>
                <a:spcPct val="88000"/>
              </a:lnSpc>
            </a:pPr>
            <a:endParaRPr lang="en-US" b="1">
              <a:solidFill>
                <a:srgbClr val="181512"/>
              </a:solidFill>
            </a:endParaRPr>
          </a:p>
          <a:p>
            <a:pPr eaLnBrk="0" hangingPunct="0">
              <a:lnSpc>
                <a:spcPct val="88000"/>
              </a:lnSpc>
            </a:pPr>
            <a:endParaRPr lang="en-US" sz="2400">
              <a:latin typeface="Times" charset="0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Adaptation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2856"/>
            <a:ext cx="8435280" cy="3993307"/>
          </a:xfrm>
        </p:spPr>
        <p:txBody>
          <a:bodyPr>
            <a:normAutofit/>
          </a:bodyPr>
          <a:lstStyle/>
          <a:p>
            <a:pPr lvl="1">
              <a:buFontTx/>
              <a:buNone/>
            </a:pPr>
            <a:r>
              <a:rPr lang="en-US" sz="3200" dirty="0" smtClean="0"/>
              <a:t>   </a:t>
            </a:r>
            <a:r>
              <a:rPr lang="en-US" sz="3200" dirty="0" err="1" smtClean="0"/>
              <a:t>Changement</a:t>
            </a:r>
            <a:r>
              <a:rPr lang="en-US" sz="3200" dirty="0" smtClean="0"/>
              <a:t> </a:t>
            </a:r>
            <a:r>
              <a:rPr lang="en-US" sz="3200" dirty="0" err="1" smtClean="0"/>
              <a:t>visant</a:t>
            </a:r>
            <a:r>
              <a:rPr lang="en-US" sz="3200" dirty="0" smtClean="0"/>
              <a:t> la </a:t>
            </a:r>
            <a:r>
              <a:rPr lang="en-US" sz="3200" dirty="0" err="1" smtClean="0"/>
              <a:t>démarche</a:t>
            </a:r>
            <a:endParaRPr lang="en-US" sz="3200" dirty="0" smtClean="0"/>
          </a:p>
          <a:p>
            <a:pPr lvl="1">
              <a:buFontTx/>
              <a:buNone/>
            </a:pPr>
            <a:r>
              <a:rPr lang="en-US" sz="3200" dirty="0" smtClean="0"/>
              <a:t>   et le </a:t>
            </a:r>
            <a:r>
              <a:rPr lang="en-US" sz="3200" dirty="0" err="1" smtClean="0"/>
              <a:t>matériel</a:t>
            </a:r>
            <a:r>
              <a:rPr lang="en-US" sz="3200" dirty="0" smtClean="0"/>
              <a:t> </a:t>
            </a:r>
            <a:r>
              <a:rPr lang="en-US" sz="3200" dirty="0" err="1" smtClean="0"/>
              <a:t>pédagogiques</a:t>
            </a:r>
            <a:r>
              <a:rPr lang="en-US" sz="3200" dirty="0" smtClean="0"/>
              <a:t> </a:t>
            </a:r>
            <a:r>
              <a:rPr lang="en-US" sz="3200" dirty="0" err="1" smtClean="0"/>
              <a:t>ainsi</a:t>
            </a:r>
            <a:r>
              <a:rPr lang="en-US" sz="3200" dirty="0" smtClean="0"/>
              <a:t> </a:t>
            </a:r>
            <a:r>
              <a:rPr lang="en-US" sz="3200" dirty="0" err="1" smtClean="0"/>
              <a:t>que</a:t>
            </a:r>
            <a:r>
              <a:rPr lang="en-US" sz="3200" dirty="0" smtClean="0"/>
              <a:t> les devoirs et les </a:t>
            </a:r>
            <a:r>
              <a:rPr lang="en-US" sz="3200" dirty="0" err="1" smtClean="0"/>
              <a:t>produits</a:t>
            </a:r>
            <a:r>
              <a:rPr lang="en-US" sz="3200" dirty="0" smtClean="0"/>
              <a:t> de </a:t>
            </a:r>
            <a:r>
              <a:rPr lang="en-US" sz="3200" dirty="0" err="1" smtClean="0"/>
              <a:t>l'élève</a:t>
            </a:r>
            <a:r>
              <a:rPr lang="en-US" sz="3200" dirty="0" smtClean="0"/>
              <a:t> et </a:t>
            </a:r>
            <a:r>
              <a:rPr lang="en-US" sz="3200" dirty="0" err="1" smtClean="0"/>
              <a:t>ayant</a:t>
            </a:r>
            <a:r>
              <a:rPr lang="en-US" sz="3200" dirty="0" smtClean="0"/>
              <a:t> pour but de </a:t>
            </a:r>
            <a:r>
              <a:rPr lang="en-US" sz="3200" dirty="0" err="1" smtClean="0"/>
              <a:t>lui</a:t>
            </a:r>
            <a:r>
              <a:rPr lang="en-US" sz="3200" dirty="0" smtClean="0"/>
              <a:t> </a:t>
            </a:r>
            <a:r>
              <a:rPr lang="en-US" sz="3200" dirty="0" err="1" smtClean="0"/>
              <a:t>permettre</a:t>
            </a:r>
            <a:r>
              <a:rPr lang="en-US" sz="3200" dirty="0" smtClean="0"/>
              <a:t> </a:t>
            </a:r>
            <a:r>
              <a:rPr lang="en-US" sz="3200" dirty="0" err="1" smtClean="0"/>
              <a:t>d'atteindre</a:t>
            </a:r>
            <a:r>
              <a:rPr lang="en-US" sz="3200" dirty="0" smtClean="0"/>
              <a:t> les </a:t>
            </a:r>
            <a:r>
              <a:rPr lang="en-US" sz="3200" dirty="0" err="1" smtClean="0"/>
              <a:t>résultats</a:t>
            </a:r>
            <a:r>
              <a:rPr lang="en-US" sz="3200" dirty="0" smtClean="0"/>
              <a:t> </a:t>
            </a:r>
            <a:r>
              <a:rPr lang="en-US" sz="3200" dirty="0" err="1" smtClean="0"/>
              <a:t>d'apprentissage</a:t>
            </a:r>
            <a:r>
              <a:rPr lang="en-US" sz="3200" dirty="0" smtClean="0"/>
              <a:t> </a:t>
            </a:r>
            <a:r>
              <a:rPr lang="en-US" sz="3200" dirty="0" err="1" smtClean="0"/>
              <a:t>prévus</a:t>
            </a:r>
            <a:r>
              <a:rPr lang="en-US" sz="3200" dirty="0" smtClean="0"/>
              <a:t>.</a:t>
            </a:r>
          </a:p>
          <a:p>
            <a:pPr lvl="1">
              <a:buFontTx/>
              <a:buNone/>
            </a:pPr>
            <a:endParaRPr lang="fr-CA" sz="3200" dirty="0" smtClean="0"/>
          </a:p>
          <a:p>
            <a:pPr lvl="1">
              <a:buFontTx/>
              <a:buNone/>
            </a:pPr>
            <a:r>
              <a:rPr lang="fr-CA" sz="1400" dirty="0" smtClean="0"/>
              <a:t>Loi sur les écoles publiques (règlements 155/2005)</a:t>
            </a:r>
            <a:endParaRPr lang="en-US" sz="1400" dirty="0" smtClean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ovMB_TextP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5800" y="1358900"/>
            <a:ext cx="80772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8000"/>
              </a:lnSpc>
            </a:pPr>
            <a:endParaRPr lang="en-US" sz="3200" b="1">
              <a:solidFill>
                <a:srgbClr val="181512"/>
              </a:solidFill>
            </a:endParaRPr>
          </a:p>
          <a:p>
            <a:pPr eaLnBrk="0" hangingPunct="0">
              <a:lnSpc>
                <a:spcPct val="88000"/>
              </a:lnSpc>
            </a:pPr>
            <a:endParaRPr lang="en-US" b="1">
              <a:solidFill>
                <a:srgbClr val="181512"/>
              </a:solidFill>
            </a:endParaRPr>
          </a:p>
          <a:p>
            <a:pPr eaLnBrk="0" hangingPunct="0">
              <a:lnSpc>
                <a:spcPct val="88000"/>
              </a:lnSpc>
            </a:pPr>
            <a:endParaRPr lang="en-US" sz="2400">
              <a:latin typeface="Times" charset="0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Les adaptations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sont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spécifiques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à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l’élève</a:t>
            </a:r>
            <a:endParaRPr lang="en-US" sz="32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en-US" sz="32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Quand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les adaptations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sont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accessibles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,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d’autres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élèves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peuvent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en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bénéficier</a:t>
            </a: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ovMB_TextP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5800" y="1358900"/>
            <a:ext cx="80772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8000"/>
              </a:lnSpc>
            </a:pPr>
            <a:endParaRPr lang="en-US" sz="3200" b="1">
              <a:solidFill>
                <a:srgbClr val="181512"/>
              </a:solidFill>
            </a:endParaRPr>
          </a:p>
          <a:p>
            <a:pPr eaLnBrk="0" hangingPunct="0">
              <a:lnSpc>
                <a:spcPct val="88000"/>
              </a:lnSpc>
            </a:pPr>
            <a:endParaRPr lang="en-US" b="1">
              <a:solidFill>
                <a:srgbClr val="181512"/>
              </a:solidFill>
            </a:endParaRPr>
          </a:p>
          <a:p>
            <a:pPr eaLnBrk="0" hangingPunct="0">
              <a:lnSpc>
                <a:spcPct val="88000"/>
              </a:lnSpc>
            </a:pPr>
            <a:endParaRPr lang="en-US" sz="2400">
              <a:latin typeface="Times" charset="0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Les adaptations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  <a:r>
              <a:rPr lang="en-US" dirty="0" err="1" smtClean="0"/>
              <a:t>justes</a:t>
            </a:r>
            <a:r>
              <a:rPr lang="en-US" dirty="0" smtClean="0"/>
              <a:t> .</a:t>
            </a:r>
          </a:p>
          <a:p>
            <a:r>
              <a:rPr lang="fr-FR" dirty="0" smtClean="0"/>
              <a:t>La Commission des droits de la personne du Manitoba requière des </a:t>
            </a:r>
            <a:r>
              <a:rPr lang="en-US" dirty="0" smtClean="0"/>
              <a:t>accommodations.</a:t>
            </a:r>
          </a:p>
          <a:p>
            <a:r>
              <a:rPr lang="en-US" dirty="0" smtClean="0"/>
              <a:t>Les adaptations </a:t>
            </a:r>
            <a:r>
              <a:rPr lang="en-US" dirty="0" err="1" smtClean="0"/>
              <a:t>peuvent</a:t>
            </a:r>
            <a:r>
              <a:rPr lang="en-US" dirty="0" smtClean="0"/>
              <a:t> </a:t>
            </a:r>
            <a:r>
              <a:rPr lang="en-US" dirty="0" err="1" smtClean="0"/>
              <a:t>suivre</a:t>
            </a:r>
            <a:r>
              <a:rPr lang="en-US" dirty="0" smtClean="0"/>
              <a:t> un </a:t>
            </a:r>
            <a:r>
              <a:rPr lang="en-US" dirty="0" err="1" smtClean="0"/>
              <a:t>élève</a:t>
            </a:r>
            <a:r>
              <a:rPr lang="en-US" dirty="0" smtClean="0"/>
              <a:t> au </a:t>
            </a:r>
            <a:r>
              <a:rPr lang="en-US" dirty="0" err="1" smtClean="0"/>
              <a:t>cours</a:t>
            </a:r>
            <a:r>
              <a:rPr lang="en-US" dirty="0" smtClean="0"/>
              <a:t> de son </a:t>
            </a:r>
            <a:r>
              <a:rPr lang="en-US" dirty="0" err="1" smtClean="0"/>
              <a:t>éducation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Les adaptations </a:t>
            </a:r>
            <a:r>
              <a:rPr lang="en-US" dirty="0" err="1" smtClean="0"/>
              <a:t>aident</a:t>
            </a:r>
            <a:r>
              <a:rPr lang="en-US" dirty="0" smtClean="0"/>
              <a:t> </a:t>
            </a:r>
            <a:r>
              <a:rPr lang="en-US" dirty="0" err="1" smtClean="0"/>
              <a:t>l’élève</a:t>
            </a:r>
            <a:r>
              <a:rPr lang="en-US" dirty="0" smtClean="0"/>
              <a:t> à </a:t>
            </a:r>
            <a:r>
              <a:rPr lang="en-US" dirty="0" err="1" smtClean="0"/>
              <a:t>atteindre</a:t>
            </a:r>
            <a:r>
              <a:rPr lang="en-US" dirty="0" smtClean="0"/>
              <a:t> les </a:t>
            </a:r>
            <a:r>
              <a:rPr lang="en-US" dirty="0" err="1" smtClean="0"/>
              <a:t>résultats</a:t>
            </a:r>
            <a:r>
              <a:rPr lang="en-US" dirty="0" smtClean="0"/>
              <a:t> </a:t>
            </a:r>
            <a:r>
              <a:rPr lang="en-US" dirty="0" err="1" smtClean="0"/>
              <a:t>d’apprentissage</a:t>
            </a:r>
            <a:r>
              <a:rPr lang="en-US" dirty="0" smtClean="0"/>
              <a:t> .</a:t>
            </a:r>
          </a:p>
          <a:p>
            <a:r>
              <a:rPr lang="en-US" dirty="0" smtClean="0"/>
              <a:t>Adaptation + adaptation ≠ modification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n’y</a:t>
            </a:r>
            <a:r>
              <a:rPr lang="en-US" dirty="0" smtClean="0"/>
              <a:t> a pas de </a:t>
            </a:r>
            <a:r>
              <a:rPr lang="en-US" dirty="0" err="1" smtClean="0"/>
              <a:t>cours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de </a:t>
            </a:r>
            <a:r>
              <a:rPr lang="en-US" dirty="0" err="1" smtClean="0"/>
              <a:t>programme</a:t>
            </a:r>
            <a:r>
              <a:rPr lang="en-US" dirty="0" smtClean="0"/>
              <a:t> </a:t>
            </a:r>
            <a:r>
              <a:rPr lang="en-US" dirty="0" err="1" smtClean="0"/>
              <a:t>adapté</a:t>
            </a:r>
            <a:r>
              <a:rPr lang="en-US" dirty="0" smtClean="0"/>
              <a:t>.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n’y</a:t>
            </a:r>
            <a:r>
              <a:rPr lang="en-US" dirty="0" smtClean="0"/>
              <a:t> a pas de notes </a:t>
            </a:r>
            <a:r>
              <a:rPr lang="en-US" dirty="0" err="1" smtClean="0"/>
              <a:t>adaptées</a:t>
            </a:r>
            <a:r>
              <a:rPr lang="en-US" dirty="0" smtClean="0"/>
              <a:t>.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8460432" y="1600200"/>
            <a:ext cx="226368" cy="45259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CA" sz="4000" smtClean="0"/>
              <a:t> Diversité des élèves</a:t>
            </a:r>
          </a:p>
        </p:txBody>
      </p:sp>
      <p:sp>
        <p:nvSpPr>
          <p:cNvPr id="305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5638800"/>
            <a:ext cx="4724400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endParaRPr lang="fr-CA" sz="1800" dirty="0" smtClean="0"/>
          </a:p>
          <a:p>
            <a:pPr>
              <a:buFontTx/>
              <a:buNone/>
            </a:pPr>
            <a:r>
              <a:rPr lang="fr-CA" sz="1800" dirty="0" smtClean="0"/>
              <a:t>           Conception universelle de l’apprentissage</a:t>
            </a:r>
            <a:endParaRPr lang="en-CA" sz="1800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1371600"/>
            <a:ext cx="8458200" cy="5029200"/>
            <a:chOff x="106413300" y="108013500"/>
            <a:chExt cx="7258050" cy="5143500"/>
          </a:xfrm>
        </p:grpSpPr>
        <p:sp>
          <p:nvSpPr>
            <p:cNvPr id="43019" name="Line 5"/>
            <p:cNvSpPr>
              <a:spLocks noChangeShapeType="1"/>
            </p:cNvSpPr>
            <p:nvPr/>
          </p:nvSpPr>
          <p:spPr bwMode="auto">
            <a:xfrm flipH="1">
              <a:off x="106413300" y="108956475"/>
              <a:ext cx="2428875" cy="3343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43020" name="Line 6"/>
            <p:cNvSpPr>
              <a:spLocks noChangeShapeType="1"/>
            </p:cNvSpPr>
            <p:nvPr/>
          </p:nvSpPr>
          <p:spPr bwMode="auto">
            <a:xfrm>
              <a:off x="106413300" y="112299750"/>
              <a:ext cx="7086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43021" name="Line 7"/>
            <p:cNvSpPr>
              <a:spLocks noChangeShapeType="1"/>
            </p:cNvSpPr>
            <p:nvPr/>
          </p:nvSpPr>
          <p:spPr bwMode="auto">
            <a:xfrm flipH="1" flipV="1">
              <a:off x="111213900" y="108956475"/>
              <a:ext cx="2286000" cy="3343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43022" name="Line 8"/>
            <p:cNvSpPr>
              <a:spLocks noChangeShapeType="1"/>
            </p:cNvSpPr>
            <p:nvPr/>
          </p:nvSpPr>
          <p:spPr bwMode="auto">
            <a:xfrm>
              <a:off x="110728125" y="108956475"/>
              <a:ext cx="4857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43023" name="AutoShape 9"/>
            <p:cNvSpPr>
              <a:spLocks noChangeArrowheads="1"/>
            </p:cNvSpPr>
            <p:nvPr/>
          </p:nvSpPr>
          <p:spPr bwMode="auto">
            <a:xfrm flipV="1">
              <a:off x="107099100" y="109956600"/>
              <a:ext cx="5886450" cy="2057400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CCECFF"/>
                </a:gs>
                <a:gs pos="100000">
                  <a:srgbClr val="5E6D76"/>
                </a:gs>
              </a:gsLst>
              <a:lin ang="5400000" scaled="1"/>
            </a:gradFill>
            <a:ln w="9525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43024" name="Line 10"/>
            <p:cNvSpPr>
              <a:spLocks noChangeShapeType="1"/>
            </p:cNvSpPr>
            <p:nvPr/>
          </p:nvSpPr>
          <p:spPr bwMode="auto">
            <a:xfrm>
              <a:off x="108842175" y="108956475"/>
              <a:ext cx="5143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43025" name="AutoShape 11"/>
            <p:cNvSpPr>
              <a:spLocks noChangeArrowheads="1"/>
            </p:cNvSpPr>
            <p:nvPr/>
          </p:nvSpPr>
          <p:spPr bwMode="auto">
            <a:xfrm>
              <a:off x="109327950" y="108013500"/>
              <a:ext cx="1428750" cy="942975"/>
            </a:xfrm>
            <a:prstGeom prst="triangle">
              <a:avLst>
                <a:gd name="adj" fmla="val 50000"/>
              </a:avLst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43026" name="Oval 12"/>
            <p:cNvSpPr>
              <a:spLocks noChangeArrowheads="1"/>
            </p:cNvSpPr>
            <p:nvPr/>
          </p:nvSpPr>
          <p:spPr bwMode="auto">
            <a:xfrm>
              <a:off x="106470450" y="108242100"/>
              <a:ext cx="7200900" cy="4914900"/>
            </a:xfrm>
            <a:prstGeom prst="ellipse">
              <a:avLst/>
            </a:prstGeom>
            <a:noFill/>
            <a:ln w="9525" algn="in">
              <a:noFill/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  <p:sp>
          <p:nvSpPr>
            <p:cNvPr id="43027" name="AutoShape 13"/>
            <p:cNvSpPr>
              <a:spLocks noChangeArrowheads="1"/>
            </p:cNvSpPr>
            <p:nvPr/>
          </p:nvSpPr>
          <p:spPr bwMode="auto">
            <a:xfrm flipV="1">
              <a:off x="108585000" y="108956475"/>
              <a:ext cx="2914650" cy="1000125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CCCC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endParaRPr lang="en-CA"/>
            </a:p>
          </p:txBody>
        </p:sp>
      </p:grpSp>
      <p:sp>
        <p:nvSpPr>
          <p:cNvPr id="43013" name="Text Box 14"/>
          <p:cNvSpPr txBox="1">
            <a:spLocks noChangeArrowheads="1"/>
          </p:cNvSpPr>
          <p:nvPr/>
        </p:nvSpPr>
        <p:spPr bwMode="auto">
          <a:xfrm>
            <a:off x="3810000" y="1600200"/>
            <a:ext cx="1752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1800"/>
              <a:t>Programmation individualisé</a:t>
            </a:r>
            <a:endParaRPr lang="en-CA" sz="1800"/>
          </a:p>
        </p:txBody>
      </p:sp>
      <p:sp>
        <p:nvSpPr>
          <p:cNvPr id="43014" name="Text Box 15"/>
          <p:cNvSpPr txBox="1">
            <a:spLocks noChangeArrowheads="1"/>
          </p:cNvSpPr>
          <p:nvPr/>
        </p:nvSpPr>
        <p:spPr bwMode="auto">
          <a:xfrm>
            <a:off x="3886200" y="2590800"/>
            <a:ext cx="156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800">
                <a:solidFill>
                  <a:srgbClr val="C00000"/>
                </a:solidFill>
              </a:rPr>
              <a:t>Modification</a:t>
            </a:r>
          </a:p>
        </p:txBody>
      </p:sp>
      <p:sp>
        <p:nvSpPr>
          <p:cNvPr id="43015" name="Text Box 16"/>
          <p:cNvSpPr txBox="1">
            <a:spLocks noChangeArrowheads="1"/>
          </p:cNvSpPr>
          <p:nvPr/>
        </p:nvSpPr>
        <p:spPr bwMode="auto">
          <a:xfrm>
            <a:off x="3810000" y="3505200"/>
            <a:ext cx="1568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2000"/>
              <a:t>Adaptations</a:t>
            </a:r>
          </a:p>
        </p:txBody>
      </p:sp>
      <p:sp>
        <p:nvSpPr>
          <p:cNvPr id="43016" name="Text Box 17"/>
          <p:cNvSpPr txBox="1">
            <a:spLocks noChangeArrowheads="1"/>
          </p:cNvSpPr>
          <p:nvPr/>
        </p:nvSpPr>
        <p:spPr bwMode="auto">
          <a:xfrm>
            <a:off x="3048000" y="4419600"/>
            <a:ext cx="327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 sz="2000"/>
              <a:t>Enseignement différentié</a:t>
            </a:r>
            <a:endParaRPr lang="en-CA" sz="2000"/>
          </a:p>
        </p:txBody>
      </p:sp>
      <p:sp>
        <p:nvSpPr>
          <p:cNvPr id="43017" name="Text Box 18"/>
          <p:cNvSpPr txBox="1">
            <a:spLocks noChangeArrowheads="1"/>
          </p:cNvSpPr>
          <p:nvPr/>
        </p:nvSpPr>
        <p:spPr bwMode="auto">
          <a:xfrm>
            <a:off x="3429000" y="5257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1800"/>
              <a:t>Programmes d’études</a:t>
            </a:r>
            <a:endParaRPr lang="en-CA" sz="1800"/>
          </a:p>
        </p:txBody>
      </p:sp>
      <p:sp>
        <p:nvSpPr>
          <p:cNvPr id="19" name="Oval 18"/>
          <p:cNvSpPr/>
          <p:nvPr/>
        </p:nvSpPr>
        <p:spPr>
          <a:xfrm>
            <a:off x="0" y="1219200"/>
            <a:ext cx="9144000" cy="5638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</p:cSld>
  <p:clrMapOvr>
    <a:masterClrMapping/>
  </p:clrMapOvr>
  <p:transition spd="med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51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5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4" descr="GovMB_TextP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42" name="Rectangle 2"/>
          <p:cNvSpPr>
            <a:spLocks noChangeArrowheads="1"/>
          </p:cNvSpPr>
          <p:nvPr/>
        </p:nvSpPr>
        <p:spPr bwMode="auto">
          <a:xfrm>
            <a:off x="533400" y="1219200"/>
            <a:ext cx="8153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3200" dirty="0">
              <a:solidFill>
                <a:schemeClr val="accent5">
                  <a:lumMod val="75000"/>
                </a:schemeClr>
              </a:solidFill>
              <a:latin typeface="Trebuchet MS" pitchFamily="34" charset="0"/>
            </a:endParaRPr>
          </a:p>
          <a:p>
            <a:pPr algn="ctr">
              <a:defRPr/>
            </a:pPr>
            <a:endParaRPr lang="en-US" sz="3200" dirty="0">
              <a:solidFill>
                <a:schemeClr val="accent5">
                  <a:lumMod val="75000"/>
                </a:schemeClr>
              </a:solidFill>
              <a:latin typeface="Trebuchet MS" pitchFamily="34" charset="0"/>
            </a:endParaRPr>
          </a:p>
          <a:p>
            <a:pPr algn="ctr">
              <a:defRPr/>
            </a:pPr>
            <a:endParaRPr lang="en-US" sz="3200" dirty="0">
              <a:solidFill>
                <a:schemeClr val="accent5">
                  <a:lumMod val="75000"/>
                </a:schemeClr>
              </a:solidFill>
              <a:latin typeface="Trebuchet MS" pitchFamily="34" charset="0"/>
            </a:endParaRPr>
          </a:p>
          <a:p>
            <a:pPr algn="ctr">
              <a:defRPr/>
            </a:pPr>
            <a:endParaRPr lang="en-US" sz="3200" dirty="0">
              <a:solidFill>
                <a:schemeClr val="accent5">
                  <a:lumMod val="75000"/>
                </a:schemeClr>
              </a:solidFill>
              <a:latin typeface="Trebuchet MS" pitchFamily="34" charset="0"/>
            </a:endParaRPr>
          </a:p>
          <a:p>
            <a:pPr algn="ctr">
              <a:defRPr/>
            </a:pPr>
            <a:r>
              <a:rPr lang="en-US" sz="3200" dirty="0">
                <a:solidFill>
                  <a:srgbClr val="00B050"/>
                </a:solidFill>
                <a:latin typeface="Trebuchet MS" pitchFamily="34" charset="0"/>
              </a:rPr>
              <a:t>Modification</a:t>
            </a:r>
          </a:p>
          <a:p>
            <a:pPr>
              <a:defRPr/>
            </a:pPr>
            <a:endParaRPr lang="en-US" sz="1600" b="1" dirty="0">
              <a:latin typeface="Trebuchet MS" pitchFamily="34" charset="0"/>
            </a:endParaRPr>
          </a:p>
          <a:p>
            <a:pPr>
              <a:defRPr/>
            </a:pPr>
            <a:r>
              <a:rPr lang="en-US" sz="2000" dirty="0" err="1"/>
              <a:t>Certains</a:t>
            </a:r>
            <a:r>
              <a:rPr lang="en-US" sz="2000" dirty="0"/>
              <a:t> </a:t>
            </a:r>
            <a:r>
              <a:rPr lang="en-US" sz="2000" dirty="0" err="1"/>
              <a:t>élèves</a:t>
            </a:r>
            <a:r>
              <a:rPr lang="en-US" sz="2000" dirty="0"/>
              <a:t> </a:t>
            </a:r>
            <a:r>
              <a:rPr lang="en-US" sz="2000" dirty="0" err="1"/>
              <a:t>ayant</a:t>
            </a:r>
            <a:r>
              <a:rPr lang="en-US" sz="2000" dirty="0"/>
              <a:t> des </a:t>
            </a:r>
            <a:r>
              <a:rPr lang="en-US" sz="2000" dirty="0" err="1"/>
              <a:t>besoins</a:t>
            </a:r>
            <a:r>
              <a:rPr lang="en-US" sz="2000" dirty="0"/>
              <a:t> </a:t>
            </a:r>
            <a:r>
              <a:rPr lang="en-US" sz="2000" dirty="0" err="1"/>
              <a:t>spéciaux</a:t>
            </a:r>
            <a:r>
              <a:rPr lang="en-US" sz="2000" dirty="0"/>
              <a:t> </a:t>
            </a:r>
            <a:r>
              <a:rPr lang="en-US" sz="2000" dirty="0" err="1"/>
              <a:t>peuvent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/>
              <a:t>avoir</a:t>
            </a:r>
            <a:r>
              <a:rPr lang="en-US" sz="2000" dirty="0"/>
              <a:t> </a:t>
            </a:r>
            <a:r>
              <a:rPr lang="en-US" sz="2000" dirty="0" err="1"/>
              <a:t>d'importantes</a:t>
            </a:r>
            <a:r>
              <a:rPr lang="en-US" sz="2000" dirty="0"/>
              <a:t> </a:t>
            </a:r>
            <a:r>
              <a:rPr lang="en-US" sz="2000" dirty="0" err="1"/>
              <a:t>difficultés</a:t>
            </a:r>
            <a:r>
              <a:rPr lang="en-US" sz="2000" dirty="0"/>
              <a:t> </a:t>
            </a:r>
            <a:r>
              <a:rPr lang="en-US" sz="2000" dirty="0" err="1"/>
              <a:t>d'apprentissage</a:t>
            </a:r>
            <a:r>
              <a:rPr lang="en-US" sz="2000" dirty="0"/>
              <a:t> </a:t>
            </a:r>
            <a:r>
              <a:rPr lang="en-US" sz="2000" dirty="0" err="1"/>
              <a:t>cognitif</a:t>
            </a:r>
            <a:r>
              <a:rPr lang="en-US" sz="2000" dirty="0"/>
              <a:t> qui </a:t>
            </a:r>
            <a:r>
              <a:rPr lang="en-US" sz="2000" dirty="0" err="1"/>
              <a:t>pourraient</a:t>
            </a:r>
            <a:r>
              <a:rPr lang="en-US" sz="2000" dirty="0"/>
              <a:t> les </a:t>
            </a:r>
            <a:r>
              <a:rPr lang="en-US" sz="2000" dirty="0" err="1"/>
              <a:t>empêcher</a:t>
            </a:r>
            <a:r>
              <a:rPr lang="en-US" sz="2000" dirty="0"/>
              <a:t> </a:t>
            </a:r>
            <a:r>
              <a:rPr lang="en-US" sz="2000" dirty="0" err="1"/>
              <a:t>d'atteindre</a:t>
            </a:r>
            <a:r>
              <a:rPr lang="en-US" sz="2000" dirty="0"/>
              <a:t> les </a:t>
            </a:r>
            <a:r>
              <a:rPr lang="en-US" sz="2000" dirty="0" err="1"/>
              <a:t>résultats</a:t>
            </a:r>
            <a:r>
              <a:rPr lang="en-US" sz="2000" dirty="0"/>
              <a:t> </a:t>
            </a:r>
            <a:r>
              <a:rPr lang="en-US" sz="2000" dirty="0" err="1"/>
              <a:t>d'apprentissage</a:t>
            </a:r>
            <a:r>
              <a:rPr lang="en-US" sz="2000" dirty="0"/>
              <a:t> du </a:t>
            </a:r>
            <a:r>
              <a:rPr lang="en-US" sz="2000" dirty="0" err="1"/>
              <a:t>programme</a:t>
            </a:r>
            <a:r>
              <a:rPr lang="en-US" sz="2000" dirty="0"/>
              <a:t> </a:t>
            </a:r>
            <a:r>
              <a:rPr lang="en-US" sz="2000" dirty="0" err="1"/>
              <a:t>d'études</a:t>
            </a:r>
            <a:r>
              <a:rPr lang="en-US" sz="2000" dirty="0"/>
              <a:t> </a:t>
            </a:r>
            <a:r>
              <a:rPr lang="en-US" sz="2000" dirty="0" err="1"/>
              <a:t>manitobain</a:t>
            </a:r>
            <a:r>
              <a:rPr lang="en-US" sz="2000" dirty="0"/>
              <a:t> et </a:t>
            </a:r>
            <a:r>
              <a:rPr lang="en-US" sz="2000" dirty="0" err="1"/>
              <a:t>ce</a:t>
            </a:r>
            <a:r>
              <a:rPr lang="en-US" sz="2000" dirty="0"/>
              <a:t>, </a:t>
            </a:r>
            <a:r>
              <a:rPr lang="en-US" sz="2000" dirty="0" err="1"/>
              <a:t>même</a:t>
            </a:r>
            <a:r>
              <a:rPr lang="en-US" sz="2000" dirty="0"/>
              <a:t> avec </a:t>
            </a:r>
            <a:r>
              <a:rPr lang="en-US" sz="2000" dirty="0" err="1"/>
              <a:t>l'apport</a:t>
            </a:r>
            <a:r>
              <a:rPr lang="en-US" sz="2000" dirty="0"/>
              <a:t> </a:t>
            </a:r>
            <a:r>
              <a:rPr lang="en-US" sz="2000" dirty="0" err="1"/>
              <a:t>d'adaptations</a:t>
            </a:r>
            <a:r>
              <a:rPr lang="en-US" sz="2000" dirty="0"/>
              <a:t>. Le </a:t>
            </a:r>
            <a:r>
              <a:rPr lang="en-US" sz="2000" dirty="0" err="1"/>
              <a:t>programme</a:t>
            </a:r>
            <a:r>
              <a:rPr lang="en-US" sz="2000" dirty="0"/>
              <a:t> </a:t>
            </a:r>
            <a:r>
              <a:rPr lang="en-US" sz="2000" dirty="0" err="1"/>
              <a:t>d'études</a:t>
            </a:r>
            <a:r>
              <a:rPr lang="en-US" sz="2000" dirty="0"/>
              <a:t> </a:t>
            </a:r>
            <a:r>
              <a:rPr lang="en-US" sz="2000" dirty="0" err="1"/>
              <a:t>doit</a:t>
            </a:r>
            <a:r>
              <a:rPr lang="en-US" sz="2000" dirty="0"/>
              <a:t> </a:t>
            </a:r>
            <a:r>
              <a:rPr lang="en-US" sz="2000" dirty="0" err="1"/>
              <a:t>être</a:t>
            </a:r>
            <a:r>
              <a:rPr lang="en-US" sz="2000" dirty="0"/>
              <a:t> </a:t>
            </a:r>
            <a:r>
              <a:rPr lang="en-US" sz="2000" dirty="0" err="1"/>
              <a:t>modifié</a:t>
            </a:r>
            <a:r>
              <a:rPr lang="en-US" sz="2000" dirty="0"/>
              <a:t> pour </a:t>
            </a:r>
            <a:r>
              <a:rPr lang="en-US" sz="2000" dirty="0" err="1"/>
              <a:t>ces</a:t>
            </a:r>
            <a:r>
              <a:rPr lang="en-US" sz="2000" dirty="0"/>
              <a:t> </a:t>
            </a:r>
            <a:r>
              <a:rPr lang="en-US" sz="2000" dirty="0" err="1"/>
              <a:t>élèves</a:t>
            </a:r>
            <a:r>
              <a:rPr lang="en-US" sz="2000" dirty="0"/>
              <a:t>. La modification </a:t>
            </a:r>
            <a:r>
              <a:rPr lang="en-US" sz="2000" dirty="0" err="1"/>
              <a:t>signifie</a:t>
            </a:r>
            <a:r>
              <a:rPr lang="en-US" sz="2000" dirty="0"/>
              <a:t> </a:t>
            </a:r>
            <a:r>
              <a:rPr lang="en-US" sz="2000" dirty="0" err="1"/>
              <a:t>que</a:t>
            </a:r>
            <a:r>
              <a:rPr lang="en-US" sz="2000" dirty="0"/>
              <a:t> le </a:t>
            </a:r>
            <a:r>
              <a:rPr lang="en-US" sz="2000" dirty="0" err="1"/>
              <a:t>nombre</a:t>
            </a:r>
            <a:r>
              <a:rPr lang="en-US" sz="2000" dirty="0"/>
              <a:t> </a:t>
            </a:r>
            <a:r>
              <a:rPr lang="en-US" sz="2000" dirty="0" err="1"/>
              <a:t>ou</a:t>
            </a:r>
            <a:r>
              <a:rPr lang="en-US" sz="2000" dirty="0"/>
              <a:t> le </a:t>
            </a:r>
            <a:r>
              <a:rPr lang="en-US" sz="2000" dirty="0" err="1"/>
              <a:t>contenu</a:t>
            </a:r>
            <a:r>
              <a:rPr lang="en-US" sz="2000" dirty="0"/>
              <a:t> des </a:t>
            </a:r>
            <a:r>
              <a:rPr lang="en-US" sz="2000" dirty="0" err="1"/>
              <a:t>résultats</a:t>
            </a:r>
            <a:r>
              <a:rPr lang="en-US" sz="2000" dirty="0"/>
              <a:t> </a:t>
            </a:r>
            <a:r>
              <a:rPr lang="en-US" sz="2000" dirty="0" err="1"/>
              <a:t>d'apprentissage</a:t>
            </a:r>
            <a:r>
              <a:rPr lang="en-US" sz="2000" dirty="0"/>
              <a:t> </a:t>
            </a:r>
            <a:r>
              <a:rPr lang="en-US" sz="2000" dirty="0" err="1"/>
              <a:t>est</a:t>
            </a:r>
            <a:r>
              <a:rPr lang="en-US" sz="2000" dirty="0"/>
              <a:t> </a:t>
            </a:r>
            <a:r>
              <a:rPr lang="en-US" sz="2000" dirty="0" err="1"/>
              <a:t>changé</a:t>
            </a:r>
            <a:r>
              <a:rPr lang="en-US" sz="2000" dirty="0"/>
              <a:t> pour </a:t>
            </a:r>
            <a:r>
              <a:rPr lang="en-US" sz="2000" dirty="0" err="1"/>
              <a:t>répondre</a:t>
            </a:r>
            <a:r>
              <a:rPr lang="en-US" sz="2000" dirty="0"/>
              <a:t> aux </a:t>
            </a:r>
            <a:r>
              <a:rPr lang="en-US" sz="2000" dirty="0" err="1"/>
              <a:t>besoins</a:t>
            </a:r>
            <a:r>
              <a:rPr lang="en-US" sz="2000" dirty="0"/>
              <a:t> de </a:t>
            </a:r>
            <a:r>
              <a:rPr lang="en-US" sz="2000" dirty="0" err="1"/>
              <a:t>l'élève</a:t>
            </a:r>
            <a:r>
              <a:rPr lang="en-US" sz="2000" dirty="0"/>
              <a:t> en </a:t>
            </a:r>
            <a:r>
              <a:rPr lang="en-US" sz="2000" dirty="0" err="1"/>
              <a:t>matière</a:t>
            </a:r>
            <a:r>
              <a:rPr lang="en-US" sz="2000" dirty="0"/>
              <a:t> </a:t>
            </a:r>
            <a:r>
              <a:rPr lang="en-US" sz="2000" dirty="0" err="1"/>
              <a:t>d'apprentissage</a:t>
            </a:r>
            <a:r>
              <a:rPr lang="en-US" sz="1600" dirty="0"/>
              <a:t>.</a:t>
            </a:r>
          </a:p>
          <a:p>
            <a:pPr>
              <a:defRPr/>
            </a:pPr>
            <a:endParaRPr lang="en-US" sz="1600" b="1" i="1" dirty="0">
              <a:latin typeface="Trebuchet MS" pitchFamily="34" charset="0"/>
            </a:endParaRPr>
          </a:p>
          <a:p>
            <a:pPr>
              <a:defRPr/>
            </a:pPr>
            <a:endParaRPr lang="en-US" sz="1600" b="1" i="1" dirty="0">
              <a:latin typeface="Trebuchet MS" pitchFamily="34" charset="0"/>
            </a:endParaRPr>
          </a:p>
          <a:p>
            <a:pPr>
              <a:defRPr/>
            </a:pPr>
            <a:endParaRPr lang="en-US" sz="1600" b="1" i="1" dirty="0">
              <a:latin typeface="Trebuchet MS" pitchFamily="34" charset="0"/>
            </a:endParaRPr>
          </a:p>
          <a:p>
            <a:pPr>
              <a:defRPr/>
            </a:pPr>
            <a:endParaRPr lang="en-US" sz="1600" i="1" dirty="0">
              <a:latin typeface="Trebuchet MS" pitchFamily="34" charset="0"/>
            </a:endParaRPr>
          </a:p>
          <a:p>
            <a:pPr>
              <a:defRPr/>
            </a:pPr>
            <a:endParaRPr lang="en-US" sz="1600" i="1" dirty="0">
              <a:latin typeface="Trebuchet MS" pitchFamily="34" charset="0"/>
            </a:endParaRPr>
          </a:p>
          <a:p>
            <a:pPr>
              <a:defRPr/>
            </a:pPr>
            <a:endParaRPr lang="en-US" sz="1600" i="1" dirty="0">
              <a:latin typeface="Trebuchet MS" pitchFamily="34" charset="0"/>
            </a:endParaRPr>
          </a:p>
          <a:p>
            <a:pPr>
              <a:defRPr/>
            </a:pPr>
            <a:endParaRPr lang="en-US" sz="1600" i="1" dirty="0">
              <a:latin typeface="Trebuchet MS" pitchFamily="34" charset="0"/>
            </a:endParaRPr>
          </a:p>
          <a:p>
            <a:pPr>
              <a:defRPr/>
            </a:pPr>
            <a:endParaRPr lang="en-US" sz="1600" i="1" dirty="0">
              <a:latin typeface="Trebuchet MS" pitchFamily="34" charset="0"/>
            </a:endParaRPr>
          </a:p>
          <a:p>
            <a:pPr>
              <a:defRPr/>
            </a:pPr>
            <a:endParaRPr lang="en-US" sz="1600" i="1" dirty="0">
              <a:latin typeface="Trebuchet MS" pitchFamily="34" charset="0"/>
            </a:endParaRPr>
          </a:p>
          <a:p>
            <a:pPr>
              <a:defRPr/>
            </a:pPr>
            <a:r>
              <a:rPr lang="en-US" sz="1600" i="1" dirty="0">
                <a:latin typeface="Trebuchet MS" pitchFamily="34" charset="0"/>
              </a:rPr>
              <a:t>	</a:t>
            </a:r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0" y="22860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5045075"/>
            <a:ext cx="72621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sz="1050" i="1" dirty="0"/>
          </a:p>
          <a:p>
            <a:pPr>
              <a:defRPr/>
            </a:pPr>
            <a:endParaRPr lang="en-US" sz="1050" i="1" dirty="0"/>
          </a:p>
          <a:p>
            <a:pPr>
              <a:defRPr/>
            </a:pPr>
            <a:r>
              <a:rPr lang="en-US" sz="1050" i="1" dirty="0"/>
              <a:t>Un travail </a:t>
            </a:r>
            <a:r>
              <a:rPr lang="en-US" sz="1050" i="1" dirty="0" err="1"/>
              <a:t>collectif</a:t>
            </a:r>
            <a:r>
              <a:rPr lang="en-US" sz="1050" i="1" dirty="0"/>
              <a:t> : Guide à </a:t>
            </a:r>
            <a:r>
              <a:rPr lang="en-US" sz="1050" i="1" dirty="0" err="1"/>
              <a:t>l'intention</a:t>
            </a:r>
            <a:r>
              <a:rPr lang="en-US" sz="1050" i="1" dirty="0"/>
              <a:t> des parents </a:t>
            </a:r>
            <a:r>
              <a:rPr lang="en-US" sz="1050" i="1" dirty="0" err="1"/>
              <a:t>d'élèves</a:t>
            </a:r>
            <a:r>
              <a:rPr lang="en-US" sz="1050" i="1" dirty="0"/>
              <a:t> </a:t>
            </a:r>
            <a:r>
              <a:rPr lang="en-US" sz="1050" i="1" dirty="0" err="1"/>
              <a:t>ayant</a:t>
            </a:r>
            <a:r>
              <a:rPr lang="en-US" sz="1050" i="1" dirty="0"/>
              <a:t> des </a:t>
            </a:r>
            <a:r>
              <a:rPr lang="en-US" sz="1050" i="1" dirty="0" err="1"/>
              <a:t>besoins</a:t>
            </a:r>
            <a:r>
              <a:rPr lang="en-US" sz="1050" i="1" dirty="0"/>
              <a:t> </a:t>
            </a:r>
            <a:r>
              <a:rPr lang="en-US" sz="1050" i="1" dirty="0" err="1"/>
              <a:t>spéciaux</a:t>
            </a:r>
            <a:r>
              <a:rPr lang="en-US" sz="1050" i="1" dirty="0">
                <a:latin typeface="Trebuchet MS" pitchFamily="34" charset="0"/>
              </a:rPr>
              <a:t>, p.14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4" descr="GovMB_TextP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42" name="Rectangle 2"/>
          <p:cNvSpPr>
            <a:spLocks noChangeArrowheads="1"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4400" b="1" kern="0" dirty="0">
              <a:solidFill>
                <a:srgbClr val="33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0" y="22860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>
              <a:latin typeface="Trebuchet MS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914400"/>
            <a:ext cx="7620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fr-CA" sz="3200" i="1" dirty="0">
                <a:solidFill>
                  <a:srgbClr val="00B050"/>
                </a:solidFill>
                <a:latin typeface="Trebuchet MS" pitchFamily="34" charset="0"/>
              </a:rPr>
              <a:t>Cours modifié</a:t>
            </a:r>
          </a:p>
          <a:p>
            <a:pPr>
              <a:defRPr/>
            </a:pPr>
            <a:endParaRPr lang="fr-CA" i="1" dirty="0">
              <a:latin typeface="Trebuchet M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1988840"/>
            <a:ext cx="8382000" cy="4547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CA" sz="1800" i="1" dirty="0" smtClean="0">
                <a:latin typeface="Trebuchet MS" pitchFamily="34" charset="0"/>
              </a:rPr>
              <a:t>Au secondaire, les él</a:t>
            </a:r>
            <a:r>
              <a:rPr lang="fr-CA" i="1" dirty="0" smtClean="0">
                <a:latin typeface="Trebuchet MS" pitchFamily="34" charset="0"/>
              </a:rPr>
              <a:t>èves qui ont une déficience cognitive importante peuvent s’inscrire à des cours modifiés (M). Les cours à désignation M sont conçus pour les élèves qui peuvent tirer partie des programmes d’études élaborés ou approuvés par le ministère, pour vus que ceux-ci aient été sensiblement modifiés afin de répondre à leurs besoins d’apprentissage.</a:t>
            </a:r>
            <a:endParaRPr lang="fr-CA" sz="1800" i="1" dirty="0" smtClean="0">
              <a:latin typeface="Trebuchet MS" pitchFamily="34" charset="0"/>
            </a:endParaRPr>
          </a:p>
          <a:p>
            <a:pPr>
              <a:defRPr/>
            </a:pPr>
            <a:endParaRPr lang="fr-CA" i="1" dirty="0" smtClean="0">
              <a:latin typeface="Trebuchet MS" pitchFamily="34" charset="0"/>
            </a:endParaRPr>
          </a:p>
          <a:p>
            <a:pPr>
              <a:defRPr/>
            </a:pPr>
            <a:r>
              <a:rPr lang="fr-CA" sz="1000" i="1" dirty="0" smtClean="0">
                <a:latin typeface="Trebuchet MS" pitchFamily="34" charset="0"/>
              </a:rPr>
              <a:t>Plan éducatif personnalisé: Guide d’élaboration et de mise en œuvre d’un PEP (2010) p.17</a:t>
            </a:r>
          </a:p>
          <a:p>
            <a:pPr>
              <a:defRPr/>
            </a:pPr>
            <a:endParaRPr lang="fr-CA" i="1" dirty="0" smtClean="0">
              <a:latin typeface="Trebuchet MS" pitchFamily="34" charset="0"/>
            </a:endParaRPr>
          </a:p>
          <a:p>
            <a:pPr>
              <a:defRPr/>
            </a:pPr>
            <a:endParaRPr lang="fr-CA" sz="1800" i="1" dirty="0" smtClean="0">
              <a:latin typeface="Trebuchet MS" pitchFamily="34" charset="0"/>
            </a:endParaRPr>
          </a:p>
          <a:p>
            <a:pPr>
              <a:defRPr/>
            </a:pPr>
            <a:endParaRPr lang="fr-CA" i="1" dirty="0" smtClean="0">
              <a:latin typeface="Trebuchet MS" pitchFamily="34" charset="0"/>
            </a:endParaRPr>
          </a:p>
          <a:p>
            <a:pPr>
              <a:defRPr/>
            </a:pPr>
            <a:endParaRPr lang="fr-CA" sz="1800" i="1" dirty="0" smtClean="0">
              <a:latin typeface="Trebuchet MS" pitchFamily="34" charset="0"/>
            </a:endParaRPr>
          </a:p>
          <a:p>
            <a:pPr>
              <a:defRPr/>
            </a:pPr>
            <a:endParaRPr lang="fr-CA" sz="1800" i="1" dirty="0" smtClean="0">
              <a:latin typeface="Trebuchet MS" pitchFamily="34" charset="0"/>
            </a:endParaRPr>
          </a:p>
          <a:p>
            <a:pPr>
              <a:defRPr/>
            </a:pPr>
            <a:r>
              <a:rPr lang="fr-CA" sz="1800" i="1" dirty="0" smtClean="0">
                <a:latin typeface="Trebuchet MS" pitchFamily="34" charset="0"/>
              </a:rPr>
              <a:t>Le </a:t>
            </a:r>
            <a:r>
              <a:rPr lang="fr-CA" sz="1800" i="1" dirty="0">
                <a:latin typeface="Trebuchet MS" pitchFamily="34" charset="0"/>
              </a:rPr>
              <a:t>processus suivi pour décider s’il faut modifier le cours d’un élève présentant des déficiences cognitives marquées doit avoir lieu avant que ce dernier ne commence le cours.</a:t>
            </a:r>
            <a:endParaRPr lang="en-US" sz="1800" i="1" dirty="0">
              <a:latin typeface="Trebuchet MS" pitchFamily="34" charset="0"/>
            </a:endParaRPr>
          </a:p>
          <a:p>
            <a:pPr>
              <a:defRPr/>
            </a:pPr>
            <a:r>
              <a:rPr lang="en-US" sz="1800" i="1" dirty="0">
                <a:latin typeface="Trebuchet MS" pitchFamily="34" charset="0"/>
              </a:rPr>
              <a:t>	</a:t>
            </a:r>
            <a:endParaRPr lang="en-US" i="1" dirty="0">
              <a:latin typeface="Trebuchet MS" pitchFamily="34" charset="0"/>
            </a:endParaRPr>
          </a:p>
          <a:p>
            <a:pPr>
              <a:defRPr/>
            </a:pPr>
            <a:r>
              <a:rPr lang="en-US" sz="1050" i="1" dirty="0">
                <a:latin typeface="Trebuchet MS" pitchFamily="34" charset="0"/>
              </a:rPr>
              <a:t>Pour </a:t>
            </a:r>
            <a:r>
              <a:rPr lang="en-US" sz="1050" i="1" dirty="0" err="1">
                <a:latin typeface="Trebuchet MS" pitchFamily="34" charset="0"/>
              </a:rPr>
              <a:t>l’intégration</a:t>
            </a:r>
            <a:r>
              <a:rPr lang="en-US" sz="1050" i="1" dirty="0">
                <a:latin typeface="Trebuchet MS" pitchFamily="34" charset="0"/>
              </a:rPr>
              <a:t>: Manuel </a:t>
            </a:r>
            <a:r>
              <a:rPr lang="en-US" sz="1050" i="1" dirty="0" err="1">
                <a:latin typeface="Trebuchet MS" pitchFamily="34" charset="0"/>
              </a:rPr>
              <a:t>concernant</a:t>
            </a:r>
            <a:r>
              <a:rPr lang="en-US" sz="1050" i="1" dirty="0">
                <a:latin typeface="Trebuchet MS" pitchFamily="34" charset="0"/>
              </a:rPr>
              <a:t> les </a:t>
            </a:r>
            <a:r>
              <a:rPr lang="en-US" sz="1050" i="1" dirty="0" err="1">
                <a:latin typeface="Trebuchet MS" pitchFamily="34" charset="0"/>
              </a:rPr>
              <a:t>cours</a:t>
            </a:r>
            <a:r>
              <a:rPr lang="en-US" sz="1050" i="1" dirty="0">
                <a:latin typeface="Trebuchet MS" pitchFamily="34" charset="0"/>
              </a:rPr>
              <a:t> </a:t>
            </a:r>
            <a:r>
              <a:rPr lang="en-US" sz="1050" i="1" dirty="0" err="1">
                <a:latin typeface="Trebuchet MS" pitchFamily="34" charset="0"/>
              </a:rPr>
              <a:t>modifiés</a:t>
            </a:r>
            <a:r>
              <a:rPr lang="en-US" sz="1050" i="1" dirty="0">
                <a:latin typeface="Trebuchet MS" pitchFamily="34" charset="0"/>
              </a:rPr>
              <a:t> au </a:t>
            </a:r>
            <a:r>
              <a:rPr lang="en-US" sz="1050" i="1" dirty="0" err="1">
                <a:latin typeface="Trebuchet MS" pitchFamily="34" charset="0"/>
              </a:rPr>
              <a:t>secondaire</a:t>
            </a:r>
            <a:r>
              <a:rPr lang="en-US" sz="1050" i="1" dirty="0">
                <a:latin typeface="Trebuchet MS" pitchFamily="34" charset="0"/>
              </a:rPr>
              <a:t> </a:t>
            </a:r>
            <a:r>
              <a:rPr lang="en-US" sz="1050" dirty="0">
                <a:latin typeface="Trebuchet MS" pitchFamily="34" charset="0"/>
              </a:rPr>
              <a:t>(1995) p.5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2216</TotalTime>
  <Words>1631</Words>
  <Application>Microsoft Office PowerPoint</Application>
  <PresentationFormat>Affichage à l'écran (4:3)</PresentationFormat>
  <Paragraphs>187</Paragraphs>
  <Slides>16</Slides>
  <Notes>14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Office Theme</vt:lpstr>
      <vt:lpstr>       </vt:lpstr>
      <vt:lpstr>       </vt:lpstr>
      <vt:lpstr>Conception universelle</vt:lpstr>
      <vt:lpstr>Adaptation</vt:lpstr>
      <vt:lpstr>Diapositive 5</vt:lpstr>
      <vt:lpstr>Diapositive 6</vt:lpstr>
      <vt:lpstr> Diversité des élèves</vt:lpstr>
      <vt:lpstr>Diapositive 8</vt:lpstr>
      <vt:lpstr>Diapositive 9</vt:lpstr>
      <vt:lpstr> Diversité des élèves</vt:lpstr>
      <vt:lpstr>Diapositive 11</vt:lpstr>
      <vt:lpstr>Diapositive 12</vt:lpstr>
      <vt:lpstr>Diapositive 13</vt:lpstr>
      <vt:lpstr>1re à la 8e année</vt:lpstr>
      <vt:lpstr>Comportements liés à l’apprentissage </vt:lpstr>
      <vt:lpstr>Diapositive 16</vt:lpstr>
    </vt:vector>
  </TitlesOfParts>
  <Company>Government of Manitoba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</dc:title>
  <dc:creator>amllafond</dc:creator>
  <cp:lastModifiedBy>jjubinvill</cp:lastModifiedBy>
  <cp:revision>33</cp:revision>
  <dcterms:created xsi:type="dcterms:W3CDTF">2013-03-22T20:30:33Z</dcterms:created>
  <dcterms:modified xsi:type="dcterms:W3CDTF">2013-03-28T19:47:47Z</dcterms:modified>
</cp:coreProperties>
</file>