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7" r:id="rId2"/>
    <p:sldId id="259" r:id="rId3"/>
    <p:sldId id="27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116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748" y="75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B655AC2-49A2-4759-8A98-3402BEEBED81}" type="datetimeFigureOut">
              <a:rPr lang="en-CA" smtClean="0"/>
              <a:pPr/>
              <a:t>2013-06-27</a:t>
            </a:fld>
            <a:endParaRPr lang="en-CA"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60C5943-DEC9-4417-B2F3-03AA9B39C693}" type="slidenum">
              <a:rPr lang="en-CA" smtClean="0"/>
              <a:pPr/>
              <a:t>‹#›</a:t>
            </a:fld>
            <a:endParaRPr lang="en-CA"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84888B-434B-4D6D-9A4A-AFDC39641E9D}" type="datetimeFigureOut">
              <a:rPr lang="en-CA" smtClean="0"/>
              <a:pPr/>
              <a:t>2013-06-27</a:t>
            </a:fld>
            <a:endParaRPr lang="en-CA"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DC39E9-A168-4245-AC57-EDC1A2ECBDDC}" type="slidenum">
              <a:rPr lang="en-CA" smtClean="0"/>
              <a:pPr/>
              <a:t>‹#›</a:t>
            </a:fld>
            <a:endParaRPr lang="en-CA"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2BDC39E9-A168-4245-AC57-EDC1A2ECBDDC}" type="slidenum">
              <a:rPr lang="en-CA" smtClean="0"/>
              <a:pPr/>
              <a:t>1</a:t>
            </a:fld>
            <a:endParaRPr lang="en-CA"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b="1" u="sng" dirty="0" smtClean="0"/>
              <a:t>NOTE TO DRIVER INSTRUCTOR</a:t>
            </a:r>
          </a:p>
          <a:p>
            <a:endParaRPr lang="en-CA" b="1" u="sng" dirty="0" smtClean="0"/>
          </a:p>
          <a:p>
            <a:r>
              <a:rPr lang="en-CA" dirty="0" smtClean="0"/>
              <a:t>Instruct trainee to mention these items when being tested by MPI.</a:t>
            </a:r>
            <a:endParaRPr lang="en-CA" dirty="0" smtClean="0"/>
          </a:p>
        </p:txBody>
      </p:sp>
      <p:sp>
        <p:nvSpPr>
          <p:cNvPr id="4" name="Slide Number Placeholder 3"/>
          <p:cNvSpPr>
            <a:spLocks noGrp="1"/>
          </p:cNvSpPr>
          <p:nvPr>
            <p:ph type="sldNum" sz="quarter" idx="10"/>
          </p:nvPr>
        </p:nvSpPr>
        <p:spPr/>
        <p:txBody>
          <a:bodyPr/>
          <a:lstStyle/>
          <a:p>
            <a:fld id="{2BDC39E9-A168-4245-AC57-EDC1A2ECBDDC}" type="slidenum">
              <a:rPr lang="en-CA" smtClean="0"/>
              <a:pPr/>
              <a:t>10</a:t>
            </a:fld>
            <a:endParaRPr lang="en-CA"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2BDC39E9-A168-4245-AC57-EDC1A2ECBDDC}" type="slidenum">
              <a:rPr lang="en-CA" smtClean="0"/>
              <a:pPr/>
              <a:t>11</a:t>
            </a:fld>
            <a:endParaRPr lang="en-CA"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2BDC39E9-A168-4245-AC57-EDC1A2ECBDDC}" type="slidenum">
              <a:rPr lang="en-CA" smtClean="0"/>
              <a:pPr/>
              <a:t>12</a:t>
            </a:fld>
            <a:endParaRPr lang="en-CA"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2BDC39E9-A168-4245-AC57-EDC1A2ECBDDC}" type="slidenum">
              <a:rPr lang="en-CA" smtClean="0"/>
              <a:pPr/>
              <a:t>13</a:t>
            </a:fld>
            <a:endParaRPr lang="en-CA"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2BDC39E9-A168-4245-AC57-EDC1A2ECBDDC}" type="slidenum">
              <a:rPr lang="en-CA" smtClean="0"/>
              <a:pPr/>
              <a:t>14</a:t>
            </a:fld>
            <a:endParaRPr lang="en-CA"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2BDC39E9-A168-4245-AC57-EDC1A2ECBDDC}" type="slidenum">
              <a:rPr lang="en-CA" smtClean="0"/>
              <a:pPr/>
              <a:t>15</a:t>
            </a:fld>
            <a:endParaRPr lang="en-CA"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b="1" u="sng" dirty="0" smtClean="0"/>
              <a:t>NOTE TO DRIVER INSTRUCTOR</a:t>
            </a:r>
          </a:p>
          <a:p>
            <a:endParaRPr lang="en-CA" dirty="0" smtClean="0"/>
          </a:p>
          <a:p>
            <a:r>
              <a:rPr lang="en-CA" dirty="0" smtClean="0"/>
              <a:t>Instructors will need to discuss each component and its operation as it relates to particular makes and models </a:t>
            </a:r>
            <a:r>
              <a:rPr lang="en-CA" dirty="0" smtClean="0"/>
              <a:t>(e.g. wipers/washers</a:t>
            </a:r>
            <a:r>
              <a:rPr lang="en-CA" dirty="0" smtClean="0"/>
              <a:t>, door operation, heaters/defrost and controls, mirrors, interior </a:t>
            </a:r>
            <a:r>
              <a:rPr lang="en-CA" dirty="0" smtClean="0"/>
              <a:t>lights, etc.).</a:t>
            </a:r>
            <a:endParaRPr lang="en-CA" dirty="0" smtClean="0"/>
          </a:p>
        </p:txBody>
      </p:sp>
      <p:sp>
        <p:nvSpPr>
          <p:cNvPr id="4" name="Slide Number Placeholder 3"/>
          <p:cNvSpPr>
            <a:spLocks noGrp="1"/>
          </p:cNvSpPr>
          <p:nvPr>
            <p:ph type="sldNum" sz="quarter" idx="10"/>
          </p:nvPr>
        </p:nvSpPr>
        <p:spPr/>
        <p:txBody>
          <a:bodyPr/>
          <a:lstStyle/>
          <a:p>
            <a:fld id="{2BDC39E9-A168-4245-AC57-EDC1A2ECBDDC}" type="slidenum">
              <a:rPr lang="en-CA" smtClean="0"/>
              <a:pPr/>
              <a:t>16</a:t>
            </a:fld>
            <a:endParaRPr lang="en-CA"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2BDC39E9-A168-4245-AC57-EDC1A2ECBDDC}" type="slidenum">
              <a:rPr lang="en-CA" smtClean="0"/>
              <a:pPr/>
              <a:t>17</a:t>
            </a:fld>
            <a:endParaRPr lang="en-CA"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b="1" u="sng" dirty="0" smtClean="0"/>
              <a:t>NOTE TO DRIVER INSTRUCTOR</a:t>
            </a:r>
          </a:p>
          <a:p>
            <a:endParaRPr lang="en-CA" dirty="0" smtClean="0"/>
          </a:p>
          <a:p>
            <a:r>
              <a:rPr lang="en-CA" dirty="0" smtClean="0"/>
              <a:t>Instructor </a:t>
            </a:r>
            <a:r>
              <a:rPr lang="en-CA" dirty="0" smtClean="0"/>
              <a:t>will need to explain hydraulic service brake and park brake checks for the numerous makes and models of school buses.  </a:t>
            </a:r>
          </a:p>
        </p:txBody>
      </p:sp>
      <p:sp>
        <p:nvSpPr>
          <p:cNvPr id="4" name="Slide Number Placeholder 3"/>
          <p:cNvSpPr>
            <a:spLocks noGrp="1"/>
          </p:cNvSpPr>
          <p:nvPr>
            <p:ph type="sldNum" sz="quarter" idx="10"/>
          </p:nvPr>
        </p:nvSpPr>
        <p:spPr/>
        <p:txBody>
          <a:bodyPr/>
          <a:lstStyle/>
          <a:p>
            <a:fld id="{2BDC39E9-A168-4245-AC57-EDC1A2ECBDDC}" type="slidenum">
              <a:rPr lang="en-CA" smtClean="0"/>
              <a:pPr/>
              <a:t>18</a:t>
            </a:fld>
            <a:endParaRPr lang="en-CA"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b="1" u="sng" dirty="0" smtClean="0"/>
              <a:t>NOTE TO DRIVER INSTRUCTOR</a:t>
            </a:r>
          </a:p>
          <a:p>
            <a:endParaRPr lang="en-CA" dirty="0"/>
          </a:p>
          <a:p>
            <a:r>
              <a:rPr lang="en-CA" dirty="0" smtClean="0"/>
              <a:t>You may choose to use this PowerPoint presentation for:</a:t>
            </a:r>
          </a:p>
          <a:p>
            <a:endParaRPr lang="en-CA" dirty="0"/>
          </a:p>
          <a:p>
            <a:pPr marL="0" lvl="1">
              <a:buFont typeface="Wingdings" pitchFamily="2" charset="2"/>
              <a:buChar char="§"/>
              <a:tabLst>
                <a:tab pos="0" algn="l"/>
                <a:tab pos="266700" algn="l"/>
              </a:tabLst>
            </a:pPr>
            <a:r>
              <a:rPr lang="en-CA" dirty="0" smtClean="0"/>
              <a:t>	Enhancing the pre-trip video.</a:t>
            </a:r>
          </a:p>
          <a:p>
            <a:pPr>
              <a:buFont typeface="Wingdings" pitchFamily="2" charset="2"/>
              <a:buChar char="§"/>
              <a:tabLst>
                <a:tab pos="0" algn="l"/>
                <a:tab pos="266700" algn="l"/>
              </a:tabLst>
            </a:pPr>
            <a:r>
              <a:rPr lang="en-CA" dirty="0" smtClean="0"/>
              <a:t>	Providing further explanation in checking  operation of school bus components 		to ensure they are </a:t>
            </a:r>
            <a:r>
              <a:rPr lang="en-CA" dirty="0" smtClean="0"/>
              <a:t>working </a:t>
            </a:r>
            <a:r>
              <a:rPr lang="en-CA" dirty="0" smtClean="0"/>
              <a:t>correctly.</a:t>
            </a:r>
          </a:p>
          <a:p>
            <a:pPr>
              <a:buFont typeface="Wingdings" pitchFamily="2" charset="2"/>
              <a:buChar char="§"/>
              <a:tabLst>
                <a:tab pos="0" algn="l"/>
                <a:tab pos="266700" algn="l"/>
              </a:tabLst>
            </a:pPr>
            <a:r>
              <a:rPr lang="en-CA" dirty="0" smtClean="0"/>
              <a:t>	</a:t>
            </a:r>
            <a:r>
              <a:rPr lang="en-CA" dirty="0" smtClean="0"/>
              <a:t>Expanding on defect criteria.  What is an acceptable condition defect versus an 		out-of-service condition defect as outlined in the Manitoba School Bus Inspection 		Log Book?</a:t>
            </a:r>
            <a:endParaRPr lang="en-CA" dirty="0" smtClean="0"/>
          </a:p>
          <a:p>
            <a:pPr>
              <a:buFont typeface="Wingdings" pitchFamily="2" charset="2"/>
              <a:buChar char="§"/>
              <a:tabLst>
                <a:tab pos="0" algn="l"/>
                <a:tab pos="266700" algn="l"/>
              </a:tabLst>
            </a:pPr>
            <a:r>
              <a:rPr lang="en-CA" dirty="0" smtClean="0"/>
              <a:t>	Inserting specific instruction according to </a:t>
            </a:r>
            <a:r>
              <a:rPr lang="en-CA" dirty="0" smtClean="0"/>
              <a:t>school division/employer 			requirements</a:t>
            </a:r>
            <a:r>
              <a:rPr lang="en-CA" dirty="0" smtClean="0"/>
              <a:t>.</a:t>
            </a:r>
          </a:p>
          <a:p>
            <a:pPr>
              <a:buFont typeface="Wingdings" pitchFamily="2" charset="2"/>
              <a:buChar char="§"/>
              <a:tabLst>
                <a:tab pos="0" algn="l"/>
                <a:tab pos="266700" algn="l"/>
              </a:tabLst>
            </a:pPr>
            <a:r>
              <a:rPr lang="en-CA" dirty="0"/>
              <a:t>	</a:t>
            </a:r>
            <a:r>
              <a:rPr lang="en-CA" dirty="0" smtClean="0"/>
              <a:t>Review and discussion.</a:t>
            </a:r>
            <a:endParaRPr lang="en-CA" dirty="0"/>
          </a:p>
        </p:txBody>
      </p:sp>
      <p:sp>
        <p:nvSpPr>
          <p:cNvPr id="4" name="Slide Number Placeholder 3"/>
          <p:cNvSpPr>
            <a:spLocks noGrp="1"/>
          </p:cNvSpPr>
          <p:nvPr>
            <p:ph type="sldNum" sz="quarter" idx="10"/>
          </p:nvPr>
        </p:nvSpPr>
        <p:spPr/>
        <p:txBody>
          <a:bodyPr/>
          <a:lstStyle/>
          <a:p>
            <a:fld id="{2BDC39E9-A168-4245-AC57-EDC1A2ECBDDC}" type="slidenum">
              <a:rPr lang="en-CA" smtClean="0"/>
              <a:pPr/>
              <a:t>2</a:t>
            </a:fld>
            <a:endParaRPr lang="en-CA"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611188"/>
            <a:ext cx="4572000" cy="3429000"/>
          </a:xfrm>
        </p:spPr>
      </p:sp>
      <p:sp>
        <p:nvSpPr>
          <p:cNvPr id="3" name="Notes Placeholder 2"/>
          <p:cNvSpPr>
            <a:spLocks noGrp="1"/>
          </p:cNvSpPr>
          <p:nvPr>
            <p:ph type="body" idx="1"/>
          </p:nvPr>
        </p:nvSpPr>
        <p:spPr/>
        <p:txBody>
          <a:bodyPr>
            <a:normAutofit/>
          </a:bodyPr>
          <a:lstStyle/>
          <a:p>
            <a:endParaRPr lang="en-CA" dirty="0" smtClean="0"/>
          </a:p>
        </p:txBody>
      </p:sp>
      <p:sp>
        <p:nvSpPr>
          <p:cNvPr id="4" name="Slide Number Placeholder 3"/>
          <p:cNvSpPr>
            <a:spLocks noGrp="1"/>
          </p:cNvSpPr>
          <p:nvPr>
            <p:ph type="sldNum" sz="quarter" idx="10"/>
          </p:nvPr>
        </p:nvSpPr>
        <p:spPr/>
        <p:txBody>
          <a:bodyPr/>
          <a:lstStyle/>
          <a:p>
            <a:fld id="{2BDC39E9-A168-4245-AC57-EDC1A2ECBDDC}" type="slidenum">
              <a:rPr lang="en-CA" smtClean="0"/>
              <a:pPr/>
              <a:t>3</a:t>
            </a:fld>
            <a:endParaRPr lang="en-CA"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b="1" u="sng" dirty="0" smtClean="0"/>
              <a:t>NOTE TO DRIVER INSTRUCTOR</a:t>
            </a:r>
          </a:p>
          <a:p>
            <a:endParaRPr lang="en-CA" b="1" u="sng" dirty="0" smtClean="0"/>
          </a:p>
          <a:p>
            <a:r>
              <a:rPr lang="en-CA" dirty="0" smtClean="0"/>
              <a:t>Instructor must mention to the trainee about verbalizing what they are looking for when being tested by MPI.</a:t>
            </a:r>
            <a:endParaRPr lang="en-CA" dirty="0" smtClean="0"/>
          </a:p>
          <a:p>
            <a:endParaRPr lang="en-CA" dirty="0" smtClean="0"/>
          </a:p>
        </p:txBody>
      </p:sp>
      <p:sp>
        <p:nvSpPr>
          <p:cNvPr id="4" name="Slide Number Placeholder 3"/>
          <p:cNvSpPr>
            <a:spLocks noGrp="1"/>
          </p:cNvSpPr>
          <p:nvPr>
            <p:ph type="sldNum" sz="quarter" idx="10"/>
          </p:nvPr>
        </p:nvSpPr>
        <p:spPr/>
        <p:txBody>
          <a:bodyPr/>
          <a:lstStyle/>
          <a:p>
            <a:fld id="{2BDC39E9-A168-4245-AC57-EDC1A2ECBDDC}" type="slidenum">
              <a:rPr lang="en-CA" smtClean="0"/>
              <a:pPr/>
              <a:t>4</a:t>
            </a:fld>
            <a:endParaRPr lang="en-CA"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2BDC39E9-A168-4245-AC57-EDC1A2ECBDDC}" type="slidenum">
              <a:rPr lang="en-CA" smtClean="0"/>
              <a:pPr/>
              <a:t>5</a:t>
            </a:fld>
            <a:endParaRPr lang="en-CA"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2BDC39E9-A168-4245-AC57-EDC1A2ECBDDC}" type="slidenum">
              <a:rPr lang="en-CA" smtClean="0"/>
              <a:pPr/>
              <a:t>6</a:t>
            </a:fld>
            <a:endParaRPr lang="en-CA"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2BDC39E9-A168-4245-AC57-EDC1A2ECBDDC}" type="slidenum">
              <a:rPr lang="en-CA" smtClean="0"/>
              <a:pPr/>
              <a:t>7</a:t>
            </a:fld>
            <a:endParaRPr lang="en-CA"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b="1" u="sng" dirty="0" smtClean="0"/>
              <a:t>NOTE TO DRIVER INSTRUCTOR</a:t>
            </a:r>
          </a:p>
          <a:p>
            <a:endParaRPr lang="en-CA" b="1" u="sng" dirty="0" smtClean="0"/>
          </a:p>
          <a:p>
            <a:r>
              <a:rPr lang="en-CA" dirty="0" smtClean="0"/>
              <a:t>Explain the different components of each make and model of school bus.</a:t>
            </a:r>
          </a:p>
        </p:txBody>
      </p:sp>
      <p:sp>
        <p:nvSpPr>
          <p:cNvPr id="4" name="Slide Number Placeholder 3"/>
          <p:cNvSpPr>
            <a:spLocks noGrp="1"/>
          </p:cNvSpPr>
          <p:nvPr>
            <p:ph type="sldNum" sz="quarter" idx="10"/>
          </p:nvPr>
        </p:nvSpPr>
        <p:spPr/>
        <p:txBody>
          <a:bodyPr/>
          <a:lstStyle/>
          <a:p>
            <a:fld id="{2BDC39E9-A168-4245-AC57-EDC1A2ECBDDC}" type="slidenum">
              <a:rPr lang="en-CA" smtClean="0"/>
              <a:pPr/>
              <a:t>8</a:t>
            </a:fld>
            <a:endParaRPr lang="en-CA"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b="1" u="sng" dirty="0" smtClean="0"/>
              <a:t>NOTE TO DRIVER INSTRUCTOR</a:t>
            </a:r>
          </a:p>
          <a:p>
            <a:endParaRPr lang="en-CA" b="1" u="sng" dirty="0" smtClean="0"/>
          </a:p>
          <a:p>
            <a:r>
              <a:rPr lang="en-CA" dirty="0" smtClean="0"/>
              <a:t>Elaborate </a:t>
            </a:r>
            <a:r>
              <a:rPr lang="en-CA" dirty="0" smtClean="0"/>
              <a:t>on tire </a:t>
            </a:r>
            <a:r>
              <a:rPr lang="en-CA" dirty="0" smtClean="0"/>
              <a:t>tread </a:t>
            </a:r>
            <a:r>
              <a:rPr lang="en-CA" dirty="0" smtClean="0"/>
              <a:t>depth needing to be 3.2 mm for front tires, and 1.6 mm for rear tires.  </a:t>
            </a:r>
            <a:r>
              <a:rPr lang="en-CA" dirty="0" smtClean="0"/>
              <a:t>Instructor must mention to the trainee about verbalizing the tread depth on front and rear tires when being </a:t>
            </a:r>
            <a:r>
              <a:rPr lang="en-CA" dirty="0" smtClean="0"/>
              <a:t>tested by MPI.</a:t>
            </a:r>
            <a:endParaRPr lang="en-CA" dirty="0" smtClean="0"/>
          </a:p>
        </p:txBody>
      </p:sp>
      <p:sp>
        <p:nvSpPr>
          <p:cNvPr id="4" name="Slide Number Placeholder 3"/>
          <p:cNvSpPr>
            <a:spLocks noGrp="1"/>
          </p:cNvSpPr>
          <p:nvPr>
            <p:ph type="sldNum" sz="quarter" idx="10"/>
          </p:nvPr>
        </p:nvSpPr>
        <p:spPr/>
        <p:txBody>
          <a:bodyPr/>
          <a:lstStyle/>
          <a:p>
            <a:fld id="{2BDC39E9-A168-4245-AC57-EDC1A2ECBDDC}" type="slidenum">
              <a:rPr lang="en-CA" smtClean="0"/>
              <a:pPr/>
              <a:t>9</a:t>
            </a:fld>
            <a:endParaRPr lang="en-CA"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084E3CF9-C0EE-4F1A-B134-D1CE2E1DF4F5}" type="datetimeFigureOut">
              <a:rPr lang="en-CA" smtClean="0"/>
              <a:pPr/>
              <a:t>2013-06-27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1F335938-5E5E-4C43-9947-16615EFB3994}" type="slidenum">
              <a:rPr lang="en-CA" smtClean="0"/>
              <a:pPr/>
              <a:t>‹#›</a:t>
            </a:fld>
            <a:endParaRPr lang="en-C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084E3CF9-C0EE-4F1A-B134-D1CE2E1DF4F5}" type="datetimeFigureOut">
              <a:rPr lang="en-CA" smtClean="0"/>
              <a:pPr/>
              <a:t>2013-06-27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1F335938-5E5E-4C43-9947-16615EFB3994}" type="slidenum">
              <a:rPr lang="en-CA" smtClean="0"/>
              <a:pPr/>
              <a:t>‹#›</a:t>
            </a:fld>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084E3CF9-C0EE-4F1A-B134-D1CE2E1DF4F5}" type="datetimeFigureOut">
              <a:rPr lang="en-CA" smtClean="0"/>
              <a:pPr/>
              <a:t>2013-06-27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1F335938-5E5E-4C43-9947-16615EFB3994}" type="slidenum">
              <a:rPr lang="en-CA" smtClean="0"/>
              <a:pPr/>
              <a:t>‹#›</a:t>
            </a:fld>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084E3CF9-C0EE-4F1A-B134-D1CE2E1DF4F5}" type="datetimeFigureOut">
              <a:rPr lang="en-CA" smtClean="0"/>
              <a:pPr/>
              <a:t>2013-06-27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1F335938-5E5E-4C43-9947-16615EFB3994}" type="slidenum">
              <a:rPr lang="en-CA" smtClean="0"/>
              <a:pPr/>
              <a:t>‹#›</a:t>
            </a:fld>
            <a:endParaRPr lang="en-C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4E3CF9-C0EE-4F1A-B134-D1CE2E1DF4F5}" type="datetimeFigureOut">
              <a:rPr lang="en-CA" smtClean="0"/>
              <a:pPr/>
              <a:t>2013-06-27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1F335938-5E5E-4C43-9947-16615EFB3994}" type="slidenum">
              <a:rPr lang="en-CA" smtClean="0"/>
              <a:pPr/>
              <a:t>‹#›</a:t>
            </a:fld>
            <a:endParaRPr lang="en-C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084E3CF9-C0EE-4F1A-B134-D1CE2E1DF4F5}" type="datetimeFigureOut">
              <a:rPr lang="en-CA" smtClean="0"/>
              <a:pPr/>
              <a:t>2013-06-27</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1F335938-5E5E-4C43-9947-16615EFB3994}" type="slidenum">
              <a:rPr lang="en-CA" smtClean="0"/>
              <a:pPr/>
              <a:t>‹#›</a:t>
            </a:fld>
            <a:endParaRPr lang="en-C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084E3CF9-C0EE-4F1A-B134-D1CE2E1DF4F5}" type="datetimeFigureOut">
              <a:rPr lang="en-CA" smtClean="0"/>
              <a:pPr/>
              <a:t>2013-06-27</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1F335938-5E5E-4C43-9947-16615EFB3994}" type="slidenum">
              <a:rPr lang="en-CA" smtClean="0"/>
              <a:pPr/>
              <a:t>‹#›</a:t>
            </a:fld>
            <a:endParaRPr lang="en-C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084E3CF9-C0EE-4F1A-B134-D1CE2E1DF4F5}" type="datetimeFigureOut">
              <a:rPr lang="en-CA" smtClean="0"/>
              <a:pPr/>
              <a:t>2013-06-27</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1F335938-5E5E-4C43-9947-16615EFB3994}" type="slidenum">
              <a:rPr lang="en-CA" smtClean="0"/>
              <a:pPr/>
              <a:t>‹#›</a:t>
            </a:fld>
            <a:endParaRPr lang="en-C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4E3CF9-C0EE-4F1A-B134-D1CE2E1DF4F5}" type="datetimeFigureOut">
              <a:rPr lang="en-CA" smtClean="0"/>
              <a:pPr/>
              <a:t>2013-06-27</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1F335938-5E5E-4C43-9947-16615EFB3994}" type="slidenum">
              <a:rPr lang="en-CA" smtClean="0"/>
              <a:pPr/>
              <a:t>‹#›</a:t>
            </a:fld>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4E3CF9-C0EE-4F1A-B134-D1CE2E1DF4F5}" type="datetimeFigureOut">
              <a:rPr lang="en-CA" smtClean="0"/>
              <a:pPr/>
              <a:t>2013-06-27</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1F335938-5E5E-4C43-9947-16615EFB3994}" type="slidenum">
              <a:rPr lang="en-CA" smtClean="0"/>
              <a:pPr/>
              <a:t>‹#›</a:t>
            </a:fld>
            <a:endParaRPr lang="en-C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4E3CF9-C0EE-4F1A-B134-D1CE2E1DF4F5}" type="datetimeFigureOut">
              <a:rPr lang="en-CA" smtClean="0"/>
              <a:pPr/>
              <a:t>2013-06-27</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1F335938-5E5E-4C43-9947-16615EFB3994}" type="slidenum">
              <a:rPr lang="en-CA" smtClean="0"/>
              <a:pPr/>
              <a:t>‹#›</a:t>
            </a:fld>
            <a:endParaRPr lang="en-C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4E3CF9-C0EE-4F1A-B134-D1CE2E1DF4F5}" type="datetimeFigureOut">
              <a:rPr lang="en-CA" smtClean="0"/>
              <a:pPr/>
              <a:t>2013-06-27</a:t>
            </a:fld>
            <a:endParaRPr lang="en-CA"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335938-5E5E-4C43-9947-16615EFB3994}" type="slidenum">
              <a:rPr lang="en-CA" smtClean="0"/>
              <a:pPr/>
              <a:t>‹#›</a:t>
            </a:fld>
            <a:endParaRPr lang="en-CA"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484784"/>
            <a:ext cx="7772400" cy="2232248"/>
          </a:xfrm>
        </p:spPr>
        <p:txBody>
          <a:bodyPr/>
          <a:lstStyle/>
          <a:p>
            <a:r>
              <a:rPr lang="en-CA" dirty="0" smtClean="0">
                <a:solidFill>
                  <a:srgbClr val="FF0000"/>
                </a:solidFill>
                <a:effectLst>
                  <a:outerShdw blurRad="50800" dist="38100" dir="8100000" algn="tr" rotWithShape="0">
                    <a:prstClr val="black">
                      <a:alpha val="40000"/>
                    </a:prstClr>
                  </a:outerShdw>
                </a:effectLst>
                <a:latin typeface="Arial Black" pitchFamily="34" charset="0"/>
              </a:rPr>
              <a:t>Manitoba School Bus Pre-Trip Inspection</a:t>
            </a:r>
            <a:endParaRPr lang="en-CA" dirty="0">
              <a:solidFill>
                <a:srgbClr val="FF0000"/>
              </a:solidFill>
              <a:effectLst>
                <a:outerShdw blurRad="50800" dist="38100" dir="8100000" algn="tr" rotWithShape="0">
                  <a:prstClr val="black">
                    <a:alpha val="40000"/>
                  </a:prstClr>
                </a:outerShdw>
              </a:effectLst>
              <a:latin typeface="Arial Black" pitchFamily="34" charset="0"/>
            </a:endParaRPr>
          </a:p>
        </p:txBody>
      </p:sp>
      <p:sp>
        <p:nvSpPr>
          <p:cNvPr id="3" name="Subtitle 2"/>
          <p:cNvSpPr>
            <a:spLocks noGrp="1"/>
          </p:cNvSpPr>
          <p:nvPr>
            <p:ph type="subTitle" idx="1"/>
          </p:nvPr>
        </p:nvSpPr>
        <p:spPr>
          <a:xfrm>
            <a:off x="539552" y="3861048"/>
            <a:ext cx="8064896" cy="1631032"/>
          </a:xfrm>
        </p:spPr>
        <p:txBody>
          <a:bodyPr>
            <a:normAutofit/>
          </a:bodyPr>
          <a:lstStyle/>
          <a:p>
            <a:r>
              <a:rPr lang="en-CA" sz="3000" b="1" dirty="0" smtClean="0">
                <a:solidFill>
                  <a:schemeClr val="tx1"/>
                </a:solidFill>
                <a:effectLst>
                  <a:outerShdw blurRad="50800" dist="38100" dir="8100000" algn="tr" rotWithShape="0">
                    <a:prstClr val="black">
                      <a:alpha val="40000"/>
                    </a:prstClr>
                  </a:outerShdw>
                </a:effectLst>
                <a:latin typeface="Arial Black" pitchFamily="34" charset="0"/>
              </a:rPr>
              <a:t>A PowerPoint Presentation Supporting the School Bus Pre-Trip Inspection Instructional Video</a:t>
            </a:r>
          </a:p>
          <a:p>
            <a:endParaRPr lang="en-C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994122"/>
          </a:xfrm>
        </p:spPr>
        <p:txBody>
          <a:bodyPr/>
          <a:lstStyle/>
          <a:p>
            <a:r>
              <a:rPr lang="en-CA" b="1" u="sng" dirty="0" smtClean="0">
                <a:solidFill>
                  <a:srgbClr val="FF0000"/>
                </a:solidFill>
                <a:effectLst>
                  <a:outerShdw blurRad="50800" dist="38100" dir="8100000" algn="tr" rotWithShape="0">
                    <a:prstClr val="black">
                      <a:alpha val="40000"/>
                    </a:prstClr>
                  </a:outerShdw>
                </a:effectLst>
              </a:rPr>
              <a:t>Outside Bus Checks</a:t>
            </a:r>
            <a:endParaRPr lang="en-CA" dirty="0">
              <a:solidFill>
                <a:srgbClr val="FF0000"/>
              </a:solidFill>
            </a:endParaRPr>
          </a:p>
        </p:txBody>
      </p:sp>
      <p:sp>
        <p:nvSpPr>
          <p:cNvPr id="3" name="Content Placeholder 2"/>
          <p:cNvSpPr>
            <a:spLocks noGrp="1"/>
          </p:cNvSpPr>
          <p:nvPr>
            <p:ph idx="1"/>
          </p:nvPr>
        </p:nvSpPr>
        <p:spPr>
          <a:xfrm>
            <a:off x="395536" y="1556792"/>
            <a:ext cx="8229600" cy="4525963"/>
          </a:xfrm>
        </p:spPr>
        <p:txBody>
          <a:bodyPr/>
          <a:lstStyle/>
          <a:p>
            <a:pPr>
              <a:buFont typeface="Wingdings" pitchFamily="2" charset="2"/>
              <a:buChar char="§"/>
            </a:pPr>
            <a:r>
              <a:rPr lang="en-CA" dirty="0" smtClean="0"/>
              <a:t>While looking at the underside, check frame rails and cross members for cracks and bends.  </a:t>
            </a:r>
          </a:p>
          <a:p>
            <a:pPr>
              <a:buNone/>
            </a:pPr>
            <a:r>
              <a:rPr lang="en-CA" dirty="0" smtClean="0"/>
              <a:t>	</a:t>
            </a:r>
          </a:p>
          <a:p>
            <a:pPr>
              <a:buNone/>
            </a:pPr>
            <a:r>
              <a:rPr lang="en-CA" dirty="0" smtClean="0"/>
              <a:t>	</a:t>
            </a:r>
          </a:p>
          <a:p>
            <a:pPr marL="0">
              <a:spcBef>
                <a:spcPts val="0"/>
              </a:spcBef>
              <a:buNone/>
              <a:tabLst>
                <a:tab pos="269875" algn="l"/>
              </a:tabLst>
            </a:pPr>
            <a:r>
              <a:rPr lang="en-CA" dirty="0" smtClean="0"/>
              <a:t>	Example of </a:t>
            </a:r>
          </a:p>
          <a:p>
            <a:pPr marL="0">
              <a:spcBef>
                <a:spcPts val="0"/>
              </a:spcBef>
              <a:buNone/>
              <a:tabLst>
                <a:tab pos="269875" algn="l"/>
              </a:tabLst>
            </a:pPr>
            <a:r>
              <a:rPr lang="en-CA" dirty="0" smtClean="0"/>
              <a:t>	drive shaft </a:t>
            </a:r>
          </a:p>
          <a:p>
            <a:pPr marL="0">
              <a:spcBef>
                <a:spcPts val="0"/>
              </a:spcBef>
              <a:buNone/>
              <a:tabLst>
                <a:tab pos="269875" algn="l"/>
              </a:tabLst>
            </a:pPr>
            <a:r>
              <a:rPr lang="en-CA" dirty="0" smtClean="0"/>
              <a:t>	failure.</a:t>
            </a:r>
            <a:endParaRPr lang="en-CA" dirty="0"/>
          </a:p>
        </p:txBody>
      </p:sp>
      <p:pic>
        <p:nvPicPr>
          <p:cNvPr id="4" name="Picture 3" descr="DEFECT-fallen driveshaft.jpg"/>
          <p:cNvPicPr>
            <a:picLocks noChangeAspect="1"/>
          </p:cNvPicPr>
          <p:nvPr/>
        </p:nvPicPr>
        <p:blipFill>
          <a:blip r:embed="rId3" cstate="print"/>
          <a:stretch>
            <a:fillRect/>
          </a:stretch>
        </p:blipFill>
        <p:spPr>
          <a:xfrm>
            <a:off x="2843808" y="2708920"/>
            <a:ext cx="5544616" cy="3456384"/>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u="sng" dirty="0" smtClean="0">
                <a:solidFill>
                  <a:srgbClr val="FF0000"/>
                </a:solidFill>
                <a:effectLst>
                  <a:outerShdw blurRad="50800" dist="38100" dir="8100000" algn="tr" rotWithShape="0">
                    <a:prstClr val="black">
                      <a:alpha val="40000"/>
                    </a:prstClr>
                  </a:outerShdw>
                </a:effectLst>
              </a:rPr>
              <a:t>Outside Bus Checks</a:t>
            </a:r>
            <a:endParaRPr lang="en-CA" dirty="0">
              <a:solidFill>
                <a:srgbClr val="FF0000"/>
              </a:solidFill>
            </a:endParaRPr>
          </a:p>
        </p:txBody>
      </p:sp>
      <p:sp>
        <p:nvSpPr>
          <p:cNvPr id="3" name="Content Placeholder 2"/>
          <p:cNvSpPr>
            <a:spLocks noGrp="1"/>
          </p:cNvSpPr>
          <p:nvPr>
            <p:ph idx="1"/>
          </p:nvPr>
        </p:nvSpPr>
        <p:spPr/>
        <p:txBody>
          <a:bodyPr/>
          <a:lstStyle/>
          <a:p>
            <a:pPr>
              <a:buFont typeface="Wingdings" pitchFamily="2" charset="2"/>
              <a:buChar char="§"/>
            </a:pPr>
            <a:r>
              <a:rPr lang="en-CA" dirty="0" smtClean="0"/>
              <a:t>All doors or covers must be secure and closed.</a:t>
            </a:r>
            <a:endParaRPr lang="en-CA" dirty="0"/>
          </a:p>
        </p:txBody>
      </p:sp>
      <p:pic>
        <p:nvPicPr>
          <p:cNvPr id="4" name="Picture 3" descr="DEF COVER.JPG"/>
          <p:cNvPicPr>
            <a:picLocks noChangeAspect="1"/>
          </p:cNvPicPr>
          <p:nvPr/>
        </p:nvPicPr>
        <p:blipFill>
          <a:blip r:embed="rId3" cstate="print"/>
          <a:stretch>
            <a:fillRect/>
          </a:stretch>
        </p:blipFill>
        <p:spPr>
          <a:xfrm>
            <a:off x="827584" y="2564904"/>
            <a:ext cx="3635896" cy="3168352"/>
          </a:xfrm>
          <a:prstGeom prst="rect">
            <a:avLst/>
          </a:prstGeom>
        </p:spPr>
      </p:pic>
      <p:pic>
        <p:nvPicPr>
          <p:cNvPr id="1026" name="Picture 2" descr="http://t1.gstatic.com/images?q=tbn:ANd9GcRhiXiOaZHmUAZeP0MBH-ypANEsKwxaZkAMGWHmjVe2zNml6KjY"/>
          <p:cNvPicPr>
            <a:picLocks noChangeAspect="1" noChangeArrowheads="1"/>
          </p:cNvPicPr>
          <p:nvPr/>
        </p:nvPicPr>
        <p:blipFill>
          <a:blip r:embed="rId4" cstate="print"/>
          <a:srcRect/>
          <a:stretch>
            <a:fillRect/>
          </a:stretch>
        </p:blipFill>
        <p:spPr bwMode="auto">
          <a:xfrm>
            <a:off x="4716016" y="2564904"/>
            <a:ext cx="3600400" cy="3183236"/>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u="sng" dirty="0" smtClean="0">
                <a:solidFill>
                  <a:srgbClr val="FF0000"/>
                </a:solidFill>
                <a:effectLst>
                  <a:outerShdw blurRad="50800" dist="38100" dir="8100000" algn="tr" rotWithShape="0">
                    <a:prstClr val="black">
                      <a:alpha val="40000"/>
                    </a:prstClr>
                  </a:outerShdw>
                </a:effectLst>
              </a:rPr>
              <a:t>Outside Bus Checks</a:t>
            </a:r>
            <a:endParaRPr lang="en-CA" dirty="0">
              <a:solidFill>
                <a:srgbClr val="FF0000"/>
              </a:solidFill>
            </a:endParaRPr>
          </a:p>
        </p:txBody>
      </p:sp>
      <p:sp>
        <p:nvSpPr>
          <p:cNvPr id="3" name="Content Placeholder 2"/>
          <p:cNvSpPr>
            <a:spLocks noGrp="1"/>
          </p:cNvSpPr>
          <p:nvPr>
            <p:ph idx="1"/>
          </p:nvPr>
        </p:nvSpPr>
        <p:spPr>
          <a:xfrm>
            <a:off x="467544" y="1340768"/>
            <a:ext cx="8280920" cy="4525963"/>
          </a:xfrm>
        </p:spPr>
        <p:txBody>
          <a:bodyPr/>
          <a:lstStyle/>
          <a:p>
            <a:pPr>
              <a:buFont typeface="Wingdings" pitchFamily="2" charset="2"/>
              <a:buChar char="§"/>
            </a:pPr>
            <a:r>
              <a:rPr lang="en-CA" dirty="0" smtClean="0"/>
              <a:t>Check batteries for security, loose connections, and corrosion.</a:t>
            </a:r>
          </a:p>
          <a:p>
            <a:endParaRPr lang="en-CA" dirty="0"/>
          </a:p>
        </p:txBody>
      </p:sp>
      <p:pic>
        <p:nvPicPr>
          <p:cNvPr id="4" name="Picture 3" descr="imagesCA80BVQG.jpg"/>
          <p:cNvPicPr>
            <a:picLocks noChangeAspect="1"/>
          </p:cNvPicPr>
          <p:nvPr/>
        </p:nvPicPr>
        <p:blipFill>
          <a:blip r:embed="rId3" cstate="print"/>
          <a:stretch>
            <a:fillRect/>
          </a:stretch>
        </p:blipFill>
        <p:spPr>
          <a:xfrm>
            <a:off x="1475656" y="2636912"/>
            <a:ext cx="6120680" cy="3570883"/>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u="sng" dirty="0" smtClean="0">
                <a:solidFill>
                  <a:srgbClr val="FF0000"/>
                </a:solidFill>
                <a:effectLst>
                  <a:outerShdw blurRad="50800" dist="38100" dir="8100000" algn="tr" rotWithShape="0">
                    <a:prstClr val="black">
                      <a:alpha val="40000"/>
                    </a:prstClr>
                  </a:outerShdw>
                </a:effectLst>
              </a:rPr>
              <a:t>Outside Bus Checks</a:t>
            </a:r>
            <a:endParaRPr lang="en-CA" dirty="0">
              <a:solidFill>
                <a:srgbClr val="FF0000"/>
              </a:solidFill>
            </a:endParaRPr>
          </a:p>
        </p:txBody>
      </p:sp>
      <p:sp>
        <p:nvSpPr>
          <p:cNvPr id="3" name="Content Placeholder 2"/>
          <p:cNvSpPr>
            <a:spLocks noGrp="1"/>
          </p:cNvSpPr>
          <p:nvPr>
            <p:ph idx="1"/>
          </p:nvPr>
        </p:nvSpPr>
        <p:spPr/>
        <p:txBody>
          <a:bodyPr/>
          <a:lstStyle/>
          <a:p>
            <a:pPr>
              <a:buFont typeface="Wingdings" pitchFamily="2" charset="2"/>
              <a:buChar char="§"/>
            </a:pPr>
            <a:r>
              <a:rPr lang="en-CA" dirty="0" smtClean="0"/>
              <a:t>Fuel tank brackets must be checked for security.</a:t>
            </a:r>
          </a:p>
          <a:p>
            <a:pPr>
              <a:buFont typeface="Wingdings" pitchFamily="2" charset="2"/>
              <a:buChar char="§"/>
            </a:pPr>
            <a:r>
              <a:rPr lang="en-CA" dirty="0" smtClean="0"/>
              <a:t>Check fuel lines for leaks.</a:t>
            </a:r>
          </a:p>
          <a:p>
            <a:endParaRPr lang="en-CA" dirty="0"/>
          </a:p>
        </p:txBody>
      </p:sp>
      <p:pic>
        <p:nvPicPr>
          <p:cNvPr id="4" name="Picture 3" descr="corroded fule line.jpg"/>
          <p:cNvPicPr>
            <a:picLocks noChangeAspect="1"/>
          </p:cNvPicPr>
          <p:nvPr/>
        </p:nvPicPr>
        <p:blipFill>
          <a:blip r:embed="rId3" cstate="print"/>
          <a:stretch>
            <a:fillRect/>
          </a:stretch>
        </p:blipFill>
        <p:spPr>
          <a:xfrm>
            <a:off x="2267744" y="3501008"/>
            <a:ext cx="4752528" cy="2884394"/>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u="sng" dirty="0" smtClean="0">
                <a:solidFill>
                  <a:srgbClr val="FF0000"/>
                </a:solidFill>
                <a:effectLst>
                  <a:outerShdw blurRad="50800" dist="38100" dir="8100000" algn="tr" rotWithShape="0">
                    <a:prstClr val="black">
                      <a:alpha val="40000"/>
                    </a:prstClr>
                  </a:outerShdw>
                </a:effectLst>
              </a:rPr>
              <a:t>Outside Bus Checks</a:t>
            </a:r>
            <a:endParaRPr lang="en-CA" dirty="0">
              <a:solidFill>
                <a:srgbClr val="FF0000"/>
              </a:solidFill>
            </a:endParaRPr>
          </a:p>
        </p:txBody>
      </p:sp>
      <p:sp>
        <p:nvSpPr>
          <p:cNvPr id="3" name="Content Placeholder 2"/>
          <p:cNvSpPr>
            <a:spLocks noGrp="1"/>
          </p:cNvSpPr>
          <p:nvPr>
            <p:ph idx="1"/>
          </p:nvPr>
        </p:nvSpPr>
        <p:spPr/>
        <p:txBody>
          <a:bodyPr/>
          <a:lstStyle/>
          <a:p>
            <a:pPr>
              <a:buFont typeface="Wingdings" pitchFamily="2" charset="2"/>
              <a:buChar char="§"/>
            </a:pPr>
            <a:r>
              <a:rPr lang="en-CA" dirty="0" smtClean="0"/>
              <a:t>When checking air ride suspension, look for cracked or deflated air bags.</a:t>
            </a:r>
            <a:endParaRPr lang="en-CA" dirty="0"/>
          </a:p>
        </p:txBody>
      </p:sp>
      <p:pic>
        <p:nvPicPr>
          <p:cNvPr id="4" name="Picture 3" descr="imagesCAS0A1L4.jpg"/>
          <p:cNvPicPr>
            <a:picLocks noChangeAspect="1"/>
          </p:cNvPicPr>
          <p:nvPr/>
        </p:nvPicPr>
        <p:blipFill>
          <a:blip r:embed="rId3" cstate="print"/>
          <a:stretch>
            <a:fillRect/>
          </a:stretch>
        </p:blipFill>
        <p:spPr>
          <a:xfrm>
            <a:off x="1979712" y="2924944"/>
            <a:ext cx="4896544" cy="3264363"/>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lstStyle/>
          <a:p>
            <a:r>
              <a:rPr lang="en-CA" b="1" u="sng" dirty="0" smtClean="0">
                <a:solidFill>
                  <a:srgbClr val="FF0000"/>
                </a:solidFill>
                <a:effectLst>
                  <a:outerShdw blurRad="50800" dist="38100" dir="8100000" algn="tr" rotWithShape="0">
                    <a:prstClr val="black">
                      <a:alpha val="40000"/>
                    </a:prstClr>
                  </a:outerShdw>
                </a:effectLst>
              </a:rPr>
              <a:t>Outside Bus Checks</a:t>
            </a:r>
            <a:endParaRPr lang="en-CA" u="sng" dirty="0">
              <a:solidFill>
                <a:srgbClr val="FF0000"/>
              </a:solidFill>
            </a:endParaRPr>
          </a:p>
        </p:txBody>
      </p:sp>
      <p:sp>
        <p:nvSpPr>
          <p:cNvPr id="3" name="Content Placeholder 2"/>
          <p:cNvSpPr>
            <a:spLocks noGrp="1"/>
          </p:cNvSpPr>
          <p:nvPr>
            <p:ph idx="1"/>
          </p:nvPr>
        </p:nvSpPr>
        <p:spPr>
          <a:xfrm>
            <a:off x="467544" y="1268760"/>
            <a:ext cx="8229600" cy="4525963"/>
          </a:xfrm>
        </p:spPr>
        <p:txBody>
          <a:bodyPr/>
          <a:lstStyle/>
          <a:p>
            <a:pPr>
              <a:buFont typeface="Wingdings" pitchFamily="2" charset="2"/>
              <a:buChar char="§"/>
            </a:pPr>
            <a:r>
              <a:rPr lang="en-CA" dirty="0" smtClean="0"/>
              <a:t>Ensure bumpers are secure by physically checking for looseness and damage.</a:t>
            </a:r>
            <a:endParaRPr lang="en-CA" dirty="0"/>
          </a:p>
        </p:txBody>
      </p:sp>
      <p:pic>
        <p:nvPicPr>
          <p:cNvPr id="4" name="Picture 3" descr="imagesCA2OBWHE.jpg"/>
          <p:cNvPicPr>
            <a:picLocks noChangeAspect="1"/>
          </p:cNvPicPr>
          <p:nvPr/>
        </p:nvPicPr>
        <p:blipFill>
          <a:blip r:embed="rId3" cstate="print"/>
          <a:stretch>
            <a:fillRect/>
          </a:stretch>
        </p:blipFill>
        <p:spPr>
          <a:xfrm>
            <a:off x="2051720" y="2564904"/>
            <a:ext cx="4752528" cy="3744416"/>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lstStyle/>
          <a:p>
            <a:r>
              <a:rPr lang="en-CA" b="1" u="sng" dirty="0" smtClean="0">
                <a:solidFill>
                  <a:srgbClr val="FF0000"/>
                </a:solidFill>
                <a:effectLst>
                  <a:outerShdw blurRad="50800" dist="38100" dir="8100000" algn="tr" rotWithShape="0">
                    <a:prstClr val="black">
                      <a:alpha val="40000"/>
                    </a:prstClr>
                  </a:outerShdw>
                </a:effectLst>
              </a:rPr>
              <a:t>Inside Bus Checks</a:t>
            </a:r>
            <a:endParaRPr lang="en-CA" b="1" u="sng" dirty="0">
              <a:solidFill>
                <a:srgbClr val="FF0000"/>
              </a:solidFill>
              <a:effectLst>
                <a:outerShdw blurRad="50800" dist="38100" dir="8100000" algn="tr" rotWithShape="0">
                  <a:prstClr val="black">
                    <a:alpha val="40000"/>
                  </a:prstClr>
                </a:outerShdw>
              </a:effectLst>
            </a:endParaRPr>
          </a:p>
        </p:txBody>
      </p:sp>
      <p:sp>
        <p:nvSpPr>
          <p:cNvPr id="3" name="Content Placeholder 2"/>
          <p:cNvSpPr>
            <a:spLocks noGrp="1"/>
          </p:cNvSpPr>
          <p:nvPr>
            <p:ph idx="1"/>
          </p:nvPr>
        </p:nvSpPr>
        <p:spPr>
          <a:xfrm>
            <a:off x="467544" y="1844824"/>
            <a:ext cx="8229600" cy="2260848"/>
          </a:xfrm>
        </p:spPr>
        <p:txBody>
          <a:bodyPr>
            <a:normAutofit/>
          </a:bodyPr>
          <a:lstStyle/>
          <a:p>
            <a:pPr>
              <a:buFont typeface="Wingdings" pitchFamily="2" charset="2"/>
              <a:buChar char="§"/>
            </a:pPr>
            <a:r>
              <a:rPr lang="en-CA" dirty="0" smtClean="0"/>
              <a:t>There are a large number of components to check from inside the school bus.  Some can be checked while the key is on; others will require that the engine is running.</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u="sng" dirty="0" smtClean="0">
                <a:solidFill>
                  <a:srgbClr val="FF0000"/>
                </a:solidFill>
                <a:effectLst>
                  <a:outerShdw blurRad="50800" dist="38100" dir="8100000" algn="tr" rotWithShape="0">
                    <a:prstClr val="black">
                      <a:alpha val="40000"/>
                    </a:prstClr>
                  </a:outerShdw>
                </a:effectLst>
              </a:rPr>
              <a:t>Inside Bus Checks</a:t>
            </a:r>
            <a:endParaRPr lang="en-CA" u="sng" dirty="0">
              <a:solidFill>
                <a:srgbClr val="FF0000"/>
              </a:solidFill>
            </a:endParaRPr>
          </a:p>
        </p:txBody>
      </p:sp>
      <p:sp>
        <p:nvSpPr>
          <p:cNvPr id="3" name="Content Placeholder 2"/>
          <p:cNvSpPr>
            <a:spLocks noGrp="1"/>
          </p:cNvSpPr>
          <p:nvPr>
            <p:ph idx="1"/>
          </p:nvPr>
        </p:nvSpPr>
        <p:spPr/>
        <p:txBody>
          <a:bodyPr>
            <a:normAutofit/>
          </a:bodyPr>
          <a:lstStyle/>
          <a:p>
            <a:pPr>
              <a:buFont typeface="Wingdings" pitchFamily="2" charset="2"/>
              <a:buChar char="§"/>
            </a:pPr>
            <a:r>
              <a:rPr lang="en-CA" dirty="0" smtClean="0"/>
              <a:t>Several safety devices will incorporate audible signals (buzzers). Understand and listen for signals from roof hatch, rear door, and emergency side window operation. </a:t>
            </a:r>
          </a:p>
          <a:p>
            <a:pPr>
              <a:buFont typeface="Wingdings" pitchFamily="2" charset="2"/>
              <a:buChar char="§"/>
            </a:pPr>
            <a:r>
              <a:rPr lang="en-CA" dirty="0" smtClean="0"/>
              <a:t>Interior conditions are important to the safe operation of the school bus.  A thorough  inspection checks for clutter, loose items, and general </a:t>
            </a:r>
            <a:r>
              <a:rPr lang="en-CA" dirty="0" smtClean="0"/>
              <a:t>cleanliness </a:t>
            </a:r>
            <a:r>
              <a:rPr lang="en-CA" dirty="0" smtClean="0"/>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noAutofit/>
          </a:bodyPr>
          <a:lstStyle/>
          <a:p>
            <a:r>
              <a:rPr lang="en-CA" b="1" dirty="0" smtClean="0">
                <a:solidFill>
                  <a:srgbClr val="FF0000"/>
                </a:solidFill>
                <a:effectLst>
                  <a:outerShdw blurRad="50800" dist="38100" dir="8100000" algn="tr" rotWithShape="0">
                    <a:prstClr val="black">
                      <a:alpha val="40000"/>
                    </a:prstClr>
                  </a:outerShdw>
                </a:effectLst>
              </a:rPr>
              <a:t>Hydraulic Brake Check &amp;</a:t>
            </a:r>
            <a:br>
              <a:rPr lang="en-CA" b="1" dirty="0" smtClean="0">
                <a:solidFill>
                  <a:srgbClr val="FF0000"/>
                </a:solidFill>
                <a:effectLst>
                  <a:outerShdw blurRad="50800" dist="38100" dir="8100000" algn="tr" rotWithShape="0">
                    <a:prstClr val="black">
                      <a:alpha val="40000"/>
                    </a:prstClr>
                  </a:outerShdw>
                </a:effectLst>
              </a:rPr>
            </a:br>
            <a:r>
              <a:rPr lang="en-CA" b="1" u="sng" dirty="0" smtClean="0">
                <a:solidFill>
                  <a:srgbClr val="FF0000"/>
                </a:solidFill>
                <a:effectLst>
                  <a:outerShdw blurRad="50800" dist="38100" dir="8100000" algn="tr" rotWithShape="0">
                    <a:prstClr val="black">
                      <a:alpha val="40000"/>
                    </a:prstClr>
                  </a:outerShdw>
                </a:effectLst>
              </a:rPr>
              <a:t>Park Brake Operation</a:t>
            </a:r>
            <a:endParaRPr lang="en-CA" b="1" u="sng" dirty="0">
              <a:solidFill>
                <a:srgbClr val="FF0000"/>
              </a:solidFill>
              <a:effectLst>
                <a:outerShdw blurRad="50800" dist="38100" dir="8100000" algn="tr" rotWithShape="0">
                  <a:prstClr val="black">
                    <a:alpha val="40000"/>
                  </a:prstClr>
                </a:outerShdw>
              </a:effectLst>
            </a:endParaRPr>
          </a:p>
        </p:txBody>
      </p:sp>
      <p:sp>
        <p:nvSpPr>
          <p:cNvPr id="3" name="Content Placeholder 2"/>
          <p:cNvSpPr>
            <a:spLocks noGrp="1"/>
          </p:cNvSpPr>
          <p:nvPr>
            <p:ph idx="1"/>
          </p:nvPr>
        </p:nvSpPr>
        <p:spPr>
          <a:xfrm>
            <a:off x="467544" y="1916832"/>
            <a:ext cx="8229600" cy="3960440"/>
          </a:xfrm>
        </p:spPr>
        <p:txBody>
          <a:bodyPr>
            <a:normAutofit/>
          </a:bodyPr>
          <a:lstStyle/>
          <a:p>
            <a:pPr>
              <a:buFont typeface="Wingdings" pitchFamily="2" charset="2"/>
              <a:buChar char="§"/>
            </a:pPr>
            <a:r>
              <a:rPr lang="en-CA" dirty="0" smtClean="0"/>
              <a:t>Ensure you are familiar with hydraulic service brake and park brake checks for the makes and models of school buses you will operate.</a:t>
            </a:r>
          </a:p>
          <a:p>
            <a:pPr>
              <a:buFont typeface="Wingdings" pitchFamily="2" charset="2"/>
              <a:buChar char="§"/>
            </a:pPr>
            <a:r>
              <a:rPr lang="en-CA" dirty="0" smtClean="0"/>
              <a:t>Understand brake warning indicators (lights and audible indicators).</a:t>
            </a:r>
          </a:p>
          <a:p>
            <a:pPr>
              <a:buFont typeface="Wingdings" pitchFamily="2" charset="2"/>
              <a:buChar char="§"/>
            </a:pPr>
            <a:r>
              <a:rPr lang="en-CA" dirty="0" smtClean="0"/>
              <a:t>A service brake and park brake check must be performed during a pre-trip inspection.</a:t>
            </a:r>
          </a:p>
          <a:p>
            <a:endParaRPr lang="en-CA"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792088"/>
          </a:xfrm>
        </p:spPr>
        <p:txBody>
          <a:bodyPr>
            <a:normAutofit/>
          </a:bodyPr>
          <a:lstStyle/>
          <a:p>
            <a:r>
              <a:rPr lang="en-CA" b="1" u="sng" dirty="0" smtClean="0">
                <a:solidFill>
                  <a:srgbClr val="FF0000"/>
                </a:solidFill>
                <a:effectLst>
                  <a:outerShdw blurRad="50800" dist="38100" dir="8100000" algn="tr" rotWithShape="0">
                    <a:prstClr val="black">
                      <a:alpha val="40000"/>
                    </a:prstClr>
                  </a:outerShdw>
                </a:effectLst>
              </a:rPr>
              <a:t>Hydraulic Brake Check</a:t>
            </a:r>
            <a:endParaRPr lang="en-CA" b="1" u="sng" dirty="0">
              <a:solidFill>
                <a:srgbClr val="FF0000"/>
              </a:solidFill>
              <a:effectLst>
                <a:outerShdw blurRad="50800" dist="38100" dir="8100000" algn="tr" rotWithShape="0">
                  <a:prstClr val="black">
                    <a:alpha val="40000"/>
                  </a:prstClr>
                </a:outerShdw>
              </a:effectLst>
            </a:endParaRPr>
          </a:p>
        </p:txBody>
      </p:sp>
      <p:sp>
        <p:nvSpPr>
          <p:cNvPr id="3" name="Content Placeholder 2"/>
          <p:cNvSpPr>
            <a:spLocks noGrp="1"/>
          </p:cNvSpPr>
          <p:nvPr>
            <p:ph idx="1"/>
          </p:nvPr>
        </p:nvSpPr>
        <p:spPr>
          <a:xfrm>
            <a:off x="467544" y="1556792"/>
            <a:ext cx="8229600" cy="4752528"/>
          </a:xfrm>
        </p:spPr>
        <p:txBody>
          <a:bodyPr/>
          <a:lstStyle/>
          <a:p>
            <a:pPr>
              <a:buFont typeface="Wingdings" pitchFamily="2" charset="2"/>
              <a:buChar char="§"/>
            </a:pPr>
            <a:r>
              <a:rPr lang="en-CA" dirty="0" smtClean="0"/>
              <a:t>Visually inspect warning systems and listen for audible signals.</a:t>
            </a:r>
          </a:p>
          <a:p>
            <a:pPr>
              <a:buFont typeface="Wingdings" pitchFamily="2" charset="2"/>
              <a:buChar char="§"/>
            </a:pPr>
            <a:r>
              <a:rPr lang="en-CA" dirty="0" smtClean="0"/>
              <a:t>Apply and maintain moderate foot force to the service brake pedal for one minute.  The pedal should not move towards the floor more than 65%.</a:t>
            </a:r>
          </a:p>
          <a:p>
            <a:pPr>
              <a:buFont typeface="Wingdings" pitchFamily="2" charset="2"/>
              <a:buChar char="§"/>
            </a:pPr>
            <a:r>
              <a:rPr lang="en-CA" dirty="0" smtClean="0"/>
              <a:t>Engage a forward gear, release foot pressure allowing the bus to move forward slightly and reapply foot </a:t>
            </a:r>
            <a:r>
              <a:rPr lang="en-CA" dirty="0" smtClean="0"/>
              <a:t>pressure, ensuring </a:t>
            </a:r>
            <a:r>
              <a:rPr lang="en-CA" dirty="0" smtClean="0"/>
              <a:t>the bus stops.</a:t>
            </a:r>
          </a:p>
          <a:p>
            <a:endParaRPr lang="en-CA" dirty="0" smtClean="0"/>
          </a:p>
          <a:p>
            <a:endParaRPr lang="en-C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764704"/>
            <a:ext cx="8229600" cy="1143000"/>
          </a:xfrm>
        </p:spPr>
        <p:txBody>
          <a:bodyPr>
            <a:normAutofit/>
          </a:bodyPr>
          <a:lstStyle/>
          <a:p>
            <a:pPr algn="l"/>
            <a:r>
              <a:rPr lang="en-CA" sz="2800" b="1" dirty="0" smtClean="0">
                <a:solidFill>
                  <a:srgbClr val="FF0000"/>
                </a:solidFill>
                <a:effectLst>
                  <a:outerShdw blurRad="50800" dist="38100" dir="8100000" algn="tr" rotWithShape="0">
                    <a:prstClr val="black">
                      <a:alpha val="40000"/>
                    </a:prstClr>
                  </a:outerShdw>
                </a:effectLst>
              </a:rPr>
              <a:t>Now that you have viewed the school bus pre-trip inspection video, this presentation will:</a:t>
            </a:r>
            <a:endParaRPr lang="en-CA" sz="2800" b="1" dirty="0">
              <a:solidFill>
                <a:srgbClr val="FF0000"/>
              </a:solidFill>
              <a:effectLst>
                <a:outerShdw blurRad="50800" dist="38100" dir="8100000" algn="tr" rotWithShape="0">
                  <a:prstClr val="black">
                    <a:alpha val="40000"/>
                  </a:prstClr>
                </a:outerShdw>
              </a:effectLst>
            </a:endParaRPr>
          </a:p>
        </p:txBody>
      </p:sp>
      <p:sp>
        <p:nvSpPr>
          <p:cNvPr id="3" name="Content Placeholder 2"/>
          <p:cNvSpPr>
            <a:spLocks noGrp="1"/>
          </p:cNvSpPr>
          <p:nvPr>
            <p:ph idx="1"/>
          </p:nvPr>
        </p:nvSpPr>
        <p:spPr>
          <a:xfrm>
            <a:off x="467544" y="2132856"/>
            <a:ext cx="8352928" cy="3556992"/>
          </a:xfrm>
        </p:spPr>
        <p:txBody>
          <a:bodyPr>
            <a:normAutofit fontScale="85000" lnSpcReduction="20000"/>
          </a:bodyPr>
          <a:lstStyle/>
          <a:p>
            <a:pPr>
              <a:buFont typeface="Wingdings" pitchFamily="2" charset="2"/>
              <a:buChar char="§"/>
            </a:pPr>
            <a:r>
              <a:rPr lang="en-CA" dirty="0" smtClean="0"/>
              <a:t>Enhance what you have just viewed.</a:t>
            </a:r>
          </a:p>
          <a:p>
            <a:pPr>
              <a:buFont typeface="Wingdings" pitchFamily="2" charset="2"/>
              <a:buChar char="§"/>
            </a:pPr>
            <a:r>
              <a:rPr lang="en-CA" dirty="0" smtClean="0"/>
              <a:t>Further explain how to check components on the bus to ensure they are working correctly.</a:t>
            </a:r>
          </a:p>
          <a:p>
            <a:pPr>
              <a:buFont typeface="Wingdings" pitchFamily="2" charset="2"/>
              <a:buChar char="§"/>
            </a:pPr>
            <a:r>
              <a:rPr lang="en-CA" dirty="0" smtClean="0"/>
              <a:t>Highlight areas of the video that were difficult to </a:t>
            </a:r>
            <a:r>
              <a:rPr lang="en-CA" dirty="0" smtClean="0"/>
              <a:t>illustrate – i.e. acceptable condition defects and out-of-service condition defects.</a:t>
            </a:r>
            <a:endParaRPr lang="en-CA" dirty="0" smtClean="0"/>
          </a:p>
          <a:p>
            <a:pPr>
              <a:buFont typeface="Wingdings" pitchFamily="2" charset="2"/>
              <a:buChar char="§"/>
            </a:pPr>
            <a:r>
              <a:rPr lang="en-CA" dirty="0" smtClean="0"/>
              <a:t>Provide an opportunity to discuss specific requirements relevant to your school division or employer.</a:t>
            </a:r>
          </a:p>
          <a:p>
            <a:pPr>
              <a:buFont typeface="Wingdings" pitchFamily="2" charset="2"/>
              <a:buChar char="§"/>
            </a:pPr>
            <a:r>
              <a:rPr lang="en-CA" dirty="0" smtClean="0"/>
              <a:t>Provide an opportunity for Q &amp; A.</a:t>
            </a:r>
            <a:endParaRPr lang="en-C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04664"/>
            <a:ext cx="8229600" cy="936104"/>
          </a:xfrm>
        </p:spPr>
        <p:txBody>
          <a:bodyPr>
            <a:normAutofit/>
          </a:bodyPr>
          <a:lstStyle/>
          <a:p>
            <a:r>
              <a:rPr lang="en-CA" b="1" u="sng" dirty="0" smtClean="0">
                <a:solidFill>
                  <a:srgbClr val="FF0000"/>
                </a:solidFill>
                <a:effectLst>
                  <a:outerShdw blurRad="50800" dist="38100" dir="8100000" algn="tr" rotWithShape="0">
                    <a:prstClr val="black">
                      <a:alpha val="40000"/>
                    </a:prstClr>
                  </a:outerShdw>
                </a:effectLst>
              </a:rPr>
              <a:t>Park Brake Operation</a:t>
            </a:r>
            <a:endParaRPr lang="en-CA" b="1" u="sng" dirty="0">
              <a:solidFill>
                <a:srgbClr val="FF0000"/>
              </a:solidFill>
              <a:effectLst>
                <a:outerShdw blurRad="50800" dist="38100" dir="8100000" algn="tr" rotWithShape="0">
                  <a:prstClr val="black">
                    <a:alpha val="40000"/>
                  </a:prstClr>
                </a:outerShdw>
              </a:effectLst>
            </a:endParaRPr>
          </a:p>
        </p:txBody>
      </p:sp>
      <p:sp>
        <p:nvSpPr>
          <p:cNvPr id="3" name="Content Placeholder 2"/>
          <p:cNvSpPr>
            <a:spLocks noGrp="1"/>
          </p:cNvSpPr>
          <p:nvPr>
            <p:ph idx="1"/>
          </p:nvPr>
        </p:nvSpPr>
        <p:spPr>
          <a:xfrm>
            <a:off x="467544" y="1484784"/>
            <a:ext cx="8352928" cy="4968552"/>
          </a:xfrm>
        </p:spPr>
        <p:txBody>
          <a:bodyPr>
            <a:normAutofit fontScale="77500" lnSpcReduction="20000"/>
          </a:bodyPr>
          <a:lstStyle/>
          <a:p>
            <a:pPr>
              <a:buFont typeface="Wingdings" pitchFamily="2" charset="2"/>
              <a:buChar char="§"/>
            </a:pPr>
            <a:r>
              <a:rPr lang="en-CA" sz="4100" dirty="0" smtClean="0"/>
              <a:t>To test the park brake system:  While applied, select a forward gear; release the service brake; ensure the park brake holds the bus without movement. </a:t>
            </a:r>
          </a:p>
          <a:p>
            <a:pPr>
              <a:buFont typeface="Wingdings" pitchFamily="2" charset="2"/>
              <a:buChar char="§"/>
            </a:pPr>
            <a:r>
              <a:rPr lang="en-CA" sz="4100" dirty="0" smtClean="0"/>
              <a:t>Some buses are not capable of gear selection while the park brake is applied. These buses will require slight forward movement before the park brake can be applied.  This action should stop the bus.</a:t>
            </a:r>
          </a:p>
          <a:p>
            <a:pPr>
              <a:buFont typeface="Wingdings" pitchFamily="2" charset="2"/>
              <a:buChar char="§"/>
            </a:pPr>
            <a:r>
              <a:rPr lang="en-CA" sz="4100" dirty="0" smtClean="0"/>
              <a:t>Do not accelerate in order to test the park brake while applied.</a:t>
            </a:r>
          </a:p>
          <a:p>
            <a:endParaRPr lang="en-CA"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052736"/>
            <a:ext cx="8229600" cy="1143000"/>
          </a:xfrm>
        </p:spPr>
        <p:txBody>
          <a:bodyPr/>
          <a:lstStyle/>
          <a:p>
            <a:r>
              <a:rPr lang="en-CA" b="1" u="sng" dirty="0" smtClean="0">
                <a:solidFill>
                  <a:srgbClr val="FF0000"/>
                </a:solidFill>
                <a:effectLst>
                  <a:outerShdw blurRad="50800" dist="38100" dir="8100000" algn="tr" rotWithShape="0">
                    <a:prstClr val="black">
                      <a:alpha val="40000"/>
                    </a:prstClr>
                  </a:outerShdw>
                </a:effectLst>
              </a:rPr>
              <a:t>IN SUMMARY</a:t>
            </a:r>
            <a:endParaRPr lang="en-CA" b="1" u="sng" dirty="0">
              <a:solidFill>
                <a:srgbClr val="FF0000"/>
              </a:solidFill>
              <a:effectLst>
                <a:outerShdw blurRad="50800" dist="38100" dir="8100000" algn="tr" rotWithShape="0">
                  <a:prstClr val="black">
                    <a:alpha val="40000"/>
                  </a:prstClr>
                </a:outerShdw>
              </a:effectLst>
            </a:endParaRPr>
          </a:p>
        </p:txBody>
      </p:sp>
      <p:sp>
        <p:nvSpPr>
          <p:cNvPr id="4" name="TextBox 3"/>
          <p:cNvSpPr txBox="1"/>
          <p:nvPr/>
        </p:nvSpPr>
        <p:spPr>
          <a:xfrm>
            <a:off x="467544" y="2636912"/>
            <a:ext cx="1368152" cy="923330"/>
          </a:xfrm>
          <a:prstGeom prst="rect">
            <a:avLst/>
          </a:prstGeom>
          <a:noFill/>
          <a:ln w="57150" cmpd="sng">
            <a:solidFill>
              <a:srgbClr val="FF0000"/>
            </a:solidFill>
          </a:ln>
        </p:spPr>
        <p:txBody>
          <a:bodyPr wrap="square" rtlCol="0">
            <a:spAutoFit/>
          </a:bodyPr>
          <a:lstStyle/>
          <a:p>
            <a:pPr algn="ctr"/>
            <a:r>
              <a:rPr lang="en-CA" b="1" dirty="0" smtClean="0"/>
              <a:t>Knowledge</a:t>
            </a:r>
          </a:p>
          <a:p>
            <a:pPr algn="ctr"/>
            <a:r>
              <a:rPr lang="en-CA" b="1" dirty="0" smtClean="0"/>
              <a:t> of Bus Features</a:t>
            </a:r>
            <a:endParaRPr lang="en-CA" b="1" dirty="0"/>
          </a:p>
        </p:txBody>
      </p:sp>
      <p:sp>
        <p:nvSpPr>
          <p:cNvPr id="5" name="TextBox 4"/>
          <p:cNvSpPr txBox="1"/>
          <p:nvPr/>
        </p:nvSpPr>
        <p:spPr>
          <a:xfrm>
            <a:off x="1907704" y="2636912"/>
            <a:ext cx="576064" cy="923330"/>
          </a:xfrm>
          <a:prstGeom prst="rect">
            <a:avLst/>
          </a:prstGeom>
          <a:noFill/>
        </p:spPr>
        <p:txBody>
          <a:bodyPr wrap="square" rtlCol="0">
            <a:spAutoFit/>
          </a:bodyPr>
          <a:lstStyle/>
          <a:p>
            <a:pPr algn="ctr"/>
            <a:r>
              <a:rPr lang="en-CA" sz="5400" b="1" dirty="0" smtClean="0"/>
              <a:t>+</a:t>
            </a:r>
            <a:endParaRPr lang="en-CA" sz="5400" b="1" dirty="0"/>
          </a:p>
        </p:txBody>
      </p:sp>
      <p:sp>
        <p:nvSpPr>
          <p:cNvPr id="6" name="TextBox 5"/>
          <p:cNvSpPr txBox="1"/>
          <p:nvPr/>
        </p:nvSpPr>
        <p:spPr>
          <a:xfrm>
            <a:off x="2483768" y="2636912"/>
            <a:ext cx="1656184" cy="923330"/>
          </a:xfrm>
          <a:prstGeom prst="rect">
            <a:avLst/>
          </a:prstGeom>
          <a:noFill/>
          <a:ln w="57150" cmpd="sng">
            <a:solidFill>
              <a:srgbClr val="FF0000"/>
            </a:solidFill>
          </a:ln>
        </p:spPr>
        <p:txBody>
          <a:bodyPr wrap="square" rtlCol="0">
            <a:spAutoFit/>
          </a:bodyPr>
          <a:lstStyle/>
          <a:p>
            <a:pPr algn="ctr"/>
            <a:r>
              <a:rPr lang="en-CA" b="1" dirty="0" smtClean="0"/>
              <a:t>Understanding How Bus Operates </a:t>
            </a:r>
            <a:endParaRPr lang="en-CA" b="1" dirty="0"/>
          </a:p>
        </p:txBody>
      </p:sp>
      <p:sp>
        <p:nvSpPr>
          <p:cNvPr id="9" name="TextBox 8"/>
          <p:cNvSpPr txBox="1"/>
          <p:nvPr/>
        </p:nvSpPr>
        <p:spPr>
          <a:xfrm>
            <a:off x="4211960" y="2636912"/>
            <a:ext cx="576064" cy="923330"/>
          </a:xfrm>
          <a:prstGeom prst="rect">
            <a:avLst/>
          </a:prstGeom>
          <a:noFill/>
        </p:spPr>
        <p:txBody>
          <a:bodyPr wrap="square" rtlCol="0">
            <a:spAutoFit/>
          </a:bodyPr>
          <a:lstStyle/>
          <a:p>
            <a:pPr algn="ctr"/>
            <a:r>
              <a:rPr lang="en-CA" sz="5400" b="1" dirty="0" smtClean="0"/>
              <a:t>+</a:t>
            </a:r>
            <a:endParaRPr lang="en-CA" sz="5400" b="1" dirty="0"/>
          </a:p>
        </p:txBody>
      </p:sp>
      <p:sp>
        <p:nvSpPr>
          <p:cNvPr id="10" name="TextBox 9"/>
          <p:cNvSpPr txBox="1"/>
          <p:nvPr/>
        </p:nvSpPr>
        <p:spPr>
          <a:xfrm>
            <a:off x="4860032" y="2636912"/>
            <a:ext cx="1584176" cy="923330"/>
          </a:xfrm>
          <a:prstGeom prst="rect">
            <a:avLst/>
          </a:prstGeom>
          <a:noFill/>
          <a:ln w="57150" cmpd="sng">
            <a:solidFill>
              <a:srgbClr val="FF0000"/>
            </a:solidFill>
          </a:ln>
        </p:spPr>
        <p:txBody>
          <a:bodyPr wrap="square" rtlCol="0">
            <a:spAutoFit/>
          </a:bodyPr>
          <a:lstStyle/>
          <a:p>
            <a:pPr algn="ctr"/>
            <a:r>
              <a:rPr lang="en-CA" b="1" dirty="0" smtClean="0"/>
              <a:t>Thorough</a:t>
            </a:r>
          </a:p>
          <a:p>
            <a:pPr algn="ctr"/>
            <a:r>
              <a:rPr lang="en-CA" b="1" dirty="0" smtClean="0"/>
              <a:t>Pre-Trip Inspection</a:t>
            </a:r>
            <a:endParaRPr lang="en-CA" b="1" dirty="0"/>
          </a:p>
        </p:txBody>
      </p:sp>
      <p:sp>
        <p:nvSpPr>
          <p:cNvPr id="11" name="TextBox 10"/>
          <p:cNvSpPr txBox="1"/>
          <p:nvPr/>
        </p:nvSpPr>
        <p:spPr>
          <a:xfrm>
            <a:off x="6516216" y="2636912"/>
            <a:ext cx="576064" cy="923330"/>
          </a:xfrm>
          <a:prstGeom prst="rect">
            <a:avLst/>
          </a:prstGeom>
          <a:noFill/>
        </p:spPr>
        <p:txBody>
          <a:bodyPr wrap="square" rtlCol="0">
            <a:spAutoFit/>
          </a:bodyPr>
          <a:lstStyle/>
          <a:p>
            <a:pPr algn="ctr"/>
            <a:r>
              <a:rPr lang="en-CA" sz="5400" b="1" dirty="0" smtClean="0"/>
              <a:t>=</a:t>
            </a:r>
            <a:endParaRPr lang="en-CA" sz="5400" b="1" dirty="0"/>
          </a:p>
        </p:txBody>
      </p:sp>
      <p:sp>
        <p:nvSpPr>
          <p:cNvPr id="12" name="TextBox 11"/>
          <p:cNvSpPr txBox="1"/>
          <p:nvPr/>
        </p:nvSpPr>
        <p:spPr>
          <a:xfrm>
            <a:off x="7092280" y="2636912"/>
            <a:ext cx="1584176" cy="923330"/>
          </a:xfrm>
          <a:prstGeom prst="rect">
            <a:avLst/>
          </a:prstGeom>
          <a:noFill/>
          <a:ln w="57150" cmpd="sng">
            <a:solidFill>
              <a:srgbClr val="FF0000"/>
            </a:solidFill>
          </a:ln>
        </p:spPr>
        <p:txBody>
          <a:bodyPr wrap="square" rtlCol="0">
            <a:spAutoFit/>
          </a:bodyPr>
          <a:lstStyle/>
          <a:p>
            <a:pPr algn="ctr"/>
            <a:r>
              <a:rPr lang="en-CA" b="1" dirty="0" smtClean="0"/>
              <a:t>A Safe Bus To Transport Children</a:t>
            </a:r>
            <a:endParaRPr lang="en-CA"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755576" y="1916832"/>
            <a:ext cx="7488832" cy="3170099"/>
          </a:xfrm>
          <a:prstGeom prst="rect">
            <a:avLst/>
          </a:prstGeom>
        </p:spPr>
        <p:txBody>
          <a:bodyPr wrap="square">
            <a:spAutoFit/>
          </a:bodyPr>
          <a:lstStyle/>
          <a:p>
            <a:pPr algn="just"/>
            <a:r>
              <a:rPr lang="en-CA" sz="4000" b="1" dirty="0" smtClean="0">
                <a:solidFill>
                  <a:srgbClr val="FF0000"/>
                </a:solidFill>
                <a:effectLst>
                  <a:outerShdw blurRad="50800" dist="38100" dir="8100000" algn="tr" rotWithShape="0">
                    <a:prstClr val="black">
                      <a:alpha val="40000"/>
                    </a:prstClr>
                  </a:outerShdw>
                </a:effectLst>
              </a:rPr>
              <a:t>Part of being a school bus driver is your responsibility to understand the different components of each make and model of school bus you will operate. </a:t>
            </a:r>
            <a:endParaRPr lang="en-CA" sz="4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u="sng" dirty="0" smtClean="0">
                <a:solidFill>
                  <a:srgbClr val="FF0000"/>
                </a:solidFill>
                <a:effectLst>
                  <a:outerShdw blurRad="50800" dist="38100" dir="8100000" algn="tr" rotWithShape="0">
                    <a:prstClr val="black">
                      <a:alpha val="40000"/>
                    </a:prstClr>
                  </a:outerShdw>
                </a:effectLst>
              </a:rPr>
              <a:t>Engine Compartment Checks</a:t>
            </a:r>
            <a:endParaRPr lang="en-CA" b="1" u="sng" dirty="0">
              <a:solidFill>
                <a:srgbClr val="FF0000"/>
              </a:solidFill>
              <a:effectLst>
                <a:outerShdw blurRad="50800" dist="38100" dir="8100000" algn="tr" rotWithShape="0">
                  <a:prstClr val="black">
                    <a:alpha val="40000"/>
                  </a:prstClr>
                </a:outerShdw>
              </a:effectLst>
            </a:endParaRPr>
          </a:p>
        </p:txBody>
      </p:sp>
      <p:sp>
        <p:nvSpPr>
          <p:cNvPr id="3" name="Content Placeholder 2"/>
          <p:cNvSpPr>
            <a:spLocks noGrp="1"/>
          </p:cNvSpPr>
          <p:nvPr>
            <p:ph idx="1"/>
          </p:nvPr>
        </p:nvSpPr>
        <p:spPr>
          <a:xfrm>
            <a:off x="251520" y="1412776"/>
            <a:ext cx="8229600" cy="4525963"/>
          </a:xfrm>
        </p:spPr>
        <p:txBody>
          <a:bodyPr/>
          <a:lstStyle/>
          <a:p>
            <a:pPr>
              <a:buFont typeface="Wingdings" pitchFamily="2" charset="2"/>
              <a:buChar char="§"/>
            </a:pPr>
            <a:r>
              <a:rPr lang="en-CA" dirty="0" smtClean="0"/>
              <a:t>Check </a:t>
            </a:r>
            <a:r>
              <a:rPr lang="en-CA" dirty="0" smtClean="0">
                <a:solidFill>
                  <a:srgbClr val="FF0000"/>
                </a:solidFill>
              </a:rPr>
              <a:t>and grab </a:t>
            </a:r>
            <a:r>
              <a:rPr lang="en-CA" dirty="0" smtClean="0"/>
              <a:t>drive belts for tension, cracks, and wear.</a:t>
            </a:r>
          </a:p>
          <a:p>
            <a:endParaRPr lang="en-CA" dirty="0"/>
          </a:p>
        </p:txBody>
      </p:sp>
      <p:pic>
        <p:nvPicPr>
          <p:cNvPr id="4" name="Picture 3" descr="DEFECT-belt condition.jpg"/>
          <p:cNvPicPr>
            <a:picLocks noChangeAspect="1"/>
          </p:cNvPicPr>
          <p:nvPr/>
        </p:nvPicPr>
        <p:blipFill>
          <a:blip r:embed="rId3" cstate="print"/>
          <a:stretch>
            <a:fillRect/>
          </a:stretch>
        </p:blipFill>
        <p:spPr>
          <a:xfrm>
            <a:off x="611560" y="2636912"/>
            <a:ext cx="3826346" cy="3528392"/>
          </a:xfrm>
          <a:prstGeom prst="rect">
            <a:avLst/>
          </a:prstGeom>
        </p:spPr>
      </p:pic>
      <p:pic>
        <p:nvPicPr>
          <p:cNvPr id="5" name="Picture 4" descr="DEFECT-excessive cracking of belt.jpg"/>
          <p:cNvPicPr>
            <a:picLocks noChangeAspect="1"/>
          </p:cNvPicPr>
          <p:nvPr/>
        </p:nvPicPr>
        <p:blipFill>
          <a:blip r:embed="rId4" cstate="print"/>
          <a:stretch>
            <a:fillRect/>
          </a:stretch>
        </p:blipFill>
        <p:spPr>
          <a:xfrm>
            <a:off x="4860032" y="2636912"/>
            <a:ext cx="3600400" cy="3528392"/>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u="sng" dirty="0" smtClean="0">
                <a:solidFill>
                  <a:srgbClr val="FF0000"/>
                </a:solidFill>
                <a:effectLst>
                  <a:outerShdw blurRad="50800" dist="38100" dir="8100000" algn="tr" rotWithShape="0">
                    <a:prstClr val="black">
                      <a:alpha val="40000"/>
                    </a:prstClr>
                  </a:outerShdw>
                </a:effectLst>
              </a:rPr>
              <a:t>Engine Compartment Checks</a:t>
            </a:r>
            <a:endParaRPr lang="en-CA" u="sng" dirty="0">
              <a:solidFill>
                <a:srgbClr val="FF0000"/>
              </a:solidFill>
            </a:endParaRPr>
          </a:p>
        </p:txBody>
      </p:sp>
      <p:sp>
        <p:nvSpPr>
          <p:cNvPr id="3" name="Content Placeholder 2"/>
          <p:cNvSpPr>
            <a:spLocks noGrp="1"/>
          </p:cNvSpPr>
          <p:nvPr>
            <p:ph idx="1"/>
          </p:nvPr>
        </p:nvSpPr>
        <p:spPr>
          <a:xfrm>
            <a:off x="467544" y="1484784"/>
            <a:ext cx="8229600" cy="4525963"/>
          </a:xfrm>
        </p:spPr>
        <p:txBody>
          <a:bodyPr/>
          <a:lstStyle/>
          <a:p>
            <a:pPr>
              <a:buFont typeface="Wingdings" pitchFamily="2" charset="2"/>
              <a:buChar char="§"/>
            </a:pPr>
            <a:r>
              <a:rPr lang="en-CA" dirty="0" smtClean="0"/>
              <a:t>Check radiator for security. </a:t>
            </a:r>
          </a:p>
          <a:p>
            <a:pPr>
              <a:buFont typeface="Wingdings" pitchFamily="2" charset="2"/>
              <a:buChar char="§"/>
            </a:pPr>
            <a:r>
              <a:rPr lang="en-CA" dirty="0" smtClean="0"/>
              <a:t>Inspect the brackets and supports.</a:t>
            </a:r>
          </a:p>
          <a:p>
            <a:endParaRPr lang="en-CA" dirty="0"/>
          </a:p>
        </p:txBody>
      </p:sp>
      <p:pic>
        <p:nvPicPr>
          <p:cNvPr id="4" name="Picture 3" descr="DEFECT-damage from fan.jpg"/>
          <p:cNvPicPr>
            <a:picLocks noChangeAspect="1"/>
          </p:cNvPicPr>
          <p:nvPr/>
        </p:nvPicPr>
        <p:blipFill>
          <a:blip r:embed="rId3" cstate="print"/>
          <a:stretch>
            <a:fillRect/>
          </a:stretch>
        </p:blipFill>
        <p:spPr>
          <a:xfrm>
            <a:off x="2339752" y="2852936"/>
            <a:ext cx="4176464" cy="3528392"/>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u="sng" dirty="0" smtClean="0">
                <a:solidFill>
                  <a:srgbClr val="FF0000"/>
                </a:solidFill>
                <a:effectLst>
                  <a:outerShdw blurRad="50800" dist="38100" dir="8100000" algn="tr" rotWithShape="0">
                    <a:prstClr val="black">
                      <a:alpha val="40000"/>
                    </a:prstClr>
                  </a:outerShdw>
                </a:effectLst>
              </a:rPr>
              <a:t>Engine Compartment Checks</a:t>
            </a:r>
            <a:endParaRPr lang="en-CA" u="sng" dirty="0">
              <a:solidFill>
                <a:srgbClr val="FF0000"/>
              </a:solidFill>
            </a:endParaRPr>
          </a:p>
        </p:txBody>
      </p:sp>
      <p:sp>
        <p:nvSpPr>
          <p:cNvPr id="3" name="Content Placeholder 2"/>
          <p:cNvSpPr>
            <a:spLocks noGrp="1"/>
          </p:cNvSpPr>
          <p:nvPr>
            <p:ph idx="1"/>
          </p:nvPr>
        </p:nvSpPr>
        <p:spPr>
          <a:xfrm>
            <a:off x="467544" y="1340768"/>
            <a:ext cx="8229600" cy="4525963"/>
          </a:xfrm>
        </p:spPr>
        <p:txBody>
          <a:bodyPr/>
          <a:lstStyle/>
          <a:p>
            <a:pPr>
              <a:buFont typeface="Wingdings" pitchFamily="2" charset="2"/>
              <a:buChar char="§"/>
            </a:pPr>
            <a:r>
              <a:rPr lang="en-CA" dirty="0" smtClean="0"/>
              <a:t>Check the cross members and frame rails for bends or cracks.</a:t>
            </a:r>
            <a:endParaRPr lang="en-CA" dirty="0"/>
          </a:p>
        </p:txBody>
      </p:sp>
      <p:pic>
        <p:nvPicPr>
          <p:cNvPr id="4" name="Picture 3" descr="DEFECT-cracked frame.jpg"/>
          <p:cNvPicPr>
            <a:picLocks noChangeAspect="1"/>
          </p:cNvPicPr>
          <p:nvPr/>
        </p:nvPicPr>
        <p:blipFill>
          <a:blip r:embed="rId3" cstate="print"/>
          <a:stretch>
            <a:fillRect/>
          </a:stretch>
        </p:blipFill>
        <p:spPr>
          <a:xfrm>
            <a:off x="1547664" y="2492896"/>
            <a:ext cx="6264696" cy="4032448"/>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131840" y="5157192"/>
            <a:ext cx="2232248"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 name="Title 1"/>
          <p:cNvSpPr>
            <a:spLocks noGrp="1"/>
          </p:cNvSpPr>
          <p:nvPr>
            <p:ph type="title"/>
          </p:nvPr>
        </p:nvSpPr>
        <p:spPr>
          <a:xfrm>
            <a:off x="467544" y="332656"/>
            <a:ext cx="8229600" cy="864096"/>
          </a:xfrm>
        </p:spPr>
        <p:txBody>
          <a:bodyPr/>
          <a:lstStyle/>
          <a:p>
            <a:r>
              <a:rPr lang="en-CA" b="1" u="sng" dirty="0" smtClean="0">
                <a:solidFill>
                  <a:srgbClr val="FF0000"/>
                </a:solidFill>
                <a:effectLst>
                  <a:outerShdw blurRad="50800" dist="38100" dir="8100000" algn="tr" rotWithShape="0">
                    <a:prstClr val="black">
                      <a:alpha val="40000"/>
                    </a:prstClr>
                  </a:outerShdw>
                </a:effectLst>
              </a:rPr>
              <a:t>Engine Compartment Checks</a:t>
            </a:r>
            <a:endParaRPr lang="en-CA" u="sng" dirty="0">
              <a:solidFill>
                <a:srgbClr val="FF0000"/>
              </a:solidFill>
            </a:endParaRPr>
          </a:p>
        </p:txBody>
      </p:sp>
      <p:sp>
        <p:nvSpPr>
          <p:cNvPr id="3" name="Content Placeholder 2"/>
          <p:cNvSpPr>
            <a:spLocks noGrp="1"/>
          </p:cNvSpPr>
          <p:nvPr>
            <p:ph idx="1"/>
          </p:nvPr>
        </p:nvSpPr>
        <p:spPr>
          <a:xfrm>
            <a:off x="323528" y="1340768"/>
            <a:ext cx="8568952" cy="4525963"/>
          </a:xfrm>
        </p:spPr>
        <p:txBody>
          <a:bodyPr/>
          <a:lstStyle/>
          <a:p>
            <a:pPr>
              <a:buFont typeface="Wingdings" pitchFamily="2" charset="2"/>
              <a:buChar char="§"/>
            </a:pPr>
            <a:r>
              <a:rPr lang="en-CA" dirty="0" smtClean="0"/>
              <a:t>When checking leaf springs, either front or rear, look for cracks, shifting, and missing or broken parts.</a:t>
            </a:r>
            <a:endParaRPr lang="en-CA" dirty="0"/>
          </a:p>
        </p:txBody>
      </p:sp>
      <p:pic>
        <p:nvPicPr>
          <p:cNvPr id="4" name="Picture 3" descr="DEFECT-crack in leaqf spring.png"/>
          <p:cNvPicPr>
            <a:picLocks noChangeAspect="1"/>
          </p:cNvPicPr>
          <p:nvPr/>
        </p:nvPicPr>
        <p:blipFill>
          <a:blip r:embed="rId3" cstate="print"/>
          <a:stretch>
            <a:fillRect/>
          </a:stretch>
        </p:blipFill>
        <p:spPr>
          <a:xfrm>
            <a:off x="1619672" y="2996952"/>
            <a:ext cx="6350320" cy="3528392"/>
          </a:xfrm>
          <a:prstGeom prst="rect">
            <a:avLst/>
          </a:prstGeom>
        </p:spPr>
      </p:pic>
      <p:sp>
        <p:nvSpPr>
          <p:cNvPr id="8" name="TextBox 7"/>
          <p:cNvSpPr txBox="1"/>
          <p:nvPr/>
        </p:nvSpPr>
        <p:spPr>
          <a:xfrm>
            <a:off x="2267744" y="5589240"/>
            <a:ext cx="936104" cy="369332"/>
          </a:xfrm>
          <a:prstGeom prst="rect">
            <a:avLst/>
          </a:prstGeom>
          <a:solidFill>
            <a:schemeClr val="bg1"/>
          </a:solidFill>
        </p:spPr>
        <p:txBody>
          <a:bodyPr wrap="square" rtlCol="0">
            <a:spAutoFit/>
          </a:bodyPr>
          <a:lstStyle/>
          <a:p>
            <a:pPr algn="r"/>
            <a:r>
              <a:rPr lang="en-CA" dirty="0" smtClean="0">
                <a:solidFill>
                  <a:srgbClr val="FF0000"/>
                </a:solidFill>
                <a:latin typeface="Arial Black" pitchFamily="34" charset="0"/>
              </a:rPr>
              <a:t>Crack</a:t>
            </a:r>
            <a:endParaRPr lang="en-CA" dirty="0">
              <a:solidFill>
                <a:srgbClr val="FF0000"/>
              </a:solidFill>
              <a:latin typeface="Arial Black" pitchFamily="34" charset="0"/>
            </a:endParaRPr>
          </a:p>
        </p:txBody>
      </p:sp>
      <p:sp>
        <p:nvSpPr>
          <p:cNvPr id="9" name="Right Arrow 8"/>
          <p:cNvSpPr/>
          <p:nvPr/>
        </p:nvSpPr>
        <p:spPr>
          <a:xfrm>
            <a:off x="3275856" y="5589240"/>
            <a:ext cx="792088" cy="36004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143000"/>
          </a:xfrm>
        </p:spPr>
        <p:txBody>
          <a:bodyPr/>
          <a:lstStyle/>
          <a:p>
            <a:r>
              <a:rPr lang="en-CA" b="1" u="sng" dirty="0" smtClean="0">
                <a:solidFill>
                  <a:srgbClr val="FF0000"/>
                </a:solidFill>
                <a:effectLst>
                  <a:outerShdw blurRad="50800" dist="38100" dir="8100000" algn="tr" rotWithShape="0">
                    <a:prstClr val="black">
                      <a:alpha val="40000"/>
                    </a:prstClr>
                  </a:outerShdw>
                </a:effectLst>
              </a:rPr>
              <a:t>Engine Compartment Checks</a:t>
            </a:r>
            <a:endParaRPr lang="en-CA" u="sng" dirty="0">
              <a:solidFill>
                <a:srgbClr val="FF0000"/>
              </a:solidFill>
            </a:endParaRPr>
          </a:p>
        </p:txBody>
      </p:sp>
      <p:sp>
        <p:nvSpPr>
          <p:cNvPr id="3" name="Content Placeholder 2"/>
          <p:cNvSpPr>
            <a:spLocks noGrp="1"/>
          </p:cNvSpPr>
          <p:nvPr>
            <p:ph idx="1"/>
          </p:nvPr>
        </p:nvSpPr>
        <p:spPr>
          <a:xfrm>
            <a:off x="467544" y="2132856"/>
            <a:ext cx="8064896" cy="2404864"/>
          </a:xfrm>
        </p:spPr>
        <p:txBody>
          <a:bodyPr/>
          <a:lstStyle/>
          <a:p>
            <a:pPr>
              <a:buFont typeface="Wingdings" pitchFamily="2" charset="2"/>
              <a:buChar char="§"/>
            </a:pPr>
            <a:r>
              <a:rPr lang="en-CA" dirty="0" smtClean="0"/>
              <a:t>While inspecting in the engine compartment, check all components for wear, security, or defects </a:t>
            </a:r>
            <a:r>
              <a:rPr lang="en-CA" dirty="0" smtClean="0"/>
              <a:t>(e.g. air </a:t>
            </a:r>
            <a:r>
              <a:rPr lang="en-CA" dirty="0" smtClean="0"/>
              <a:t>filter, compressor, alternator, </a:t>
            </a:r>
            <a:r>
              <a:rPr lang="en-CA" dirty="0" smtClean="0"/>
              <a:t>starter, etc.).</a:t>
            </a:r>
            <a:endParaRPr lang="en-CA"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u="sng" dirty="0" smtClean="0">
                <a:solidFill>
                  <a:srgbClr val="FF0000"/>
                </a:solidFill>
                <a:effectLst>
                  <a:outerShdw blurRad="50800" dist="38100" dir="8100000" algn="tr" rotWithShape="0">
                    <a:prstClr val="black">
                      <a:alpha val="40000"/>
                    </a:prstClr>
                  </a:outerShdw>
                </a:effectLst>
              </a:rPr>
              <a:t>Outside Bus Checks</a:t>
            </a:r>
            <a:endParaRPr lang="en-CA" b="1" dirty="0">
              <a:solidFill>
                <a:srgbClr val="FF0000"/>
              </a:solidFill>
              <a:effectLst>
                <a:outerShdw blurRad="50800" dist="38100" dir="8100000" algn="tr" rotWithShape="0">
                  <a:prstClr val="black">
                    <a:alpha val="40000"/>
                  </a:prstClr>
                </a:outerShdw>
              </a:effectLst>
            </a:endParaRPr>
          </a:p>
        </p:txBody>
      </p:sp>
      <p:sp>
        <p:nvSpPr>
          <p:cNvPr id="3" name="Content Placeholder 2"/>
          <p:cNvSpPr>
            <a:spLocks noGrp="1"/>
          </p:cNvSpPr>
          <p:nvPr>
            <p:ph idx="1"/>
          </p:nvPr>
        </p:nvSpPr>
        <p:spPr>
          <a:xfrm>
            <a:off x="467544" y="1844824"/>
            <a:ext cx="8363272" cy="2764904"/>
          </a:xfrm>
        </p:spPr>
        <p:txBody>
          <a:bodyPr/>
          <a:lstStyle/>
          <a:p>
            <a:pPr>
              <a:buFont typeface="Wingdings" pitchFamily="2" charset="2"/>
              <a:buChar char="§"/>
            </a:pPr>
            <a:r>
              <a:rPr lang="en-CA" dirty="0" smtClean="0"/>
              <a:t>As you first approach the school bus to begin the pre-trip inspection, check the front licence plate – is it missing?  loose?  damaged?</a:t>
            </a:r>
          </a:p>
          <a:p>
            <a:pPr>
              <a:buFont typeface="Wingdings" pitchFamily="2" charset="2"/>
              <a:buChar char="§"/>
            </a:pPr>
            <a:r>
              <a:rPr lang="en-CA" dirty="0" smtClean="0"/>
              <a:t>As you move around the bus, check reflective tape, licence plate light, hazard lights.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585</TotalTime>
  <Words>897</Words>
  <Application>Microsoft Office PowerPoint</Application>
  <PresentationFormat>On-screen Show (4:3)</PresentationFormat>
  <Paragraphs>114</Paragraphs>
  <Slides>21</Slides>
  <Notes>18</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Manitoba School Bus Pre-Trip Inspection</vt:lpstr>
      <vt:lpstr>Now that you have viewed the school bus pre-trip inspection video, this presentation will:</vt:lpstr>
      <vt:lpstr>Slide 3</vt:lpstr>
      <vt:lpstr>Engine Compartment Checks</vt:lpstr>
      <vt:lpstr>Engine Compartment Checks</vt:lpstr>
      <vt:lpstr>Engine Compartment Checks</vt:lpstr>
      <vt:lpstr>Engine Compartment Checks</vt:lpstr>
      <vt:lpstr>Engine Compartment Checks</vt:lpstr>
      <vt:lpstr>Outside Bus Checks</vt:lpstr>
      <vt:lpstr>Outside Bus Checks</vt:lpstr>
      <vt:lpstr>Outside Bus Checks</vt:lpstr>
      <vt:lpstr>Outside Bus Checks</vt:lpstr>
      <vt:lpstr>Outside Bus Checks</vt:lpstr>
      <vt:lpstr>Outside Bus Checks</vt:lpstr>
      <vt:lpstr>Outside Bus Checks</vt:lpstr>
      <vt:lpstr>Inside Bus Checks</vt:lpstr>
      <vt:lpstr>Inside Bus Checks</vt:lpstr>
      <vt:lpstr>Hydraulic Brake Check &amp; Park Brake Operation</vt:lpstr>
      <vt:lpstr>Hydraulic Brake Check</vt:lpstr>
      <vt:lpstr>Park Brake Operation</vt:lpstr>
      <vt:lpstr>IN SUMMARY</vt:lpstr>
    </vt:vector>
  </TitlesOfParts>
  <Company>Government of Manitoba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Manitoba School Bus Pre-trip Inspection</dc:title>
  <dc:creator>Chagen</dc:creator>
  <cp:lastModifiedBy>mundle</cp:lastModifiedBy>
  <cp:revision>76</cp:revision>
  <dcterms:created xsi:type="dcterms:W3CDTF">2013-04-30T16:49:11Z</dcterms:created>
  <dcterms:modified xsi:type="dcterms:W3CDTF">2013-06-27T20:06:59Z</dcterms:modified>
</cp:coreProperties>
</file>