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91" r:id="rId4"/>
    <p:sldId id="275" r:id="rId5"/>
    <p:sldId id="278" r:id="rId6"/>
    <p:sldId id="282" r:id="rId7"/>
    <p:sldId id="270" r:id="rId8"/>
    <p:sldId id="276" r:id="rId9"/>
    <p:sldId id="271" r:id="rId10"/>
    <p:sldId id="273" r:id="rId11"/>
    <p:sldId id="260" r:id="rId12"/>
    <p:sldId id="261" r:id="rId13"/>
    <p:sldId id="274" r:id="rId14"/>
    <p:sldId id="262" r:id="rId15"/>
    <p:sldId id="263" r:id="rId16"/>
    <p:sldId id="264" r:id="rId17"/>
    <p:sldId id="277" r:id="rId18"/>
    <p:sldId id="266" r:id="rId19"/>
    <p:sldId id="272" r:id="rId20"/>
    <p:sldId id="290" r:id="rId21"/>
    <p:sldId id="292" r:id="rId22"/>
    <p:sldId id="279" r:id="rId23"/>
    <p:sldId id="287" r:id="rId24"/>
    <p:sldId id="293" r:id="rId25"/>
    <p:sldId id="284" r:id="rId26"/>
    <p:sldId id="288"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1103" autoAdjust="0"/>
  </p:normalViewPr>
  <p:slideViewPr>
    <p:cSldViewPr>
      <p:cViewPr>
        <p:scale>
          <a:sx n="100" d="100"/>
          <a:sy n="100" d="100"/>
        </p:scale>
        <p:origin x="-4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8"/>
    </p:cViewPr>
  </p:sorterViewPr>
  <p:notesViewPr>
    <p:cSldViewPr>
      <p:cViewPr>
        <p:scale>
          <a:sx n="100" d="100"/>
          <a:sy n="100" d="100"/>
        </p:scale>
        <p:origin x="-2700"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DCF2C4C-E1F9-4ABA-99ED-DB540234EF9C}" type="datetimeFigureOut">
              <a:rPr lang="en-CA"/>
              <a:pPr>
                <a:defRPr/>
              </a:pPr>
              <a:t>11/05/2016</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1146642-D180-45C8-9C90-5701F1759058}"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BBAB611-C671-4135-B296-E9F381EA3B9A}" type="datetimeFigureOut">
              <a:rPr lang="en-CA"/>
              <a:pPr>
                <a:defRPr/>
              </a:pPr>
              <a:t>11/05/2016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F975E1D7-7099-4CCB-A87C-84E4ACDA6C7B}" type="slidenum">
              <a:rPr lang="en-CA"/>
              <a:pPr>
                <a:defRPr/>
              </a:pPr>
              <a:t>‹#›</a:t>
            </a:fld>
            <a:endParaRPr lang="en-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696888" y="4432176"/>
            <a:ext cx="5971877" cy="3960440"/>
          </a:xfrm>
        </p:spPr>
        <p:txBody>
          <a:bodyPr wrap="square" numCol="1" anchor="t" anchorCtr="0" compatLnSpc="1">
            <a:prstTxWarp prst="textNoShape">
              <a:avLst/>
            </a:prstTxWarp>
            <a:normAutofit fontScale="85000" lnSpcReduction="20000"/>
          </a:bodyPr>
          <a:lstStyle/>
          <a:p>
            <a:r>
              <a:rPr lang="en-CA" dirty="0" smtClean="0">
                <a:solidFill>
                  <a:srgbClr val="0000FF"/>
                </a:solidFill>
                <a:latin typeface="Arial" pitchFamily="34" charset="0"/>
                <a:cs typeface="Arial" pitchFamily="34" charset="0"/>
              </a:rPr>
              <a:t>The information contained in this presentation provides students with school bus ridership knowledge to help them stay safe.  Once students have a sound knowledge of how to ride the school bus, they are provided the </a:t>
            </a:r>
            <a:r>
              <a:rPr lang="en-CA" b="1" dirty="0" smtClean="0">
                <a:solidFill>
                  <a:srgbClr val="0000FF"/>
                </a:solidFill>
                <a:latin typeface="Arial" pitchFamily="34" charset="0"/>
                <a:cs typeface="Arial" pitchFamily="34" charset="0"/>
              </a:rPr>
              <a:t>SAFEST MEANS OF TRAVEL TO AND FROM SCHOOL.  </a:t>
            </a:r>
            <a:r>
              <a:rPr lang="en-CA" dirty="0" smtClean="0">
                <a:solidFill>
                  <a:srgbClr val="0000FF"/>
                </a:solidFill>
                <a:latin typeface="Arial" pitchFamily="34" charset="0"/>
                <a:cs typeface="Arial" pitchFamily="34" charset="0"/>
              </a:rPr>
              <a:t>The notes accompanying each slide provide teachers with information and ideas to assist with delivering this message.  </a:t>
            </a:r>
            <a:endParaRPr lang="en-CA" b="1" dirty="0" smtClean="0">
              <a:solidFill>
                <a:srgbClr val="0000FF"/>
              </a:solidFill>
              <a:latin typeface="Arial" pitchFamily="34" charset="0"/>
              <a:cs typeface="Arial" pitchFamily="34" charset="0"/>
            </a:endParaRPr>
          </a:p>
          <a:p>
            <a:pPr marL="177800" indent="-177800" eaLnBrk="1" hangingPunct="1">
              <a:spcBef>
                <a:spcPct val="0"/>
              </a:spcBef>
              <a:defRPr/>
            </a:pPr>
            <a:endParaRPr lang="en-CA" dirty="0" smtClean="0">
              <a:solidFill>
                <a:srgbClr val="0000FF"/>
              </a:solidFill>
              <a:latin typeface="Arial" pitchFamily="34" charset="0"/>
              <a:cs typeface="Arial" pitchFamily="34" charset="0"/>
            </a:endParaRPr>
          </a:p>
          <a:p>
            <a:pPr eaLnBrk="1" hangingPunct="1">
              <a:spcBef>
                <a:spcPct val="0"/>
              </a:spcBef>
              <a:defRPr/>
            </a:pPr>
            <a:r>
              <a:rPr lang="en-CA" b="1" dirty="0" smtClean="0">
                <a:solidFill>
                  <a:srgbClr val="0000FF"/>
                </a:solidFill>
                <a:latin typeface="Arial" pitchFamily="34" charset="0"/>
                <a:cs typeface="Arial" pitchFamily="34" charset="0"/>
              </a:rPr>
              <a:t>Suggested Discussions With Students:</a:t>
            </a:r>
          </a:p>
          <a:p>
            <a:pPr marL="177800" indent="-177800" eaLnBrk="1" hangingPunct="1">
              <a:spcBef>
                <a:spcPct val="0"/>
              </a:spcBef>
              <a:defRPr/>
            </a:pPr>
            <a:endParaRPr lang="en-CA" dirty="0" smtClean="0">
              <a:solidFill>
                <a:srgbClr val="0000FF"/>
              </a:solidFill>
              <a:latin typeface="Arial" pitchFamily="34" charset="0"/>
              <a:cs typeface="Arial" pitchFamily="34" charset="0"/>
            </a:endParaRPr>
          </a:p>
          <a:p>
            <a:pPr marL="263525" indent="-263525" eaLnBrk="1" hangingPunct="1">
              <a:spcBef>
                <a:spcPct val="0"/>
              </a:spcBef>
              <a:buFont typeface="Wingdings" pitchFamily="2" charset="2"/>
              <a:buChar char="§"/>
              <a:defRPr/>
            </a:pPr>
            <a:r>
              <a:rPr lang="en-CA" dirty="0" smtClean="0">
                <a:solidFill>
                  <a:srgbClr val="0000FF"/>
                </a:solidFill>
                <a:latin typeface="Arial" pitchFamily="34" charset="0"/>
                <a:cs typeface="Arial" pitchFamily="34" charset="0"/>
              </a:rPr>
              <a:t>How many of you ride the school bus every day?  </a:t>
            </a:r>
          </a:p>
          <a:p>
            <a:pPr marL="263525" indent="-263525" eaLnBrk="1" hangingPunct="1">
              <a:spcBef>
                <a:spcPct val="0"/>
              </a:spcBef>
              <a:buFont typeface="Wingdings" pitchFamily="2" charset="2"/>
              <a:buChar char="§"/>
              <a:defRPr/>
            </a:pPr>
            <a:endParaRPr lang="en-CA" dirty="0" smtClean="0">
              <a:solidFill>
                <a:srgbClr val="0000FF"/>
              </a:solidFill>
              <a:latin typeface="Arial" pitchFamily="34" charset="0"/>
              <a:cs typeface="Arial" pitchFamily="34" charset="0"/>
            </a:endParaRPr>
          </a:p>
          <a:p>
            <a:pPr marL="263525" indent="-263525" eaLnBrk="1" hangingPunct="1">
              <a:spcBef>
                <a:spcPct val="0"/>
              </a:spcBef>
              <a:buFont typeface="Wingdings" pitchFamily="2" charset="2"/>
              <a:buChar char="§"/>
              <a:defRPr/>
            </a:pPr>
            <a:r>
              <a:rPr lang="en-CA" dirty="0" smtClean="0">
                <a:solidFill>
                  <a:srgbClr val="0000FF"/>
                </a:solidFill>
                <a:latin typeface="Arial" pitchFamily="34" charset="0"/>
                <a:cs typeface="Arial" pitchFamily="34" charset="0"/>
              </a:rPr>
              <a:t>At some point you will probably all ride in a school bus – maybe on a field trip or to a basketball game.  It is important that everyone know school bus safety rules.  </a:t>
            </a:r>
          </a:p>
          <a:p>
            <a:pPr marL="263525" indent="-263525" eaLnBrk="1" hangingPunct="1">
              <a:spcBef>
                <a:spcPct val="0"/>
              </a:spcBef>
              <a:defRPr/>
            </a:pPr>
            <a:endParaRPr lang="en-CA" dirty="0" smtClean="0">
              <a:solidFill>
                <a:srgbClr val="0000FF"/>
              </a:solidFill>
              <a:latin typeface="Arial" pitchFamily="34" charset="0"/>
              <a:cs typeface="Arial" pitchFamily="34" charset="0"/>
            </a:endParaRPr>
          </a:p>
          <a:p>
            <a:pPr marL="263525" indent="-263525" eaLnBrk="1" hangingPunct="1">
              <a:spcBef>
                <a:spcPct val="0"/>
              </a:spcBef>
              <a:buFont typeface="Wingdings" pitchFamily="2" charset="2"/>
              <a:buChar char="§"/>
              <a:defRPr/>
            </a:pPr>
            <a:r>
              <a:rPr lang="en-CA" dirty="0" smtClean="0">
                <a:solidFill>
                  <a:srgbClr val="0000FF"/>
                </a:solidFill>
                <a:latin typeface="Arial" pitchFamily="34" charset="0"/>
                <a:cs typeface="Arial" pitchFamily="34" charset="0"/>
              </a:rPr>
              <a:t>Do you know all the rules to safely ride the school bus?</a:t>
            </a:r>
          </a:p>
          <a:p>
            <a:pPr marL="177800" indent="-177800" eaLnBrk="1" hangingPunct="1">
              <a:spcBef>
                <a:spcPct val="0"/>
              </a:spcBef>
              <a:defRPr/>
            </a:pPr>
            <a:endParaRPr lang="en-CA" dirty="0" smtClean="0">
              <a:solidFill>
                <a:srgbClr val="0000FF"/>
              </a:solidFill>
              <a:latin typeface="Arial" pitchFamily="34" charset="0"/>
              <a:cs typeface="Arial" pitchFamily="34" charset="0"/>
            </a:endParaRPr>
          </a:p>
          <a:p>
            <a:pPr marL="228600" indent="-228600" eaLnBrk="1" fontAlgn="auto" hangingPunct="1">
              <a:spcBef>
                <a:spcPts val="0"/>
              </a:spcBef>
              <a:spcAft>
                <a:spcPts val="0"/>
              </a:spcAft>
              <a:defRPr/>
            </a:pPr>
            <a:r>
              <a:rPr lang="en-CA" b="1" dirty="0" smtClean="0">
                <a:solidFill>
                  <a:srgbClr val="0000FF"/>
                </a:solidFill>
                <a:latin typeface="Arial" pitchFamily="34" charset="0"/>
                <a:cs typeface="Arial" pitchFamily="34" charset="0"/>
              </a:rPr>
              <a:t>School Bus Facts For Teachers:</a:t>
            </a:r>
          </a:p>
          <a:p>
            <a:pPr marL="228600" indent="-228600" eaLnBrk="1" fontAlgn="auto" hangingPunct="1">
              <a:spcBef>
                <a:spcPts val="0"/>
              </a:spcBef>
              <a:spcAft>
                <a:spcPts val="0"/>
              </a:spcAft>
              <a:defRPr/>
            </a:pPr>
            <a:endParaRPr lang="en-CA" b="1" dirty="0" smtClean="0">
              <a:solidFill>
                <a:srgbClr val="0000FF"/>
              </a:solidFill>
              <a:latin typeface="Arial" pitchFamily="34" charset="0"/>
              <a:cs typeface="Arial" pitchFamily="34" charset="0"/>
            </a:endParaRPr>
          </a:p>
          <a:p>
            <a:pPr marL="266700" indent="-266700" eaLnBrk="1" fontAlgn="auto" hangingPunct="1">
              <a:spcBef>
                <a:spcPts val="0"/>
              </a:spcBef>
              <a:spcAft>
                <a:spcPts val="0"/>
              </a:spcAft>
              <a:buFont typeface="Wingdings" pitchFamily="2" charset="2"/>
              <a:buChar char="§"/>
              <a:defRPr/>
            </a:pPr>
            <a:r>
              <a:rPr lang="en-CA" dirty="0" smtClean="0">
                <a:solidFill>
                  <a:srgbClr val="0000FF"/>
                </a:solidFill>
                <a:latin typeface="Arial" pitchFamily="34" charset="0"/>
                <a:cs typeface="Arial" pitchFamily="34" charset="0"/>
              </a:rPr>
              <a:t>Yellow and black colours were selected to make the school bus most visible.</a:t>
            </a:r>
          </a:p>
          <a:p>
            <a:pPr marL="266700" indent="-266700" eaLnBrk="1" fontAlgn="auto" hangingPunct="1">
              <a:spcBef>
                <a:spcPts val="0"/>
              </a:spcBef>
              <a:spcAft>
                <a:spcPts val="0"/>
              </a:spcAft>
              <a:defRPr/>
            </a:pPr>
            <a:endParaRPr lang="en-CA" sz="900" dirty="0" smtClean="0">
              <a:solidFill>
                <a:srgbClr val="0000FF"/>
              </a:solidFill>
              <a:latin typeface="Arial" pitchFamily="34" charset="0"/>
              <a:cs typeface="Arial" pitchFamily="34" charset="0"/>
            </a:endParaRPr>
          </a:p>
          <a:p>
            <a:pPr marL="266700" indent="-266700" eaLnBrk="1" fontAlgn="auto" hangingPunct="1">
              <a:spcBef>
                <a:spcPts val="0"/>
              </a:spcBef>
              <a:spcAft>
                <a:spcPts val="0"/>
              </a:spcAft>
              <a:buFont typeface="Wingdings" pitchFamily="2" charset="2"/>
              <a:buChar char="§"/>
              <a:defRPr/>
            </a:pPr>
            <a:r>
              <a:rPr lang="en-CA" dirty="0" smtClean="0">
                <a:solidFill>
                  <a:srgbClr val="0000FF"/>
                </a:solidFill>
                <a:latin typeface="Arial" pitchFamily="34" charset="0"/>
                <a:cs typeface="Arial" pitchFamily="34" charset="0"/>
              </a:rPr>
              <a:t>School bus drivers use signal lights, brake lights, and amber pre-warning lamps to notify drivers that the bus is preparing to stop. The RED loading lights flash brightly side to side when the school bus has stopped and the entrance door is opened.</a:t>
            </a:r>
          </a:p>
          <a:p>
            <a:pPr marL="266700" indent="-266700" eaLnBrk="1" fontAlgn="auto" hangingPunct="1">
              <a:spcBef>
                <a:spcPts val="0"/>
              </a:spcBef>
              <a:spcAft>
                <a:spcPts val="0"/>
              </a:spcAft>
              <a:defRPr/>
            </a:pPr>
            <a:endParaRPr lang="en-CA" sz="900" dirty="0" smtClean="0">
              <a:solidFill>
                <a:srgbClr val="0000FF"/>
              </a:solidFill>
              <a:latin typeface="Arial" pitchFamily="34" charset="0"/>
              <a:cs typeface="Arial" pitchFamily="34" charset="0"/>
            </a:endParaRPr>
          </a:p>
          <a:p>
            <a:pPr marL="266700" indent="-266700" eaLnBrk="1" fontAlgn="auto" hangingPunct="1">
              <a:spcBef>
                <a:spcPts val="0"/>
              </a:spcBef>
              <a:spcAft>
                <a:spcPts val="0"/>
              </a:spcAft>
              <a:buFont typeface="Wingdings" pitchFamily="2" charset="2"/>
              <a:buChar char="§"/>
              <a:defRPr/>
            </a:pPr>
            <a:r>
              <a:rPr lang="en-CA" dirty="0" smtClean="0">
                <a:solidFill>
                  <a:srgbClr val="0000FF"/>
                </a:solidFill>
                <a:latin typeface="Arial" pitchFamily="34" charset="0"/>
                <a:cs typeface="Arial" pitchFamily="34" charset="0"/>
              </a:rPr>
              <a:t>The STOP sign(s) automatically extends from the side of the bus when the entrance door opens.  The STOP sign is also equipped with flashing lights.</a:t>
            </a:r>
          </a:p>
          <a:p>
            <a:pPr marL="266700" indent="-266700" eaLnBrk="1" fontAlgn="auto" hangingPunct="1">
              <a:spcBef>
                <a:spcPts val="0"/>
              </a:spcBef>
              <a:spcAft>
                <a:spcPts val="0"/>
              </a:spcAft>
              <a:buFont typeface="Wingdings" pitchFamily="2" charset="2"/>
              <a:buChar char="§"/>
              <a:defRPr/>
            </a:pPr>
            <a:endParaRPr lang="en-CA" dirty="0" smtClean="0">
              <a:solidFill>
                <a:srgbClr val="0000FF"/>
              </a:solidFill>
              <a:latin typeface="Arial" pitchFamily="34" charset="0"/>
              <a:cs typeface="Arial" pitchFamily="34" charset="0"/>
            </a:endParaRPr>
          </a:p>
          <a:p>
            <a:pPr marL="266700" indent="-266700" eaLnBrk="1" fontAlgn="auto" hangingPunct="1">
              <a:spcBef>
                <a:spcPts val="0"/>
              </a:spcBef>
              <a:spcAft>
                <a:spcPts val="0"/>
              </a:spcAft>
              <a:buFont typeface="Wingdings" pitchFamily="2" charset="2"/>
              <a:buChar char="§"/>
              <a:defRPr/>
            </a:pPr>
            <a:r>
              <a:rPr lang="en-CA" dirty="0" smtClean="0">
                <a:solidFill>
                  <a:srgbClr val="0000FF"/>
                </a:solidFill>
                <a:latin typeface="Arial" pitchFamily="34" charset="0"/>
                <a:cs typeface="Arial" pitchFamily="34" charset="0"/>
              </a:rPr>
              <a:t>A yellow crossing arm is located on the front bumper of the bus.  It also extends when the entrance door opens, and is designed to prevent children from crossing too closely to the front of the bus where the school bus driver may lose sight of them. </a:t>
            </a:r>
          </a:p>
          <a:p>
            <a:pPr marL="266700" indent="-266700" eaLnBrk="1" fontAlgn="auto" hangingPunct="1">
              <a:spcBef>
                <a:spcPts val="0"/>
              </a:spcBef>
              <a:spcAft>
                <a:spcPts val="0"/>
              </a:spcAft>
              <a:defRPr/>
            </a:pPr>
            <a:endParaRPr lang="en-CA" sz="900" dirty="0" smtClean="0">
              <a:solidFill>
                <a:srgbClr val="0000FF"/>
              </a:solidFill>
              <a:latin typeface="Arial" pitchFamily="34" charset="0"/>
              <a:cs typeface="Arial" pitchFamily="34" charset="0"/>
            </a:endParaRPr>
          </a:p>
          <a:p>
            <a:pPr marL="266700" indent="-266700" eaLnBrk="1" fontAlgn="auto" hangingPunct="1">
              <a:spcBef>
                <a:spcPts val="0"/>
              </a:spcBef>
              <a:spcAft>
                <a:spcPts val="0"/>
              </a:spcAft>
              <a:buFont typeface="Wingdings" pitchFamily="2" charset="2"/>
              <a:buChar char="§"/>
              <a:defRPr/>
            </a:pPr>
            <a:r>
              <a:rPr lang="en-CA" dirty="0" smtClean="0">
                <a:solidFill>
                  <a:srgbClr val="0000FF"/>
                </a:solidFill>
                <a:latin typeface="Arial" pitchFamily="34" charset="0"/>
                <a:cs typeface="Arial" pitchFamily="34" charset="0"/>
              </a:rPr>
              <a:t>The school bus mirror system, a raised driver’s seat, and clear site lines give the school bus driver a “vantage point” to monitor vehicle traffic. The school bus driver is best able to monitor vehicular traffic for dangerous situations.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677482-9B47-4D1D-BA67-403CC9FE31CE}" type="slidenum">
              <a:rPr lang="en-CA" smtClean="0"/>
              <a:pPr/>
              <a:t>1</a:t>
            </a:fld>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96888" y="4432177"/>
            <a:ext cx="5827713" cy="3024336"/>
          </a:xfrm>
          <a:noFill/>
        </p:spPr>
        <p:txBody>
          <a:bodyPr wrap="square" numCol="1" anchor="t" anchorCtr="0" compatLnSpc="1">
            <a:prstTxWarp prst="textNoShape">
              <a:avLst/>
            </a:prstTxWarp>
            <a:normAutofit/>
          </a:bodyPr>
          <a:lstStyle/>
          <a:p>
            <a:pPr eaLnBrk="1" hangingPunct="1">
              <a:spcBef>
                <a:spcPct val="0"/>
              </a:spcBef>
            </a:pPr>
            <a:r>
              <a:rPr lang="en-CA" sz="1100" dirty="0" smtClean="0">
                <a:solidFill>
                  <a:srgbClr val="0000FF"/>
                </a:solidFill>
                <a:latin typeface="Arial" charset="0"/>
                <a:cs typeface="Arial" charset="0"/>
              </a:rPr>
              <a:t>Students who must cross the road should wait for the bus to arrive.  The school bus driver, as well as the special equipment and flashing lights on the school bus, will help the student cross the road safely. The school bus driver can see when all traffic has come to a complete stop.  Students should watch for the school bus driver’s signal that it is safe to proceed across the road.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Students need to double-check that it is safe to cross the road after receiving the school bus driver’s signal.  “Look left, right, and left again before crossing the road.”</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Stress the importance of crossing the road at a right angle and with reasonable walking speed.  A reasonable walking speed limits students’ exposure to vehicular traffic.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Don’t run.  Students could trip and be injured, drop their belongings, or run into another student.</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Discussion Question:  What signal does your bus driver use?  </a:t>
            </a:r>
          </a:p>
          <a:p>
            <a:pPr eaLnBrk="1" hangingPunct="1">
              <a:spcBef>
                <a:spcPct val="0"/>
              </a:spcBef>
            </a:pPr>
            <a:endParaRPr lang="en-CA" sz="1100" dirty="0" smtClean="0">
              <a:solidFill>
                <a:srgbClr val="0000FF"/>
              </a:solidFill>
              <a:latin typeface="Arial" charset="0"/>
              <a:cs typeface="Arial" charset="0"/>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00FA0A-0EFB-45C3-BC5E-51ADA95BF01F}" type="slidenum">
              <a:rPr lang="en-CA" smtClean="0"/>
              <a:pPr/>
              <a:t>10</a:t>
            </a:fld>
            <a:endParaRPr lang="en-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696888" y="4432176"/>
            <a:ext cx="5827713" cy="4183063"/>
          </a:xfrm>
          <a:noFill/>
        </p:spPr>
        <p:txBody>
          <a:bodyPr wrap="square" numCol="1" anchor="t" anchorCtr="0" compatLnSpc="1">
            <a:prstTxWarp prst="textNoShape">
              <a:avLst/>
            </a:prstTxWarp>
          </a:bodyPr>
          <a:lstStyle/>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b="1" dirty="0" smtClean="0">
              <a:solidFill>
                <a:srgbClr val="0000FF"/>
              </a:solidFill>
              <a:latin typeface="Arial" charset="0"/>
              <a:cs typeface="Arial" charset="0"/>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67F10-8434-4159-913A-A3485E6C8BB7}" type="slidenum">
              <a:rPr lang="en-CA" smtClean="0"/>
              <a:pPr/>
              <a:t>11</a:t>
            </a:fld>
            <a:endParaRPr lang="en-CA" dirty="0" smtClean="0"/>
          </a:p>
        </p:txBody>
      </p:sp>
      <p:sp>
        <p:nvSpPr>
          <p:cNvPr id="6" name="Notes Placeholder 2"/>
          <p:cNvSpPr txBox="1">
            <a:spLocks/>
          </p:cNvSpPr>
          <p:nvPr/>
        </p:nvSpPr>
        <p:spPr bwMode="auto">
          <a:xfrm>
            <a:off x="696888" y="4432177"/>
            <a:ext cx="5827713" cy="1224135"/>
          </a:xfrm>
          <a:prstGeom prst="rect">
            <a:avLst/>
          </a:prstGeom>
          <a:noFill/>
        </p:spPr>
        <p:txBody>
          <a:bodyPr vert="horz" wrap="square" lIns="91440" tIns="45720" rIns="91440" bIns="45720" numCol="1" rtlCol="0" anchor="t" anchorCtr="0" compatLnSpc="1">
            <a:prstTxWarp prst="textNoShape">
              <a:avLst/>
            </a:prstTxWarp>
            <a:normAutofit/>
          </a:bodyPr>
          <a:lstStyle/>
          <a:p>
            <a:r>
              <a:rPr lang="en-CA" sz="1100" dirty="0" smtClean="0">
                <a:solidFill>
                  <a:srgbClr val="0000FF"/>
                </a:solidFill>
              </a:rPr>
              <a:t>This picture shows the school bus driver’s view when children cross ahead of the extended crossing arm (the crossing arm is not visible in this picture).  </a:t>
            </a:r>
          </a:p>
          <a:p>
            <a:endParaRPr lang="en-CA" sz="1100" dirty="0" smtClean="0">
              <a:solidFill>
                <a:srgbClr val="0000FF"/>
              </a:solidFill>
            </a:endParaRPr>
          </a:p>
          <a:p>
            <a:r>
              <a:rPr lang="en-CA" sz="1100" dirty="0" smtClean="0">
                <a:solidFill>
                  <a:srgbClr val="0000FF"/>
                </a:solidFill>
              </a:rPr>
              <a:t>Stress to students that crossing closer to the front of the bus hides them from the bus driver’s view and puts them in extreme danger.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701675" y="4416425"/>
            <a:ext cx="5756275" cy="4183063"/>
          </a:xfrm>
          <a:noFill/>
        </p:spPr>
        <p:txBody>
          <a:bodyPr wrap="square" numCol="1" anchor="t" anchorCtr="0" compatLnSpc="1">
            <a:prstTxWarp prst="textNoShape">
              <a:avLst/>
            </a:prstTxWarp>
          </a:bodyPr>
          <a:lstStyle/>
          <a:p>
            <a:pPr algn="just" eaLnBrk="1" hangingPunct="1">
              <a:spcBef>
                <a:spcPct val="0"/>
              </a:spcBef>
            </a:pPr>
            <a:r>
              <a:rPr lang="en-CA" sz="1100" b="1" dirty="0" smtClean="0">
                <a:solidFill>
                  <a:srgbClr val="0000FF"/>
                </a:solidFill>
                <a:latin typeface="Arial" charset="0"/>
                <a:cs typeface="Arial" charset="0"/>
              </a:rPr>
              <a:t>Possible Discussion Questions:</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When you are at the bus stop, how do you get on the bus safely?</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Do you ever rush up to the door of the school bus while it is stopping?</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Do you ever push and shove to get on the bus first? </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Can you get a better seat if you get on the bus first?</a:t>
            </a:r>
          </a:p>
          <a:p>
            <a:pPr eaLnBrk="1" hangingPunct="1">
              <a:spcBef>
                <a:spcPct val="0"/>
              </a:spcBef>
            </a:pPr>
            <a:endParaRPr lang="en-CA"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17A2D2-1758-454F-94BD-F5CD2EDDE59C}" type="slidenum">
              <a:rPr lang="en-CA" smtClean="0"/>
              <a:pPr/>
              <a:t>12</a:t>
            </a:fld>
            <a:endParaRPr lang="en-CA"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xfrm>
            <a:off x="696913" y="4360863"/>
            <a:ext cx="5827712" cy="4608512"/>
          </a:xfrm>
        </p:spPr>
        <p:txBody>
          <a:bodyPr wrap="square" numCol="1" anchor="t" anchorCtr="0" compatLnSpc="1">
            <a:prstTxWarp prst="textNoShape">
              <a:avLst/>
            </a:prstTxWarp>
            <a:normAutofit lnSpcReduction="10000"/>
          </a:bodyPr>
          <a:lstStyle/>
          <a:p>
            <a:pPr eaLnBrk="1" hangingPunct="1">
              <a:spcBef>
                <a:spcPct val="0"/>
              </a:spcBef>
              <a:defRPr/>
            </a:pPr>
            <a:r>
              <a:rPr lang="en-CA" sz="1000" dirty="0" smtClean="0">
                <a:solidFill>
                  <a:srgbClr val="0000FF"/>
                </a:solidFill>
                <a:latin typeface="Arial" charset="0"/>
                <a:cs typeface="Arial" charset="0"/>
              </a:rPr>
              <a:t>Review why younger students should get on the bus first (slide #8).</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dirty="0" smtClean="0">
                <a:solidFill>
                  <a:srgbClr val="0000FF"/>
                </a:solidFill>
                <a:latin typeface="Arial" charset="0"/>
                <a:cs typeface="Arial" charset="0"/>
              </a:rPr>
              <a:t>Students should wait at least three metres away from the bus and make sure it has stopped completely before moving towards it.   Students could get hurt if the bus were unable to stop in time, or if it were to lose control on ice or in slippery conditions.</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dirty="0" smtClean="0">
                <a:solidFill>
                  <a:srgbClr val="0000FF"/>
                </a:solidFill>
                <a:latin typeface="Arial" charset="0"/>
                <a:cs typeface="Arial" charset="0"/>
              </a:rPr>
              <a:t>The school bus door opens outwardly. If students are too close to the bus they could get hit by the door as it opens.  </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dirty="0" smtClean="0">
                <a:solidFill>
                  <a:srgbClr val="0000FF"/>
                </a:solidFill>
                <a:latin typeface="Arial" charset="0"/>
                <a:cs typeface="Arial" charset="0"/>
              </a:rPr>
              <a:t>When climbing the steps of the bus it is very important to hold onto the handrail. The handrail is designed for all ages of students and will help them climb the steps safety, particularly when they are slippery from water, dirt, or ice.  Carry-on items should be held in one arm and use the other hand to hold onto the handrail.  Be aware of loose drawstrings on jackets and straps on backpacks, etc. as they could get caught on the handrail.</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dirty="0" smtClean="0">
                <a:solidFill>
                  <a:srgbClr val="0000FF"/>
                </a:solidFill>
                <a:latin typeface="Arial" charset="0"/>
                <a:cs typeface="Arial" charset="0"/>
              </a:rPr>
              <a:t>Most school buses have assigned seating – </a:t>
            </a:r>
            <a:r>
              <a:rPr lang="en-CA" sz="1000" i="1" dirty="0" smtClean="0">
                <a:solidFill>
                  <a:srgbClr val="0000FF"/>
                </a:solidFill>
                <a:latin typeface="Arial" charset="0"/>
                <a:cs typeface="Arial" charset="0"/>
              </a:rPr>
              <a:t>“that means a seat that is yours to use all the time.  There is no need to rush onto the bus for a better seat because you already have a seat assigned to you.”</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dirty="0" smtClean="0">
                <a:solidFill>
                  <a:srgbClr val="0000FF"/>
                </a:solidFill>
                <a:latin typeface="Arial" charset="0"/>
                <a:cs typeface="Arial" charset="0"/>
              </a:rPr>
              <a:t>Carry-on items should be placed on the student’s lap or on the floor at their feet. Backpacks, books, or other items should never be placed in the aisle where someone could trip over them.   </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r>
              <a:rPr lang="en-CA" sz="1000" b="1" dirty="0" smtClean="0">
                <a:solidFill>
                  <a:srgbClr val="0000FF"/>
                </a:solidFill>
                <a:latin typeface="Arial" charset="0"/>
                <a:cs typeface="Arial" charset="0"/>
              </a:rPr>
              <a:t>Additional Instructor Information:</a:t>
            </a:r>
          </a:p>
          <a:p>
            <a:pPr eaLnBrk="1" hangingPunct="1">
              <a:spcBef>
                <a:spcPct val="0"/>
              </a:spcBef>
              <a:defRPr/>
            </a:pPr>
            <a:endParaRPr lang="en-CA" sz="1000" b="1" dirty="0" smtClean="0">
              <a:solidFill>
                <a:srgbClr val="0000FF"/>
              </a:solidFill>
              <a:latin typeface="Arial" charset="0"/>
              <a:cs typeface="Arial" charset="0"/>
            </a:endParaRPr>
          </a:p>
          <a:p>
            <a:pPr eaLnBrk="1" hangingPunct="1">
              <a:spcBef>
                <a:spcPct val="0"/>
              </a:spcBef>
              <a:defRPr/>
            </a:pPr>
            <a:r>
              <a:rPr lang="en-CA" sz="1000" b="1" dirty="0" smtClean="0">
                <a:solidFill>
                  <a:srgbClr val="0000FF"/>
                </a:solidFill>
                <a:latin typeface="Arial" charset="0"/>
                <a:cs typeface="Arial" charset="0"/>
              </a:rPr>
              <a:t>School buses don’t have SEAT BELTS!  </a:t>
            </a:r>
            <a:r>
              <a:rPr lang="en-CA" sz="1000" dirty="0" smtClean="0">
                <a:solidFill>
                  <a:srgbClr val="0000FF"/>
                </a:solidFill>
                <a:latin typeface="Arial" charset="0"/>
                <a:cs typeface="Arial" charset="0"/>
              </a:rPr>
              <a:t>School bus seats are designed and built in a special way so that passengers don’t have to use seat belts. Seats are close together and are made with very thick padding. They are also very high.  This design is called COMPARTMENTALIZATION.  Compartmentalization is very much like an egg carton used to transport eggs. A well-fitted, confined, soft surrounding that keeps passengers securely in place is the best way to transport students without the use of seat belts.  Stress to students the importance of sitting forward when the bus is in motion.</a:t>
            </a:r>
          </a:p>
          <a:p>
            <a:pPr eaLnBrk="1" hangingPunct="1">
              <a:spcBef>
                <a:spcPct val="0"/>
              </a:spcBef>
              <a:defRPr/>
            </a:pPr>
            <a:endParaRPr lang="en-CA" sz="1000" dirty="0" smtClean="0">
              <a:solidFill>
                <a:srgbClr val="0000FF"/>
              </a:solidFill>
              <a:latin typeface="Arial" charset="0"/>
              <a:cs typeface="Arial" charset="0"/>
            </a:endParaRPr>
          </a:p>
          <a:p>
            <a:pPr eaLnBrk="1" hangingPunct="1">
              <a:spcBef>
                <a:spcPct val="0"/>
              </a:spcBef>
              <a:defRPr/>
            </a:pPr>
            <a:endParaRPr lang="en-CA" sz="1100" dirty="0" smtClean="0">
              <a:solidFill>
                <a:srgbClr val="0000FF"/>
              </a:solidFill>
              <a:latin typeface="Arial" charset="0"/>
              <a:cs typeface="Arial" charset="0"/>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FC3006-BFF6-46A6-9782-10A5C6D6C234}" type="slidenum">
              <a:rPr lang="en-CA" smtClean="0"/>
              <a:pPr/>
              <a:t>13</a:t>
            </a:fld>
            <a:endParaRPr lang="en-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28713" y="687388"/>
            <a:ext cx="4648200" cy="3486150"/>
          </a:xfrm>
          <a:noFill/>
          <a:ln>
            <a:solidFill>
              <a:srgbClr val="000000"/>
            </a:solidFill>
            <a:miter lim="800000"/>
            <a:headEnd/>
            <a:tailEnd/>
          </a:ln>
        </p:spPr>
      </p:sp>
      <p:sp>
        <p:nvSpPr>
          <p:cNvPr id="43011" name="Notes Placeholder 2"/>
          <p:cNvSpPr>
            <a:spLocks noGrp="1"/>
          </p:cNvSpPr>
          <p:nvPr>
            <p:ph type="body" idx="1"/>
          </p:nvPr>
        </p:nvSpPr>
        <p:spPr bwMode="auto">
          <a:xfrm>
            <a:off x="696913" y="4360863"/>
            <a:ext cx="5827712" cy="4751387"/>
          </a:xfrm>
        </p:spPr>
        <p:txBody>
          <a:bodyPr wrap="square" numCol="1" anchor="t" anchorCtr="0" compatLnSpc="1">
            <a:prstTxWarp prst="textNoShape">
              <a:avLst/>
            </a:prstTxWarp>
            <a:normAutofit lnSpcReduction="10000"/>
          </a:bodyPr>
          <a:lstStyle/>
          <a:p>
            <a:pPr algn="just">
              <a:spcBef>
                <a:spcPct val="0"/>
              </a:spcBef>
              <a:defRPr/>
            </a:pPr>
            <a:r>
              <a:rPr lang="en-CA" sz="1100" b="1" dirty="0" smtClean="0">
                <a:solidFill>
                  <a:srgbClr val="0000FF"/>
                </a:solidFill>
                <a:latin typeface="Arial" charset="0"/>
                <a:cs typeface="Arial" charset="0"/>
              </a:rPr>
              <a:t>Discussion Questions and Suggested Responses:</a:t>
            </a:r>
          </a:p>
          <a:p>
            <a:pPr algn="just">
              <a:spcBef>
                <a:spcPct val="0"/>
              </a:spcBef>
              <a:defRPr/>
            </a:pPr>
            <a:endParaRPr lang="en-CA" sz="1100" b="1" dirty="0" smtClean="0">
              <a:solidFill>
                <a:srgbClr val="0000FF"/>
              </a:solidFill>
              <a:latin typeface="Arial" charset="0"/>
              <a:cs typeface="Arial" charset="0"/>
            </a:endParaRPr>
          </a:p>
          <a:p>
            <a:pPr>
              <a:spcBef>
                <a:spcPct val="0"/>
              </a:spcBef>
              <a:defRPr/>
            </a:pPr>
            <a:r>
              <a:rPr lang="en-CA" sz="1100" b="1" dirty="0" smtClean="0">
                <a:solidFill>
                  <a:srgbClr val="0000FF"/>
                </a:solidFill>
                <a:latin typeface="Arial" charset="0"/>
                <a:cs typeface="Arial" charset="0"/>
              </a:rPr>
              <a:t>How should you behave on the school bus? </a:t>
            </a:r>
          </a:p>
          <a:p>
            <a:pPr>
              <a:spcBef>
                <a:spcPct val="0"/>
              </a:spcBef>
              <a:defRPr/>
            </a:pPr>
            <a:r>
              <a:rPr lang="en-CA" sz="1100" dirty="0" smtClean="0">
                <a:solidFill>
                  <a:srgbClr val="0000FF"/>
                </a:solidFill>
                <a:latin typeface="Arial" charset="0"/>
                <a:cs typeface="Arial" charset="0"/>
              </a:rPr>
              <a:t>For safety reasons, students are expected to behave the same way they do in the classroom. The school bus is an extension of the classroom. Misbehaving on the school bus can be distracting to the school bus driver which could take his or her attention away from driving safely.</a:t>
            </a:r>
          </a:p>
          <a:p>
            <a:pPr>
              <a:spcBef>
                <a:spcPct val="0"/>
              </a:spcBef>
              <a:defRPr/>
            </a:pPr>
            <a:endParaRPr lang="en-CA" sz="800" dirty="0" smtClean="0">
              <a:solidFill>
                <a:srgbClr val="0000FF"/>
              </a:solidFill>
              <a:latin typeface="Arial" charset="0"/>
              <a:cs typeface="Arial" charset="0"/>
            </a:endParaRPr>
          </a:p>
          <a:p>
            <a:pPr>
              <a:spcBef>
                <a:spcPct val="0"/>
              </a:spcBef>
              <a:defRPr/>
            </a:pPr>
            <a:r>
              <a:rPr lang="en-CA" sz="1100" b="1" dirty="0" smtClean="0">
                <a:solidFill>
                  <a:srgbClr val="0000FF"/>
                </a:solidFill>
                <a:latin typeface="Arial" charset="0"/>
                <a:cs typeface="Arial" charset="0"/>
              </a:rPr>
              <a:t>Can you move around on the school bus?</a:t>
            </a:r>
          </a:p>
          <a:p>
            <a:pPr>
              <a:spcBef>
                <a:spcPct val="0"/>
              </a:spcBef>
              <a:defRPr/>
            </a:pPr>
            <a:r>
              <a:rPr lang="en-CA" sz="1100" dirty="0" smtClean="0">
                <a:solidFill>
                  <a:srgbClr val="0000FF"/>
                </a:solidFill>
                <a:latin typeface="Arial" charset="0"/>
                <a:cs typeface="Arial" charset="0"/>
              </a:rPr>
              <a:t>No, moving around on the school bus should not happen. Students are typically assigned a seat on the bus which they should stay in at all times. </a:t>
            </a:r>
          </a:p>
          <a:p>
            <a:pPr>
              <a:spcBef>
                <a:spcPct val="0"/>
              </a:spcBef>
              <a:defRPr/>
            </a:pPr>
            <a:endParaRPr lang="en-CA" sz="1100" dirty="0" smtClean="0">
              <a:solidFill>
                <a:srgbClr val="0000FF"/>
              </a:solidFill>
              <a:latin typeface="Arial" charset="0"/>
              <a:cs typeface="Arial" charset="0"/>
            </a:endParaRPr>
          </a:p>
          <a:p>
            <a:pPr>
              <a:spcBef>
                <a:spcPct val="0"/>
              </a:spcBef>
              <a:defRPr/>
            </a:pPr>
            <a:r>
              <a:rPr lang="en-CA" sz="1100" dirty="0" smtClean="0">
                <a:solidFill>
                  <a:srgbClr val="0000FF"/>
                </a:solidFill>
                <a:latin typeface="Arial" charset="0"/>
                <a:cs typeface="Arial" charset="0"/>
              </a:rPr>
              <a:t>If students are moving around in the bus they are not safe in an accident situation. The seats can only protect students when they are seated properly (facing forward, personal items stored on their lap or at their feet, sitting completely on the seat).  If a student is standing in the aisle, turned around in his/her seat, or moving around when the bus hits a bump, has to stop quickly, or is involved in an accident, the student could be injured  because they were not seated properly. </a:t>
            </a:r>
          </a:p>
          <a:p>
            <a:pPr>
              <a:spcBef>
                <a:spcPct val="0"/>
              </a:spcBef>
              <a:defRPr/>
            </a:pPr>
            <a:r>
              <a:rPr lang="en-CA" sz="1100" dirty="0" smtClean="0">
                <a:solidFill>
                  <a:srgbClr val="0000FF"/>
                </a:solidFill>
                <a:latin typeface="Arial" charset="0"/>
                <a:cs typeface="Arial" charset="0"/>
              </a:rPr>
              <a:t> </a:t>
            </a:r>
          </a:p>
          <a:p>
            <a:pPr>
              <a:spcBef>
                <a:spcPct val="0"/>
              </a:spcBef>
              <a:defRPr/>
            </a:pPr>
            <a:r>
              <a:rPr lang="en-CA" sz="1100" b="1" dirty="0" smtClean="0">
                <a:solidFill>
                  <a:srgbClr val="0000FF"/>
                </a:solidFill>
                <a:latin typeface="Arial" charset="0"/>
                <a:cs typeface="Arial" charset="0"/>
              </a:rPr>
              <a:t>Can you be loud on the school bus? </a:t>
            </a:r>
          </a:p>
          <a:p>
            <a:pPr>
              <a:spcBef>
                <a:spcPct val="0"/>
              </a:spcBef>
              <a:defRPr/>
            </a:pPr>
            <a:r>
              <a:rPr lang="en-CA" sz="1100" dirty="0" smtClean="0">
                <a:solidFill>
                  <a:srgbClr val="0000FF"/>
                </a:solidFill>
                <a:latin typeface="Arial" charset="0"/>
                <a:cs typeface="Arial" charset="0"/>
              </a:rPr>
              <a:t>No, students should never shout or yell on the school bus. This can distract the driver. The driver may think the student is in need of help.  If the driver is having to look in the interior rear-view mirror to see what is going on, he or she is not watching the road. </a:t>
            </a:r>
          </a:p>
          <a:p>
            <a:pPr>
              <a:spcBef>
                <a:spcPct val="0"/>
              </a:spcBef>
              <a:defRPr/>
            </a:pPr>
            <a:r>
              <a:rPr lang="en-CA" sz="1100" dirty="0" smtClean="0">
                <a:solidFill>
                  <a:srgbClr val="0000FF"/>
                </a:solidFill>
                <a:latin typeface="Arial" charset="0"/>
                <a:cs typeface="Arial" charset="0"/>
              </a:rPr>
              <a:t> </a:t>
            </a:r>
          </a:p>
          <a:p>
            <a:pPr>
              <a:spcBef>
                <a:spcPct val="0"/>
              </a:spcBef>
              <a:defRPr/>
            </a:pPr>
            <a:r>
              <a:rPr lang="en-CA" sz="1100" b="1" dirty="0" smtClean="0">
                <a:solidFill>
                  <a:srgbClr val="0000FF"/>
                </a:solidFill>
                <a:latin typeface="Arial" charset="0"/>
                <a:cs typeface="Arial" charset="0"/>
              </a:rPr>
              <a:t>Can you do whatever you want when you are on the school bus</a:t>
            </a:r>
            <a:r>
              <a:rPr lang="en-CA" sz="1100" dirty="0" smtClean="0">
                <a:solidFill>
                  <a:srgbClr val="0000FF"/>
                </a:solidFill>
                <a:latin typeface="Arial" charset="0"/>
                <a:cs typeface="Arial" charset="0"/>
              </a:rPr>
              <a:t>?</a:t>
            </a:r>
          </a:p>
          <a:p>
            <a:pPr>
              <a:spcBef>
                <a:spcPct val="0"/>
              </a:spcBef>
              <a:defRPr/>
            </a:pPr>
            <a:r>
              <a:rPr lang="en-CA" sz="1100" dirty="0" smtClean="0">
                <a:solidFill>
                  <a:srgbClr val="0000FF"/>
                </a:solidFill>
                <a:latin typeface="Arial" charset="0"/>
                <a:cs typeface="Arial" charset="0"/>
              </a:rPr>
              <a:t>No, students cannot behave any way they want. The school bus driver will report their actions to the school principal. The principal is ultimately in charge of students’ behaviour on the school bus. It is important that students listen to the school bus driver because he or she is in charge while they are on the bus.  BUT, serious problems will be handled by the principal.</a:t>
            </a:r>
          </a:p>
          <a:p>
            <a:pPr eaLnBrk="1" hangingPunct="1">
              <a:spcBef>
                <a:spcPct val="0"/>
              </a:spcBef>
              <a:defRPr/>
            </a:pPr>
            <a:endParaRPr lang="en-CA" sz="1100" dirty="0" smtClean="0">
              <a:solidFill>
                <a:srgbClr val="0000FF"/>
              </a:solidFill>
              <a:latin typeface="Arial" charset="0"/>
              <a:cs typeface="Arial" charset="0"/>
            </a:endParaRP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10E63-048D-464D-8E1A-FF9C66CA07BE}" type="slidenum">
              <a:rPr lang="en-CA" smtClean="0"/>
              <a:pPr/>
              <a:t>14</a:t>
            </a:fld>
            <a:endParaRPr lang="en-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696888" y="4432176"/>
            <a:ext cx="5683250" cy="4183063"/>
          </a:xfrm>
        </p:spPr>
        <p:txBody>
          <a:bodyPr wrap="square" numCol="1" anchor="t" anchorCtr="0" compatLnSpc="1">
            <a:prstTxWarp prst="textNoShape">
              <a:avLst/>
            </a:prstTxWarp>
          </a:bodyPr>
          <a:lstStyle/>
          <a:p>
            <a:pPr eaLnBrk="1" hangingPunct="1">
              <a:spcBef>
                <a:spcPct val="0"/>
              </a:spcBef>
              <a:defRPr/>
            </a:pPr>
            <a:r>
              <a:rPr lang="en-CA" sz="1100" dirty="0" smtClean="0">
                <a:solidFill>
                  <a:srgbClr val="0000FF"/>
                </a:solidFill>
                <a:latin typeface="Arial" charset="0"/>
                <a:cs typeface="Arial" charset="0"/>
              </a:rPr>
              <a:t>Suggested Discussion With Students:</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dirty="0" smtClean="0">
                <a:solidFill>
                  <a:srgbClr val="0000FF"/>
                </a:solidFill>
                <a:latin typeface="Arial" charset="0"/>
                <a:cs typeface="Arial" charset="0"/>
              </a:rPr>
              <a:t>There are a lot of emergency exits on the school bus including emergency doors, emergency windows, and emergency roof hatches.</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b="1" dirty="0" smtClean="0">
                <a:solidFill>
                  <a:srgbClr val="0000FF"/>
                </a:solidFill>
                <a:latin typeface="Arial" charset="0"/>
                <a:cs typeface="Arial" charset="0"/>
              </a:rPr>
              <a:t>UNLESS THERE IS AN EMERGENCY, NEVER </a:t>
            </a:r>
            <a:r>
              <a:rPr lang="en-CA" sz="1100" b="1" cap="all" dirty="0" smtClean="0">
                <a:solidFill>
                  <a:srgbClr val="0000FF"/>
                </a:solidFill>
                <a:latin typeface="Arial" charset="0"/>
                <a:cs typeface="Arial" charset="0"/>
              </a:rPr>
              <a:t>touch the emergency exit handle on the doors, windows, or roof hatches!</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dirty="0" smtClean="0">
                <a:solidFill>
                  <a:srgbClr val="0000FF"/>
                </a:solidFill>
                <a:latin typeface="Arial" charset="0"/>
                <a:cs typeface="Arial" charset="0"/>
              </a:rPr>
              <a:t>All emergency exits are connected to buzzers and lights.  If you play with an emergency handle, the driver will hear a buzzer or see a light that tells them you are playing with the handle. The driver can look in the mirror and see who is playing with the emergency handle and you will get into trouble.  By doing this, you have also taken your school bus driver’s eyes off the road.</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dirty="0" smtClean="0">
                <a:solidFill>
                  <a:srgbClr val="0000FF"/>
                </a:solidFill>
                <a:latin typeface="Arial" charset="0"/>
                <a:cs typeface="Arial" charset="0"/>
              </a:rPr>
              <a:t>Eating and drinking on the school bus is not allowed</a:t>
            </a:r>
            <a:r>
              <a:rPr lang="en-CA" sz="1100" b="1" dirty="0" smtClean="0">
                <a:solidFill>
                  <a:srgbClr val="0000FF"/>
                </a:solidFill>
                <a:latin typeface="Arial" charset="0"/>
                <a:cs typeface="Arial" charset="0"/>
              </a:rPr>
              <a:t>. </a:t>
            </a:r>
            <a:r>
              <a:rPr lang="en-CA" sz="1100" dirty="0" smtClean="0">
                <a:solidFill>
                  <a:srgbClr val="0000FF"/>
                </a:solidFill>
                <a:latin typeface="Arial" charset="0"/>
                <a:cs typeface="Arial" charset="0"/>
              </a:rPr>
              <a:t>If you are eating or drinking on the bus you could choke or become sick and the driver may be unable to see that you are in trouble. The driver can’t help you if he or she can’t see you.  Remember the bus has very high seats!  Someone who is choking usually gets down or bends over making it even harder for the driver to see someone in trouble.</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b="1" dirty="0" smtClean="0">
                <a:solidFill>
                  <a:srgbClr val="0000FF"/>
                </a:solidFill>
                <a:latin typeface="Arial" charset="0"/>
                <a:cs typeface="Arial" charset="0"/>
              </a:rPr>
              <a:t>THE SCHOOL BUS DRIVER IS THE BOSS OF THE BUS!  </a:t>
            </a:r>
            <a:r>
              <a:rPr lang="en-CA" sz="1100" dirty="0" smtClean="0">
                <a:solidFill>
                  <a:srgbClr val="0000FF"/>
                </a:solidFill>
                <a:latin typeface="Arial" charset="0"/>
                <a:cs typeface="Arial" charset="0"/>
              </a:rPr>
              <a:t>It is important that you listen to his or her instructions and follow the rules.</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3D310E-5F34-436B-8AC2-F3CEF89B320F}" type="slidenum">
              <a:rPr lang="en-CA" smtClean="0"/>
              <a:pPr/>
              <a:t>15</a:t>
            </a:fld>
            <a:endParaRPr lang="en-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z="1100" dirty="0" smtClean="0">
                <a:solidFill>
                  <a:srgbClr val="0000FF"/>
                </a:solidFill>
                <a:latin typeface="Arial" charset="0"/>
                <a:cs typeface="Arial" charset="0"/>
              </a:rPr>
              <a:t>Procedures for getting off the school bus are very similar to getting on the school bus.  There are, however, a few extra things to remember.   </a:t>
            </a:r>
          </a:p>
          <a:p>
            <a:pPr eaLnBrk="1" hangingPunct="1"/>
            <a:endParaRPr lang="en-CA" sz="1100" dirty="0" smtClean="0">
              <a:solidFill>
                <a:srgbClr val="0000FF"/>
              </a:solidFill>
              <a:latin typeface="Arial" charset="0"/>
              <a:cs typeface="Arial" charset="0"/>
            </a:endParaRPr>
          </a:p>
          <a:p>
            <a:pPr eaLnBrk="1" hangingPunct="1"/>
            <a:endParaRPr lang="en-CA" dirty="0" smtClean="0"/>
          </a:p>
          <a:p>
            <a:pPr eaLnBrk="1" hangingPunct="1"/>
            <a:endParaRPr lang="en-CA" dirty="0" smtClean="0"/>
          </a:p>
          <a:p>
            <a:pPr eaLnBrk="1" hangingPunct="1"/>
            <a:endParaRPr lang="en-CA" dirty="0" smtClean="0"/>
          </a:p>
          <a:p>
            <a:pPr eaLnBrk="1" hangingPunct="1"/>
            <a:endParaRPr lang="en-CA"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30626-436E-4801-A3FC-B25F0D9F2894}" type="slidenum">
              <a:rPr lang="en-CA" smtClean="0"/>
              <a:pPr/>
              <a:t>16</a:t>
            </a:fld>
            <a:endParaRPr lang="en-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701675" y="4416425"/>
            <a:ext cx="5756275" cy="4183063"/>
          </a:xfrm>
          <a:noFill/>
        </p:spPr>
        <p:txBody>
          <a:bodyPr wrap="square" numCol="1" anchor="t" anchorCtr="0" compatLnSpc="1">
            <a:prstTxWarp prst="textNoShape">
              <a:avLst/>
            </a:prstTxWarp>
          </a:bodyPr>
          <a:lstStyle/>
          <a:p>
            <a:pPr algn="just" eaLnBrk="1" hangingPunct="1">
              <a:spcBef>
                <a:spcPct val="0"/>
              </a:spcBef>
            </a:pPr>
            <a:r>
              <a:rPr lang="en-CA" sz="1100" dirty="0" smtClean="0">
                <a:solidFill>
                  <a:srgbClr val="0000FF"/>
                </a:solidFill>
                <a:latin typeface="Arial" charset="0"/>
                <a:cs typeface="Arial" charset="0"/>
              </a:rPr>
              <a:t>Students may want to exit the school bus quickly to get to school, get home, or to meet up with friends, but they must remain seated until the bus has stopped.</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Students should not run down the steps.  They should always hold onto the handrail.</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In rare instances, a motorist may attempt to pass the stopped school bus on its RIGHT side – the same side students exit the bus.  Students should look to their right as they get off the bus, just to make sure it’s safe.  </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Once students are safely out of the bus, they should move quickly to a safe place - e.g. onto the sidewalk or into the school.</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9B23DE-FEE2-4735-94D5-E88DBE3F303A}" type="slidenum">
              <a:rPr lang="en-CA" smtClean="0"/>
              <a:pPr/>
              <a:t>17</a:t>
            </a:fld>
            <a:endParaRPr lang="en-CA"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100" dirty="0" smtClean="0">
                <a:solidFill>
                  <a:srgbClr val="0000FF"/>
                </a:solidFill>
                <a:latin typeface="Arial" charset="0"/>
                <a:cs typeface="Arial" charset="0"/>
              </a:rPr>
              <a:t>Getting off the bus and crossing the road requires one more step than crossing the road to get to the bus stop.  The next slides explain how students should stop in an area in front of the bus, look left, right, and left again before crossing the road.</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endParaRPr lang="en-CA" sz="1100" dirty="0" smtClean="0">
              <a:solidFill>
                <a:srgbClr val="0000FF"/>
              </a:solidFill>
              <a:latin typeface="Arial" charset="0"/>
              <a:cs typeface="Arial"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B485C1-3ACC-4A66-9FEB-C176F6A9AF81}" type="slidenum">
              <a:rPr lang="en-CA" smtClean="0"/>
              <a:pPr/>
              <a:t>18</a:t>
            </a:fld>
            <a:endParaRPr lang="en-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696888" y="4432176"/>
            <a:ext cx="5756275" cy="4183063"/>
          </a:xfrm>
          <a:noFill/>
        </p:spPr>
        <p:txBody>
          <a:bodyPr wrap="square" numCol="1" anchor="t" anchorCtr="0" compatLnSpc="1">
            <a:prstTxWarp prst="textNoShape">
              <a:avLst/>
            </a:prstTxWarp>
          </a:bodyPr>
          <a:lstStyle/>
          <a:p>
            <a:pPr eaLnBrk="1" hangingPunct="1">
              <a:spcBef>
                <a:spcPct val="0"/>
              </a:spcBef>
            </a:pPr>
            <a:r>
              <a:rPr lang="en-CA" sz="1100" dirty="0" smtClean="0">
                <a:solidFill>
                  <a:srgbClr val="0000FF"/>
                </a:solidFill>
                <a:latin typeface="Arial" charset="0"/>
                <a:cs typeface="Arial" charset="0"/>
              </a:rPr>
              <a:t>The diagram on the next slide will reinforce the first steps for getting off the bus and crossing the road.    </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eaLnBrk="1" hangingPunct="1">
              <a:spcBef>
                <a:spcPct val="0"/>
              </a:spcBef>
            </a:pPr>
            <a:endParaRPr lang="en-CA"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666A-8020-4EF0-B739-EBAE46DC8089}" type="slidenum">
              <a:rPr lang="en-CA" smtClean="0"/>
              <a:pPr/>
              <a:t>19</a:t>
            </a:fld>
            <a:endParaRPr lang="en-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701675" y="4416424"/>
            <a:ext cx="5756275" cy="4336231"/>
          </a:xfrm>
        </p:spPr>
        <p:txBody>
          <a:bodyPr wrap="square" numCol="1" anchor="t" anchorCtr="0" compatLnSpc="1">
            <a:prstTxWarp prst="textNoShape">
              <a:avLst/>
            </a:prstTxWarp>
            <a:normAutofit/>
          </a:bodyPr>
          <a:lstStyle/>
          <a:p>
            <a:pPr eaLnBrk="1" hangingPunct="1">
              <a:spcBef>
                <a:spcPct val="0"/>
              </a:spcBef>
              <a:defRPr/>
            </a:pPr>
            <a:r>
              <a:rPr lang="en-CA" sz="1100" b="1" dirty="0" smtClean="0">
                <a:solidFill>
                  <a:srgbClr val="0000FF"/>
                </a:solidFill>
                <a:latin typeface="Arial" charset="0"/>
                <a:cs typeface="Arial" charset="0"/>
              </a:rPr>
              <a:t>BUSTER the Safety Cat</a:t>
            </a:r>
            <a:r>
              <a:rPr lang="en-CA" sz="1100" dirty="0" smtClean="0">
                <a:solidFill>
                  <a:srgbClr val="0000FF"/>
                </a:solidFill>
                <a:latin typeface="Arial" charset="0"/>
                <a:cs typeface="Arial" charset="0"/>
              </a:rPr>
              <a:t> is a well-known mascot associated with school bus safety.</a:t>
            </a:r>
          </a:p>
          <a:p>
            <a:pPr eaLnBrk="1" hangingPunct="1">
              <a:spcBef>
                <a:spcPct val="0"/>
              </a:spcBef>
              <a:defRPr/>
            </a:pPr>
            <a:endParaRPr lang="en-CA" sz="1100" dirty="0" smtClean="0">
              <a:solidFill>
                <a:srgbClr val="0000FF"/>
              </a:solidFill>
              <a:latin typeface="Arial" charset="0"/>
              <a:cs typeface="Arial" charset="0"/>
            </a:endParaRPr>
          </a:p>
          <a:p>
            <a:pPr eaLnBrk="1" hangingPunct="1">
              <a:spcBef>
                <a:spcPct val="0"/>
              </a:spcBef>
              <a:defRPr/>
            </a:pPr>
            <a:r>
              <a:rPr lang="en-CA" sz="1100" dirty="0" smtClean="0">
                <a:solidFill>
                  <a:srgbClr val="0000FF"/>
                </a:solidFill>
                <a:latin typeface="Arial" charset="0"/>
                <a:cs typeface="Arial" charset="0"/>
              </a:rPr>
              <a:t>School bus safety begins when students leave their homes in the morning and ends when they return safely at the end of the day.  </a:t>
            </a:r>
          </a:p>
          <a:p>
            <a:pPr eaLnBrk="1" hangingPunct="1">
              <a:spcBef>
                <a:spcPct val="0"/>
              </a:spcBef>
              <a:defRPr/>
            </a:pPr>
            <a:endParaRPr lang="en-CA" sz="1100" dirty="0" smtClean="0">
              <a:solidFill>
                <a:srgbClr val="0000FF"/>
              </a:solidFill>
              <a:latin typeface="Arial" charset="0"/>
              <a:cs typeface="Arial" charset="0"/>
            </a:endParaRPr>
          </a:p>
          <a:p>
            <a:pPr algn="just" eaLnBrk="1" hangingPunct="1">
              <a:spcBef>
                <a:spcPct val="0"/>
              </a:spcBef>
              <a:defRPr/>
            </a:pPr>
            <a:r>
              <a:rPr lang="en-CA" sz="1100" b="1" dirty="0" smtClean="0">
                <a:solidFill>
                  <a:srgbClr val="0000FF"/>
                </a:solidFill>
                <a:latin typeface="Arial" charset="0"/>
                <a:cs typeface="Arial" charset="0"/>
              </a:rPr>
              <a:t>Suggested Discussion Questions:</a:t>
            </a:r>
          </a:p>
          <a:p>
            <a:pPr algn="just" eaLnBrk="1" hangingPunct="1">
              <a:spcBef>
                <a:spcPct val="0"/>
              </a:spcBef>
              <a:defRPr/>
            </a:pPr>
            <a:endParaRPr lang="en-CA" sz="1100" dirty="0" smtClean="0">
              <a:solidFill>
                <a:srgbClr val="0000FF"/>
              </a:solidFill>
              <a:latin typeface="Arial" charset="0"/>
              <a:cs typeface="Arial" charset="0"/>
            </a:endParaRPr>
          </a:p>
          <a:p>
            <a:pPr marL="361950" indent="-361950" algn="just" eaLnBrk="1" hangingPunct="1">
              <a:spcBef>
                <a:spcPct val="0"/>
              </a:spcBef>
              <a:buFont typeface="+mj-lt"/>
              <a:buAutoNum type="arabicParenR"/>
              <a:defRPr/>
            </a:pPr>
            <a:r>
              <a:rPr lang="en-CA" sz="1100" dirty="0" smtClean="0">
                <a:solidFill>
                  <a:srgbClr val="0000FF"/>
                </a:solidFill>
                <a:latin typeface="Arial" charset="0"/>
                <a:cs typeface="Arial" charset="0"/>
              </a:rPr>
              <a:t>What do you do if you drop something under the bus?</a:t>
            </a:r>
          </a:p>
          <a:p>
            <a:pPr marL="361950" indent="-361950"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61950" indent="-361950" algn="just" eaLnBrk="1" hangingPunct="1">
              <a:spcBef>
                <a:spcPct val="0"/>
              </a:spcBef>
              <a:buFont typeface="+mj-lt"/>
              <a:buAutoNum type="arabicParenR"/>
              <a:defRPr/>
            </a:pPr>
            <a:r>
              <a:rPr lang="en-CA" sz="1100" dirty="0" smtClean="0">
                <a:solidFill>
                  <a:srgbClr val="0000FF"/>
                </a:solidFill>
                <a:latin typeface="Arial" charset="0"/>
                <a:cs typeface="Arial" charset="0"/>
              </a:rPr>
              <a:t>Do you know the </a:t>
            </a:r>
            <a:r>
              <a:rPr lang="en-CA" sz="1100" b="1" dirty="0" smtClean="0">
                <a:solidFill>
                  <a:srgbClr val="0000FF"/>
                </a:solidFill>
                <a:latin typeface="Arial" charset="0"/>
                <a:cs typeface="Arial" charset="0"/>
              </a:rPr>
              <a:t>DANGER ZONES</a:t>
            </a:r>
            <a:r>
              <a:rPr lang="en-CA" sz="1100" dirty="0" smtClean="0">
                <a:solidFill>
                  <a:srgbClr val="0000FF"/>
                </a:solidFill>
                <a:latin typeface="Arial" charset="0"/>
                <a:cs typeface="Arial" charset="0"/>
              </a:rPr>
              <a:t> around the school bus?</a:t>
            </a:r>
          </a:p>
          <a:p>
            <a:pPr marL="228600" indent="-228600"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58775" indent="-358775" algn="just" eaLnBrk="1" hangingPunct="1">
              <a:spcBef>
                <a:spcPct val="0"/>
              </a:spcBef>
              <a:buFont typeface="+mj-lt"/>
              <a:buAutoNum type="arabicParenR"/>
              <a:defRPr/>
            </a:pPr>
            <a:r>
              <a:rPr lang="en-CA" sz="1100" dirty="0" smtClean="0">
                <a:solidFill>
                  <a:srgbClr val="0000FF"/>
                </a:solidFill>
                <a:latin typeface="Arial" charset="0"/>
                <a:cs typeface="Arial" charset="0"/>
              </a:rPr>
              <a:t>How do you get to and from the school bus stop safely?</a:t>
            </a:r>
          </a:p>
          <a:p>
            <a:pPr marL="358775" indent="-358775"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58775" indent="-358775" algn="just" eaLnBrk="1" hangingPunct="1">
              <a:spcBef>
                <a:spcPct val="0"/>
              </a:spcBef>
              <a:buFont typeface="+mj-lt"/>
              <a:buAutoNum type="arabicParenR"/>
              <a:defRPr/>
            </a:pPr>
            <a:r>
              <a:rPr lang="en-CA" sz="1100" dirty="0" smtClean="0">
                <a:solidFill>
                  <a:srgbClr val="0000FF"/>
                </a:solidFill>
                <a:latin typeface="Arial" charset="0"/>
                <a:cs typeface="Arial" charset="0"/>
              </a:rPr>
              <a:t>How many of you have to cross the road to get to the school bus stop?</a:t>
            </a:r>
          </a:p>
          <a:p>
            <a:pPr marL="358775" indent="-358775"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58775" indent="-358775" algn="just" eaLnBrk="1" hangingPunct="1">
              <a:spcBef>
                <a:spcPct val="0"/>
              </a:spcBef>
              <a:buFont typeface="+mj-lt"/>
              <a:buAutoNum type="arabicParenR"/>
              <a:defRPr/>
            </a:pPr>
            <a:r>
              <a:rPr lang="en-CA" sz="1100" dirty="0" smtClean="0">
                <a:solidFill>
                  <a:srgbClr val="0000FF"/>
                </a:solidFill>
                <a:latin typeface="Arial" charset="0"/>
                <a:cs typeface="Arial" charset="0"/>
              </a:rPr>
              <a:t>How many students get on the school bus at your stop?</a:t>
            </a:r>
          </a:p>
          <a:p>
            <a:pPr marL="358775" indent="-358775"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58775" indent="-358775" algn="just" eaLnBrk="1" hangingPunct="1">
              <a:spcBef>
                <a:spcPct val="0"/>
              </a:spcBef>
              <a:buFont typeface="+mj-lt"/>
              <a:buAutoNum type="arabicParenR"/>
              <a:defRPr/>
            </a:pPr>
            <a:r>
              <a:rPr lang="en-CA" sz="1100" dirty="0" smtClean="0">
                <a:solidFill>
                  <a:srgbClr val="0000FF"/>
                </a:solidFill>
                <a:latin typeface="Arial" charset="0"/>
                <a:cs typeface="Arial" charset="0"/>
              </a:rPr>
              <a:t>How do you behave on the school bus?</a:t>
            </a:r>
          </a:p>
          <a:p>
            <a:pPr marL="358775" indent="-358775"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marL="358775" indent="-358775" algn="just" eaLnBrk="1" hangingPunct="1">
              <a:spcBef>
                <a:spcPct val="0"/>
              </a:spcBef>
              <a:buFont typeface="+mj-lt"/>
              <a:buAutoNum type="arabicParenR"/>
              <a:defRPr/>
            </a:pPr>
            <a:endParaRPr lang="en-CA" sz="1100" dirty="0" smtClean="0">
              <a:solidFill>
                <a:srgbClr val="0000FF"/>
              </a:solidFill>
              <a:latin typeface="Arial" charset="0"/>
              <a:cs typeface="Arial" charset="0"/>
            </a:endParaRPr>
          </a:p>
          <a:p>
            <a:pPr algn="just" eaLnBrk="1" hangingPunct="1">
              <a:spcBef>
                <a:spcPct val="0"/>
              </a:spcBef>
              <a:defRPr/>
            </a:pPr>
            <a:endParaRPr lang="en-CA" sz="1100" b="1" dirty="0" smtClean="0">
              <a:solidFill>
                <a:srgbClr val="0000FF"/>
              </a:solidFill>
              <a:latin typeface="Arial" charset="0"/>
              <a:cs typeface="Arial" charset="0"/>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C58C8-4F7C-46BA-9DB2-107321CD39C9}" type="slidenum">
              <a:rPr lang="en-CA" smtClean="0"/>
              <a:pPr/>
              <a:t>2</a:t>
            </a:fld>
            <a:endParaRPr lang="en-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28713" y="687388"/>
            <a:ext cx="4648200" cy="3486150"/>
          </a:xfrm>
          <a:noFill/>
          <a:ln>
            <a:solidFill>
              <a:srgbClr val="000000"/>
            </a:solidFill>
            <a:miter lim="800000"/>
            <a:headEnd/>
            <a:tailEnd/>
          </a:ln>
        </p:spPr>
      </p:sp>
      <p:sp>
        <p:nvSpPr>
          <p:cNvPr id="49155" name="Notes Placeholder 2"/>
          <p:cNvSpPr>
            <a:spLocks noGrp="1"/>
          </p:cNvSpPr>
          <p:nvPr>
            <p:ph type="body" idx="1"/>
          </p:nvPr>
        </p:nvSpPr>
        <p:spPr bwMode="auto">
          <a:xfrm>
            <a:off x="701675" y="4416425"/>
            <a:ext cx="5756275" cy="4183063"/>
          </a:xfrm>
          <a:noFill/>
        </p:spPr>
        <p:txBody>
          <a:bodyPr wrap="square" numCol="1" anchor="t" anchorCtr="0" compatLnSpc="1">
            <a:prstTxWarp prst="textNoShape">
              <a:avLst/>
            </a:prstTxWarp>
          </a:bodyPr>
          <a:lstStyle/>
          <a:p>
            <a:pPr algn="just" eaLnBrk="1" hangingPunct="1">
              <a:spcBef>
                <a:spcPct val="0"/>
              </a:spcBef>
            </a:pPr>
            <a:r>
              <a:rPr lang="en-CA" sz="1100" dirty="0" smtClean="0">
                <a:solidFill>
                  <a:srgbClr val="0000FF"/>
                </a:solidFill>
                <a:latin typeface="Arial" charset="0"/>
                <a:cs typeface="Arial" charset="0"/>
              </a:rPr>
              <a:t>The diagram on the next slide will reinforce the final steps for crossing the road after getting off the school bus.</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Review Questions:  Do you remember how many giant steps you take once you get off the bus?  (Answer:  Three).</a:t>
            </a:r>
          </a:p>
          <a:p>
            <a:pPr algn="just" eaLnBrk="1" hangingPunct="1">
              <a:spcBef>
                <a:spcPct val="0"/>
              </a:spcBef>
            </a:pPr>
            <a:endParaRPr lang="en-CA" sz="1100" dirty="0" smtClean="0">
              <a:solidFill>
                <a:srgbClr val="0000FF"/>
              </a:solidFill>
              <a:latin typeface="Arial" charset="0"/>
              <a:cs typeface="Arial" charset="0"/>
            </a:endParaRPr>
          </a:p>
          <a:p>
            <a:pPr algn="just" eaLnBrk="1" hangingPunct="1">
              <a:spcBef>
                <a:spcPct val="0"/>
              </a:spcBef>
            </a:pPr>
            <a:r>
              <a:rPr lang="en-CA" sz="1100" dirty="0" smtClean="0">
                <a:solidFill>
                  <a:srgbClr val="0000FF"/>
                </a:solidFill>
                <a:latin typeface="Arial" charset="0"/>
                <a:cs typeface="Arial" charset="0"/>
              </a:rPr>
              <a:t>Do you remember why we walk ahead of the extended crossing arm?  (Answer:  Being too close to the front of the bus puts students in extreme danger of the driver not seeing them.</a:t>
            </a: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eaLnBrk="1" hangingPunct="1">
              <a:spcBef>
                <a:spcPct val="0"/>
              </a:spcBef>
            </a:pPr>
            <a:endParaRPr lang="en-CA"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ACDDA-AFBA-4084-8FC0-91E533B5D4A0}" type="slidenum">
              <a:rPr lang="en-CA" smtClean="0"/>
              <a:pPr/>
              <a:t>20</a:t>
            </a:fld>
            <a:endParaRPr lang="en-CA"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28713" y="687388"/>
            <a:ext cx="4648200" cy="3486150"/>
          </a:xfrm>
          <a:noFill/>
          <a:ln>
            <a:solidFill>
              <a:srgbClr val="000000"/>
            </a:solidFill>
            <a:miter lim="800000"/>
            <a:headEnd/>
            <a:tailEnd/>
          </a:ln>
        </p:spPr>
      </p:sp>
      <p:sp>
        <p:nvSpPr>
          <p:cNvPr id="49155" name="Notes Placeholder 2"/>
          <p:cNvSpPr>
            <a:spLocks noGrp="1"/>
          </p:cNvSpPr>
          <p:nvPr>
            <p:ph type="body" idx="1"/>
          </p:nvPr>
        </p:nvSpPr>
        <p:spPr bwMode="auto">
          <a:xfrm>
            <a:off x="701675" y="4416425"/>
            <a:ext cx="5756275" cy="4183063"/>
          </a:xfrm>
          <a:noFill/>
        </p:spPr>
        <p:txBody>
          <a:bodyPr wrap="square" numCol="1" anchor="t" anchorCtr="0" compatLnSpc="1">
            <a:prstTxWarp prst="textNoShape">
              <a:avLst/>
            </a:prstTxWarp>
          </a:bodyPr>
          <a:lstStyle/>
          <a:p>
            <a:pPr algn="just" eaLnBrk="1" hangingPunct="1">
              <a:spcBef>
                <a:spcPct val="0"/>
              </a:spcBef>
            </a:pPr>
            <a:r>
              <a:rPr lang="en-CA" sz="1100" dirty="0" smtClean="0">
                <a:solidFill>
                  <a:srgbClr val="0000FF"/>
                </a:solidFill>
                <a:latin typeface="Arial" charset="0"/>
                <a:cs typeface="Arial" charset="0"/>
              </a:rPr>
              <a:t>Of all the school bus safety rules, one of the most important is for students to understand the danger zones around the school bus.  To ensure they remember the discussion you had earlier, the next slide is meant for review, and shows the MOST DANGEROUS areas in a slightly different way.</a:t>
            </a: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algn="just" eaLnBrk="1" hangingPunct="1">
              <a:spcBef>
                <a:spcPct val="0"/>
              </a:spcBef>
            </a:pPr>
            <a:endParaRPr lang="en-CA" sz="1100" b="1" dirty="0" smtClean="0">
              <a:solidFill>
                <a:srgbClr val="0000FF"/>
              </a:solidFill>
              <a:latin typeface="Arial" charset="0"/>
              <a:cs typeface="Arial" charset="0"/>
            </a:endParaRPr>
          </a:p>
          <a:p>
            <a:pPr eaLnBrk="1" hangingPunct="1">
              <a:spcBef>
                <a:spcPct val="0"/>
              </a:spcBef>
            </a:pPr>
            <a:endParaRPr lang="en-CA"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ACDDA-AFBA-4084-8FC0-91E533B5D4A0}" type="slidenum">
              <a:rPr lang="en-CA" smtClean="0"/>
              <a:pPr/>
              <a:t>21</a:t>
            </a:fld>
            <a:endParaRPr lang="en-CA"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3E386-59BE-4CBC-A811-2C6CD5194F50}" type="slidenum">
              <a:rPr lang="en-CA" smtClean="0"/>
              <a:pPr/>
              <a:t>22</a:t>
            </a:fld>
            <a:endParaRPr lang="en-CA"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100" dirty="0" smtClean="0">
                <a:solidFill>
                  <a:srgbClr val="0000FF"/>
                </a:solidFill>
                <a:latin typeface="Arial" charset="0"/>
                <a:cs typeface="Arial" charset="0"/>
              </a:rPr>
              <a:t>Answer any questions students may have regarding the rules learned or reviewed so far.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b="1" dirty="0" smtClean="0">
                <a:solidFill>
                  <a:srgbClr val="0000FF"/>
                </a:solidFill>
                <a:latin typeface="Arial" charset="0"/>
                <a:cs typeface="Arial" charset="0"/>
              </a:rPr>
              <a:t>Suggested Additional Discussion</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If you chose to, you may use the following two slides as additional information in your ridership training. They pertain to </a:t>
            </a:r>
            <a:r>
              <a:rPr lang="en-CA" sz="1100" b="1" dirty="0" smtClean="0">
                <a:solidFill>
                  <a:srgbClr val="0000FF"/>
                </a:solidFill>
                <a:latin typeface="Arial" charset="0"/>
                <a:cs typeface="Arial" charset="0"/>
              </a:rPr>
              <a:t>illegal passing of school buses.</a:t>
            </a:r>
          </a:p>
          <a:p>
            <a:pPr eaLnBrk="1" hangingPunct="1">
              <a:spcBef>
                <a:spcPct val="0"/>
              </a:spcBef>
            </a:pPr>
            <a:endParaRPr lang="en-CA" sz="1100" b="1" dirty="0" smtClean="0">
              <a:solidFill>
                <a:srgbClr val="0000FF"/>
              </a:solidFill>
              <a:latin typeface="Arial" charset="0"/>
              <a:cs typeface="Arial" charset="0"/>
            </a:endParaRPr>
          </a:p>
          <a:p>
            <a:pPr lvl="0" eaLnBrk="1" hangingPunct="1">
              <a:spcBef>
                <a:spcPct val="0"/>
              </a:spcBef>
            </a:pPr>
            <a:r>
              <a:rPr lang="en-US" sz="1100" dirty="0" smtClean="0">
                <a:solidFill>
                  <a:srgbClr val="0000FF"/>
                </a:solidFill>
                <a:latin typeface="Arial" charset="0"/>
                <a:cs typeface="Arial" charset="0"/>
              </a:rPr>
              <a:t>Illegal passing of school buses involves vehicles passing a stopped school bus (either from behind or oncoming) that has its red loading lights flashing and the stop arm extended in order to load or unload students.  Illegal passing is an increasing problem everywhere.  If convicted of this offence in Manitoba, a driver can face a substantial fine and loss of merit points on their driver’s licence.  Worse than the legal consequences however, such actions could end a child’s life. </a:t>
            </a: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This is a very “mature” topic, but due to its increasing incidence, it is suggested that students of all ages be made aware of it.  Students should know of the requirement for motorists to stop for a school bus, and also know that some drivers won’t stop.  Students must be provided with the information necessary for them to play an active role in their own safety.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algn="just" eaLnBrk="1" hangingPunct="1"/>
            <a:endParaRPr lang="en-CA" sz="1100" dirty="0" smtClean="0">
              <a:solidFill>
                <a:srgbClr val="0000FF"/>
              </a:solidFill>
              <a:latin typeface="Arial" charset="0"/>
              <a:cs typeface="Arial"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4F913-C613-47D7-9252-1227C56E03DC}" type="slidenum">
              <a:rPr lang="en-CA" smtClean="0"/>
              <a:pPr/>
              <a:t>23</a:t>
            </a:fld>
            <a:endParaRPr lang="en-CA"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4F913-C613-47D7-9252-1227C56E03DC}" type="slidenum">
              <a:rPr lang="en-CA" smtClean="0"/>
              <a:pPr/>
              <a:t>24</a:t>
            </a:fld>
            <a:endParaRPr lang="en-CA" dirty="0" smtClean="0"/>
          </a:p>
        </p:txBody>
      </p:sp>
      <p:sp>
        <p:nvSpPr>
          <p:cNvPr id="5" name="Notes Placeholder 4"/>
          <p:cNvSpPr>
            <a:spLocks noGrp="1"/>
          </p:cNvSpPr>
          <p:nvPr>
            <p:ph type="body" sz="quarter" idx="10"/>
          </p:nvPr>
        </p:nvSpPr>
        <p:spPr/>
        <p:txBody>
          <a:bodyPr>
            <a:normAutofit/>
          </a:bodyPr>
          <a:lstStyle/>
          <a:p>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701675" y="4416425"/>
            <a:ext cx="5756275" cy="4183063"/>
          </a:xfrm>
          <a:noFill/>
        </p:spPr>
        <p:txBody>
          <a:bodyPr wrap="square" numCol="1" anchor="t" anchorCtr="0" compatLnSpc="1">
            <a:prstTxWarp prst="textNoShape">
              <a:avLst/>
            </a:prstTxWarp>
          </a:bodyPr>
          <a:lstStyle/>
          <a:p>
            <a:pPr algn="just" eaLnBrk="1" hangingPunct="1">
              <a:spcBef>
                <a:spcPct val="0"/>
              </a:spcBef>
            </a:pPr>
            <a:endParaRPr lang="en-CA" sz="1100" b="1" dirty="0" smtClean="0">
              <a:solidFill>
                <a:srgbClr val="0000FF"/>
              </a:solidFill>
              <a:latin typeface="Arial" charset="0"/>
              <a:cs typeface="Arial" charset="0"/>
            </a:endParaRPr>
          </a:p>
          <a:p>
            <a:pPr eaLnBrk="1" hangingPunct="1">
              <a:spcBef>
                <a:spcPct val="0"/>
              </a:spcBef>
            </a:pPr>
            <a:endParaRPr lang="en-CA" dirty="0" smtClean="0"/>
          </a:p>
          <a:p>
            <a:pPr eaLnBrk="1" hangingPunct="1">
              <a:spcBef>
                <a:spcPct val="0"/>
              </a:spcBef>
            </a:pPr>
            <a:endParaRPr lang="en-CA" dirty="0" smtClean="0"/>
          </a:p>
          <a:p>
            <a:pPr eaLnBrk="1" hangingPunct="1">
              <a:spcBef>
                <a:spcPct val="0"/>
              </a:spcBef>
            </a:pPr>
            <a:endParaRPr lang="en-CA"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BD303D-A914-4406-9D58-C4CB46D2A2DE}" type="slidenum">
              <a:rPr lang="en-CA" smtClean="0"/>
              <a:pPr/>
              <a:t>25</a:t>
            </a:fld>
            <a:endParaRPr lang="en-CA" dirty="0" smtClean="0"/>
          </a:p>
        </p:txBody>
      </p:sp>
      <p:sp>
        <p:nvSpPr>
          <p:cNvPr id="5" name="Notes Placeholder 2"/>
          <p:cNvSpPr txBox="1">
            <a:spLocks/>
          </p:cNvSpPr>
          <p:nvPr/>
        </p:nvSpPr>
        <p:spPr bwMode="auto">
          <a:xfrm>
            <a:off x="696888" y="4432176"/>
            <a:ext cx="5607050" cy="4183063"/>
          </a:xfrm>
          <a:prstGeom prst="rect">
            <a:avLst/>
          </a:prstGeom>
          <a:noFill/>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FF"/>
                </a:solidFill>
                <a:effectLst/>
                <a:uLnTx/>
                <a:uFillTx/>
                <a:latin typeface="Arial" charset="0"/>
                <a:ea typeface="+mn-ea"/>
                <a:cs typeface="Arial" charset="0"/>
              </a:rPr>
              <a:t>Illegal Passing of School Buses Vehicles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dirty="0" smtClean="0">
                <a:ln>
                  <a:noFill/>
                </a:ln>
                <a:solidFill>
                  <a:srgbClr val="0000FF"/>
                </a:solidFill>
                <a:effectLst/>
                <a:uLnTx/>
                <a:uFillTx/>
                <a:latin typeface="Arial" charset="0"/>
                <a:ea typeface="+mn-ea"/>
                <a:cs typeface="Arial" charset="0"/>
              </a:rPr>
              <a:t>The wording in this slide is geared towards younger students.  You may choose to re-write the message for older students, and draw the conversation to a close with the message </a:t>
            </a:r>
            <a:r>
              <a:rPr kumimoji="0" lang="en-CA" sz="1100" b="1" i="0" u="none" strike="noStrike" kern="1200" cap="none" spc="0" normalizeH="0" baseline="0" noProof="0" dirty="0" smtClean="0">
                <a:ln>
                  <a:noFill/>
                </a:ln>
                <a:solidFill>
                  <a:srgbClr val="0000FF"/>
                </a:solidFill>
                <a:effectLst/>
                <a:uLnTx/>
                <a:uFillTx/>
                <a:latin typeface="Arial" charset="0"/>
                <a:ea typeface="+mn-ea"/>
                <a:cs typeface="Arial" charset="0"/>
              </a:rPr>
              <a:t>“Expect the Unexpected!</a:t>
            </a:r>
            <a:r>
              <a:rPr kumimoji="0" lang="en-CA" sz="1100" b="0" i="0" u="none" strike="noStrike" kern="1200" cap="none" spc="0" normalizeH="0" baseline="0" noProof="0" dirty="0" smtClean="0">
                <a:ln>
                  <a:noFill/>
                </a:ln>
                <a:solidFill>
                  <a:srgbClr val="0000FF"/>
                </a:solidFill>
                <a:effectLst/>
                <a:uLnTx/>
                <a:uFillTx/>
                <a:latin typeface="Arial" charset="0"/>
                <a:ea typeface="+mn-ea"/>
                <a:cs typeface="Arial" charset="0"/>
              </a:rPr>
              <a:t>”  </a:t>
            </a:r>
            <a:endParaRPr kumimoji="0" lang="en-CA" sz="1100" b="1"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1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endParaRPr kumimoji="0" lang="en-CA" sz="1100" b="0" i="0" u="none" strike="noStrike" kern="1200" cap="none" spc="0" normalizeH="0" baseline="0" noProof="0" dirty="0" smtClean="0">
              <a:ln>
                <a:noFill/>
              </a:ln>
              <a:solidFill>
                <a:srgbClr val="0000FF"/>
              </a:solidFill>
              <a:effectLst/>
              <a:uLnTx/>
              <a:uFillTx/>
              <a:latin typeface="Arial" charset="0"/>
              <a:ea typeface="+mn-ea"/>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378964-321B-47C9-A441-4CB9F2EDFFCA}" type="slidenum">
              <a:rPr lang="en-CA" smtClean="0"/>
              <a:pPr/>
              <a:t>26</a:t>
            </a:fld>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201738" y="687388"/>
            <a:ext cx="4648200" cy="348615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100" dirty="0" smtClean="0">
                <a:solidFill>
                  <a:srgbClr val="0000FF"/>
                </a:solidFill>
                <a:latin typeface="Arial" charset="0"/>
                <a:cs typeface="Arial" charset="0"/>
              </a:rPr>
              <a:t>Can students identify what they should and should not do?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The following slide sends the message that students should </a:t>
            </a:r>
            <a:r>
              <a:rPr lang="en-CA" sz="1100" b="1" dirty="0" smtClean="0">
                <a:solidFill>
                  <a:srgbClr val="0000FF"/>
                </a:solidFill>
                <a:latin typeface="Arial" charset="0"/>
                <a:cs typeface="Arial" charset="0"/>
              </a:rPr>
              <a:t>NEVER reach under the school bus to retrieve something they’ve lost.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algn="just" eaLnBrk="1" hangingPunct="1"/>
            <a:endParaRPr lang="en-CA" sz="1100" dirty="0" smtClean="0">
              <a:solidFill>
                <a:srgbClr val="0000FF"/>
              </a:solidFill>
              <a:latin typeface="Arial" charset="0"/>
              <a:cs typeface="Arial" charset="0"/>
            </a:endParaRPr>
          </a:p>
          <a:p>
            <a:pPr algn="just" eaLnBrk="1" hangingPunct="1"/>
            <a:endParaRPr lang="en-CA" sz="1100" dirty="0" smtClean="0">
              <a:solidFill>
                <a:srgbClr val="0000FF"/>
              </a:solidFill>
              <a:latin typeface="Arial" charset="0"/>
              <a:cs typeface="Arial"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4F913-C613-47D7-9252-1227C56E03DC}" type="slidenum">
              <a:rPr lang="en-CA" smtClean="0"/>
              <a:pPr/>
              <a:t>3</a:t>
            </a:fld>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6425"/>
            <a:ext cx="5827713" cy="4183063"/>
          </a:xfrm>
        </p:spPr>
        <p:txBody>
          <a:bodyPr>
            <a:normAutofit/>
          </a:bodyPr>
          <a:lstStyle/>
          <a:p>
            <a:pPr algn="just" eaLnBrk="1" hangingPunct="1">
              <a:defRPr/>
            </a:pPr>
            <a:r>
              <a:rPr lang="en-CA" sz="1100" b="1" dirty="0" smtClean="0">
                <a:solidFill>
                  <a:srgbClr val="0000FF"/>
                </a:solidFill>
                <a:latin typeface="Arial" pitchFamily="34" charset="0"/>
                <a:cs typeface="Arial" pitchFamily="34" charset="0"/>
              </a:rPr>
              <a:t>STRESS THIS MESSAGE TO STUDENTS:</a:t>
            </a:r>
          </a:p>
          <a:p>
            <a:pPr algn="just" eaLnBrk="1" hangingPunct="1">
              <a:defRPr/>
            </a:pPr>
            <a:endParaRPr lang="en-CA" sz="1100" b="1" dirty="0" smtClean="0">
              <a:solidFill>
                <a:srgbClr val="0000FF"/>
              </a:solidFill>
              <a:latin typeface="Arial" pitchFamily="34" charset="0"/>
              <a:cs typeface="Arial" pitchFamily="34" charset="0"/>
            </a:endParaRPr>
          </a:p>
          <a:p>
            <a:pPr algn="just" eaLnBrk="1" hangingPunct="1">
              <a:defRPr/>
            </a:pPr>
            <a:r>
              <a:rPr lang="en-CA" sz="1100" b="1" dirty="0" smtClean="0">
                <a:solidFill>
                  <a:srgbClr val="FF0000"/>
                </a:solidFill>
                <a:latin typeface="Arial" pitchFamily="34" charset="0"/>
                <a:cs typeface="Arial" pitchFamily="34" charset="0"/>
              </a:rPr>
              <a:t>NEVER REACH FOR ANYTHING UNDER THE SCHOOL BUS!  T</a:t>
            </a:r>
            <a:r>
              <a:rPr lang="en-CA" sz="1100" b="1" cap="all" dirty="0" smtClean="0">
                <a:solidFill>
                  <a:srgbClr val="FF0000"/>
                </a:solidFill>
                <a:latin typeface="Arial" pitchFamily="34" charset="0"/>
                <a:cs typeface="Arial" pitchFamily="34" charset="0"/>
              </a:rPr>
              <a:t>he school bus driver will not be able to see you. </a:t>
            </a:r>
            <a:r>
              <a:rPr lang="en-CA" sz="1100" cap="all" dirty="0" smtClean="0">
                <a:solidFill>
                  <a:srgbClr val="FF0000"/>
                </a:solidFill>
                <a:latin typeface="Arial" pitchFamily="34" charset="0"/>
                <a:cs typeface="Arial" pitchFamily="34" charset="0"/>
              </a:rPr>
              <a:t> </a:t>
            </a:r>
            <a:r>
              <a:rPr lang="en-CA" sz="1100" cap="all" dirty="0" smtClean="0">
                <a:solidFill>
                  <a:srgbClr val="0000FF"/>
                </a:solidFill>
                <a:latin typeface="Arial" pitchFamily="34" charset="0"/>
                <a:cs typeface="Arial" pitchFamily="34" charset="0"/>
              </a:rPr>
              <a:t>I</a:t>
            </a:r>
            <a:r>
              <a:rPr lang="en-CA" sz="1100" dirty="0" smtClean="0">
                <a:solidFill>
                  <a:srgbClr val="0000FF"/>
                </a:solidFill>
                <a:latin typeface="Arial" pitchFamily="34" charset="0"/>
                <a:cs typeface="Arial" pitchFamily="34" charset="0"/>
              </a:rPr>
              <a:t>nstead, leave it there and tell your bus driver what has happened, or tell the teacher who is supervising in the loading area, or another adult nearby.  They will know what to do to safely retrieve what you’ve lost under the bus.</a:t>
            </a:r>
          </a:p>
          <a:p>
            <a:pPr algn="just" eaLnBrk="1" hangingPunct="1">
              <a:defRPr/>
            </a:pPr>
            <a:endParaRPr lang="en-CA" sz="1100" dirty="0" smtClean="0">
              <a:solidFill>
                <a:srgbClr val="0000FF"/>
              </a:solidFill>
              <a:latin typeface="Arial" pitchFamily="34" charset="0"/>
              <a:cs typeface="Arial" pitchFamily="34" charset="0"/>
            </a:endParaRPr>
          </a:p>
          <a:p>
            <a:pPr algn="just" eaLnBrk="1" hangingPunct="1">
              <a:defRPr/>
            </a:pPr>
            <a:endParaRPr lang="en-CA"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8B822D-4710-42EE-AB73-1C09B319B203}" type="slidenum">
              <a:rPr lang="en-CA" smtClean="0"/>
              <a:pPr/>
              <a:t>4</a:t>
            </a:fld>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701675" y="4416425"/>
            <a:ext cx="5607050" cy="2320007"/>
          </a:xfrm>
        </p:spPr>
        <p:txBody>
          <a:bodyPr wrap="square" numCol="1" anchor="t" anchorCtr="0" compatLnSpc="1">
            <a:prstTxWarp prst="textNoShape">
              <a:avLst/>
            </a:prstTxWarp>
            <a:normAutofit/>
          </a:bodyPr>
          <a:lstStyle/>
          <a:p>
            <a:pPr algn="just" eaLnBrk="1" hangingPunct="1">
              <a:spcBef>
                <a:spcPts val="0"/>
              </a:spcBef>
              <a:defRPr/>
            </a:pPr>
            <a:r>
              <a:rPr lang="en-CA" sz="1100" dirty="0" smtClean="0">
                <a:solidFill>
                  <a:srgbClr val="0000FF"/>
                </a:solidFill>
                <a:latin typeface="Arial" pitchFamily="34" charset="0"/>
                <a:cs typeface="Arial" pitchFamily="34" charset="0"/>
              </a:rPr>
              <a:t>School division transportation reviews conducted by the Pupil Transportation Unit have consistently found that grades 4 and 5 students are unclear which areas around the school bus are the most dangerous.  </a:t>
            </a:r>
            <a:r>
              <a:rPr lang="en-CA" sz="1100" b="1" dirty="0" smtClean="0">
                <a:solidFill>
                  <a:srgbClr val="FF0000"/>
                </a:solidFill>
                <a:latin typeface="Arial" pitchFamily="34" charset="0"/>
                <a:cs typeface="Arial" pitchFamily="34" charset="0"/>
              </a:rPr>
              <a:t>Ensure students have a very clear understanding of this topic before proceeding further.</a:t>
            </a:r>
          </a:p>
          <a:p>
            <a:pPr algn="just" eaLnBrk="1" hangingPunct="1">
              <a:spcBef>
                <a:spcPts val="0"/>
              </a:spcBef>
              <a:defRPr/>
            </a:pPr>
            <a:endParaRPr lang="en-CA" sz="1100" b="1" dirty="0" smtClean="0">
              <a:solidFill>
                <a:srgbClr val="0000FF"/>
              </a:solidFill>
              <a:latin typeface="Arial" pitchFamily="34" charset="0"/>
              <a:cs typeface="Arial" pitchFamily="34" charset="0"/>
            </a:endParaRPr>
          </a:p>
          <a:p>
            <a:pPr algn="just" eaLnBrk="1" hangingPunct="1">
              <a:spcBef>
                <a:spcPts val="0"/>
              </a:spcBef>
              <a:defRPr/>
            </a:pPr>
            <a:r>
              <a:rPr lang="en-CA" sz="1100" dirty="0" smtClean="0">
                <a:solidFill>
                  <a:srgbClr val="0000FF"/>
                </a:solidFill>
                <a:latin typeface="Arial" pitchFamily="34" charset="0"/>
                <a:cs typeface="Arial" pitchFamily="34" charset="0"/>
              </a:rPr>
              <a:t>All areas around the school bus are dangerous. Students must be particularly mindful to the area three metres all the way around the school bus. It should be noted that the areas behind, and to the left side of the bus are not considered to be “as dangerous” because students should </a:t>
            </a:r>
            <a:r>
              <a:rPr lang="en-CA" sz="1100" u="sng" dirty="0" smtClean="0">
                <a:solidFill>
                  <a:srgbClr val="0000FF"/>
                </a:solidFill>
                <a:latin typeface="Arial" pitchFamily="34" charset="0"/>
                <a:cs typeface="Arial" pitchFamily="34" charset="0"/>
              </a:rPr>
              <a:t>NEVER</a:t>
            </a:r>
            <a:r>
              <a:rPr lang="en-CA" sz="1100" dirty="0" smtClean="0">
                <a:solidFill>
                  <a:srgbClr val="0000FF"/>
                </a:solidFill>
                <a:latin typeface="Arial" pitchFamily="34" charset="0"/>
                <a:cs typeface="Arial" pitchFamily="34" charset="0"/>
              </a:rPr>
              <a:t> be in those areas.</a:t>
            </a:r>
          </a:p>
          <a:p>
            <a:pPr algn="just" eaLnBrk="1" hangingPunct="1">
              <a:spcBef>
                <a:spcPts val="0"/>
              </a:spcBef>
              <a:defRPr/>
            </a:pPr>
            <a:endParaRPr lang="en-CA" sz="1100" dirty="0" smtClean="0">
              <a:solidFill>
                <a:srgbClr val="0000FF"/>
              </a:solidFill>
              <a:latin typeface="Arial" pitchFamily="34" charset="0"/>
              <a:cs typeface="Arial" pitchFamily="34" charset="0"/>
            </a:endParaRPr>
          </a:p>
          <a:p>
            <a:pPr algn="just" eaLnBrk="1" hangingPunct="1">
              <a:spcBef>
                <a:spcPts val="0"/>
              </a:spcBef>
              <a:defRPr/>
            </a:pPr>
            <a:r>
              <a:rPr lang="en-CA" sz="1100" b="1" dirty="0" smtClean="0">
                <a:solidFill>
                  <a:srgbClr val="0000FF"/>
                </a:solidFill>
                <a:latin typeface="Arial" pitchFamily="34" charset="0"/>
                <a:cs typeface="Arial" pitchFamily="34" charset="0"/>
              </a:rPr>
              <a:t>The MOST DANGEROUS zones are those directly in front of the school bus and along the right rear side.  </a:t>
            </a:r>
          </a:p>
          <a:p>
            <a:pPr algn="just" eaLnBrk="1" hangingPunct="1">
              <a:spcBef>
                <a:spcPts val="0"/>
              </a:spcBef>
              <a:defRPr/>
            </a:pPr>
            <a:endParaRPr lang="en-CA" sz="1100" b="1" dirty="0" smtClean="0">
              <a:solidFill>
                <a:srgbClr val="0000FF"/>
              </a:solidFill>
              <a:latin typeface="Arial" pitchFamily="34" charset="0"/>
              <a:cs typeface="Arial" pitchFamily="34" charset="0"/>
            </a:endParaRPr>
          </a:p>
          <a:p>
            <a:pPr algn="just" eaLnBrk="1" hangingPunct="1">
              <a:spcBef>
                <a:spcPts val="0"/>
              </a:spcBef>
              <a:defRPr/>
            </a:pPr>
            <a:endParaRPr lang="en-CA" sz="1100" dirty="0" smtClean="0">
              <a:solidFill>
                <a:srgbClr val="0000FF"/>
              </a:solidFill>
              <a:latin typeface="Arial" pitchFamily="34" charset="0"/>
              <a:cs typeface="Arial" pitchFamily="34" charset="0"/>
            </a:endParaRPr>
          </a:p>
          <a:p>
            <a:pPr eaLnBrk="1" hangingPunct="1">
              <a:defRPr/>
            </a:pPr>
            <a:endParaRPr lang="en-CA" sz="1100" b="1" cap="all" dirty="0" smtClean="0">
              <a:solidFill>
                <a:srgbClr val="0000FF"/>
              </a:solidFill>
              <a:latin typeface="Arial" pitchFamily="34" charset="0"/>
              <a:cs typeface="Arial" pitchFamily="34" charset="0"/>
            </a:endParaRPr>
          </a:p>
          <a:p>
            <a:pPr eaLnBrk="1" hangingPunct="1">
              <a:defRPr/>
            </a:pPr>
            <a:endParaRPr lang="en-CA" sz="1100" b="1" cap="all" dirty="0" smtClean="0">
              <a:solidFill>
                <a:srgbClr val="0000FF"/>
              </a:solidFill>
              <a:latin typeface="Arial" pitchFamily="34" charset="0"/>
              <a:cs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97E54-C35F-4F2E-9694-8708473EFEAD}" type="slidenum">
              <a:rPr lang="en-CA" smtClean="0"/>
              <a:pPr/>
              <a:t>5</a:t>
            </a:fld>
            <a:endParaRPr lang="en-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36550" y="696913"/>
            <a:ext cx="6400800" cy="4800600"/>
          </a:xfrm>
          <a:noFill/>
          <a:ln>
            <a:solidFill>
              <a:srgbClr val="000000"/>
            </a:solidFill>
            <a:miter lim="800000"/>
            <a:headEnd/>
            <a:tailEnd/>
          </a:ln>
        </p:spPr>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F9405A-7273-45D1-9858-854D07D1A7A5}" type="slidenum">
              <a:rPr lang="en-CA" smtClean="0"/>
              <a:pPr/>
              <a:t>6</a:t>
            </a:fld>
            <a:endParaRPr lang="en-CA" dirty="0" smtClean="0"/>
          </a:p>
        </p:txBody>
      </p:sp>
      <p:sp>
        <p:nvSpPr>
          <p:cNvPr id="4" name="Notes Placeholder 2"/>
          <p:cNvSpPr>
            <a:spLocks noGrp="1"/>
          </p:cNvSpPr>
          <p:nvPr>
            <p:ph type="body" idx="3"/>
          </p:nvPr>
        </p:nvSpPr>
        <p:spPr bwMode="auto">
          <a:xfrm>
            <a:off x="696888" y="5728321"/>
            <a:ext cx="5607050" cy="2736304"/>
          </a:xfrm>
        </p:spPr>
        <p:txBody>
          <a:bodyPr wrap="square" numCol="1" anchor="t" anchorCtr="0" compatLnSpc="1">
            <a:prstTxWarp prst="textNoShape">
              <a:avLst/>
            </a:prstTxWarp>
            <a:normAutofit/>
          </a:bodyPr>
          <a:lstStyle/>
          <a:p>
            <a:pPr algn="just" eaLnBrk="1" hangingPunct="1">
              <a:spcBef>
                <a:spcPts val="0"/>
              </a:spcBef>
              <a:defRPr/>
            </a:pPr>
            <a:r>
              <a:rPr lang="en-CA" sz="1100" b="1" dirty="0" smtClean="0">
                <a:solidFill>
                  <a:srgbClr val="0000FF"/>
                </a:solidFill>
                <a:latin typeface="Arial" pitchFamily="34" charset="0"/>
                <a:cs typeface="Arial" pitchFamily="34" charset="0"/>
              </a:rPr>
              <a:t>The MOST DANGEROUS zones are those directly in front of the school bus and along the right rear side.</a:t>
            </a:r>
          </a:p>
          <a:p>
            <a:pPr algn="just" eaLnBrk="1" hangingPunct="1">
              <a:spcBef>
                <a:spcPts val="0"/>
              </a:spcBef>
              <a:defRPr/>
            </a:pPr>
            <a:endParaRPr lang="en-CA" sz="1100" b="1" dirty="0" smtClean="0">
              <a:solidFill>
                <a:srgbClr val="0000FF"/>
              </a:solidFill>
              <a:latin typeface="Arial" pitchFamily="34" charset="0"/>
              <a:cs typeface="Arial" pitchFamily="34" charset="0"/>
            </a:endParaRPr>
          </a:p>
          <a:p>
            <a:pPr algn="just" eaLnBrk="1" hangingPunct="1">
              <a:spcBef>
                <a:spcPts val="0"/>
              </a:spcBef>
              <a:defRPr/>
            </a:pPr>
            <a:r>
              <a:rPr lang="en-CA" sz="1100" dirty="0" smtClean="0">
                <a:solidFill>
                  <a:srgbClr val="0000FF"/>
                </a:solidFill>
                <a:latin typeface="Arial" pitchFamily="34" charset="0"/>
                <a:cs typeface="Arial" pitchFamily="34" charset="0"/>
              </a:rPr>
              <a:t>Why is the </a:t>
            </a:r>
            <a:r>
              <a:rPr lang="en-CA" sz="1100" b="1" dirty="0" smtClean="0">
                <a:solidFill>
                  <a:srgbClr val="0000FF"/>
                </a:solidFill>
                <a:latin typeface="Arial" pitchFamily="34" charset="0"/>
                <a:cs typeface="Arial" pitchFamily="34" charset="0"/>
              </a:rPr>
              <a:t>FRONT OF THE SCHOOL BUS </a:t>
            </a:r>
            <a:r>
              <a:rPr lang="en-CA" sz="1100" dirty="0" smtClean="0">
                <a:solidFill>
                  <a:srgbClr val="0000FF"/>
                </a:solidFill>
                <a:latin typeface="Arial" pitchFamily="34" charset="0"/>
                <a:cs typeface="Arial" pitchFamily="34" charset="0"/>
              </a:rPr>
              <a:t>so dangerous? </a:t>
            </a:r>
            <a:r>
              <a:rPr lang="en-CA" sz="1100" b="1" dirty="0" smtClean="0">
                <a:solidFill>
                  <a:srgbClr val="0000FF"/>
                </a:solidFill>
                <a:latin typeface="Arial" pitchFamily="34" charset="0"/>
                <a:cs typeface="Arial" pitchFamily="34" charset="0"/>
              </a:rPr>
              <a:t> </a:t>
            </a:r>
            <a:r>
              <a:rPr lang="en-CA" sz="1100" dirty="0" smtClean="0">
                <a:solidFill>
                  <a:srgbClr val="0000FF"/>
                </a:solidFill>
                <a:latin typeface="Arial" pitchFamily="34" charset="0"/>
                <a:cs typeface="Arial" pitchFamily="34" charset="0"/>
              </a:rPr>
              <a:t>Because the school bus is so high, the driver may not see students who are crossing too closely in front of the school bus. The extended crossing arm on the front of the bus encourages students to cross far enough ahead of the bus that the driver can see them.</a:t>
            </a:r>
          </a:p>
          <a:p>
            <a:pPr algn="just" eaLnBrk="1" hangingPunct="1">
              <a:spcBef>
                <a:spcPts val="0"/>
              </a:spcBef>
              <a:defRPr/>
            </a:pPr>
            <a:endParaRPr lang="en-CA" sz="1100" dirty="0" smtClean="0">
              <a:solidFill>
                <a:srgbClr val="0000FF"/>
              </a:solidFill>
              <a:latin typeface="Arial" pitchFamily="34" charset="0"/>
              <a:cs typeface="Arial" pitchFamily="34" charset="0"/>
            </a:endParaRPr>
          </a:p>
          <a:p>
            <a:pPr algn="just" eaLnBrk="1" hangingPunct="1">
              <a:spcBef>
                <a:spcPts val="0"/>
              </a:spcBef>
              <a:defRPr/>
            </a:pPr>
            <a:r>
              <a:rPr lang="en-CA" sz="1100" dirty="0" smtClean="0">
                <a:solidFill>
                  <a:srgbClr val="0000FF"/>
                </a:solidFill>
                <a:latin typeface="Arial" pitchFamily="34" charset="0"/>
                <a:cs typeface="Arial" pitchFamily="34" charset="0"/>
              </a:rPr>
              <a:t>Why is the </a:t>
            </a:r>
            <a:r>
              <a:rPr lang="en-CA" sz="1100" b="1" dirty="0" smtClean="0">
                <a:solidFill>
                  <a:srgbClr val="0000FF"/>
                </a:solidFill>
                <a:latin typeface="Arial" pitchFamily="34" charset="0"/>
                <a:cs typeface="Arial" pitchFamily="34" charset="0"/>
              </a:rPr>
              <a:t>RIGHT REAR SIDE OF THE SCHOOL BUS </a:t>
            </a:r>
            <a:r>
              <a:rPr lang="en-CA" sz="1100" dirty="0" smtClean="0">
                <a:solidFill>
                  <a:srgbClr val="0000FF"/>
                </a:solidFill>
                <a:latin typeface="Arial" pitchFamily="34" charset="0"/>
                <a:cs typeface="Arial" pitchFamily="34" charset="0"/>
              </a:rPr>
              <a:t>so dangerous? The danger comes from students slipping or being pushed under the bus out of the driver’s view and being run over by the right rear wheels. Students must be particularly careful and respectful of this area of the bus.    </a:t>
            </a:r>
          </a:p>
          <a:p>
            <a:pPr algn="just" eaLnBrk="1" hangingPunct="1">
              <a:spcBef>
                <a:spcPts val="0"/>
              </a:spcBef>
              <a:defRPr/>
            </a:pPr>
            <a:endParaRPr lang="en-CA" sz="1100" dirty="0" smtClean="0">
              <a:solidFill>
                <a:srgbClr val="0000FF"/>
              </a:solidFill>
              <a:latin typeface="Arial" pitchFamily="34" charset="0"/>
              <a:cs typeface="Arial" pitchFamily="34" charset="0"/>
            </a:endParaRPr>
          </a:p>
          <a:p>
            <a:pPr algn="just" eaLnBrk="1" hangingPunct="1">
              <a:spcBef>
                <a:spcPts val="0"/>
              </a:spcBef>
              <a:defRPr/>
            </a:pPr>
            <a:r>
              <a:rPr lang="en-CA" sz="1100" dirty="0" smtClean="0">
                <a:solidFill>
                  <a:srgbClr val="0000FF"/>
                </a:solidFill>
                <a:latin typeface="Arial" pitchFamily="34" charset="0"/>
                <a:cs typeface="Arial" pitchFamily="34" charset="0"/>
              </a:rPr>
              <a:t>NEVER WALK ON SNOWBANKS!  Students could loose their footing and slip beneath the wheels of the bus.</a:t>
            </a:r>
            <a:endParaRPr lang="en-CA" sz="1100" b="1" dirty="0" smtClean="0">
              <a:solidFill>
                <a:srgbClr val="0000FF"/>
              </a:solidFill>
              <a:latin typeface="Arial" pitchFamily="34" charset="0"/>
              <a:cs typeface="Arial" pitchFamily="34" charset="0"/>
            </a:endParaRPr>
          </a:p>
          <a:p>
            <a:pPr algn="just" eaLnBrk="1" hangingPunct="1">
              <a:spcBef>
                <a:spcPts val="0"/>
              </a:spcBef>
              <a:defRPr/>
            </a:pPr>
            <a:endParaRPr lang="en-CA" sz="1100" dirty="0" smtClean="0">
              <a:solidFill>
                <a:srgbClr val="0000FF"/>
              </a:solidFill>
              <a:latin typeface="Arial" pitchFamily="34" charset="0"/>
              <a:cs typeface="Arial" pitchFamily="34" charset="0"/>
            </a:endParaRPr>
          </a:p>
          <a:p>
            <a:pPr eaLnBrk="1" hangingPunct="1">
              <a:defRPr/>
            </a:pPr>
            <a:endParaRPr lang="en-CA" sz="1100" b="1" cap="all" dirty="0" smtClean="0">
              <a:solidFill>
                <a:srgbClr val="0000FF"/>
              </a:solidFill>
              <a:latin typeface="Arial" pitchFamily="34" charset="0"/>
              <a:cs typeface="Arial" pitchFamily="34" charset="0"/>
            </a:endParaRPr>
          </a:p>
          <a:p>
            <a:pPr eaLnBrk="1" hangingPunct="1">
              <a:defRPr/>
            </a:pPr>
            <a:endParaRPr lang="en-CA" sz="1100" b="1" cap="all" dirty="0" smtClean="0">
              <a:solidFill>
                <a:srgbClr val="0000FF"/>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696913" y="4432300"/>
            <a:ext cx="5761037" cy="4183063"/>
          </a:xfrm>
          <a:noFill/>
        </p:spPr>
        <p:txBody>
          <a:bodyPr wrap="square" numCol="1" anchor="t" anchorCtr="0" compatLnSpc="1">
            <a:prstTxWarp prst="textNoShape">
              <a:avLst/>
            </a:prstTxWarp>
          </a:bodyPr>
          <a:lstStyle/>
          <a:p>
            <a:pPr eaLnBrk="1" hangingPunct="1">
              <a:spcBef>
                <a:spcPct val="0"/>
              </a:spcBef>
            </a:pPr>
            <a:r>
              <a:rPr lang="en-CA" sz="1100" b="1" dirty="0" smtClean="0">
                <a:solidFill>
                  <a:srgbClr val="0000FF"/>
                </a:solidFill>
                <a:latin typeface="Arial" charset="0"/>
                <a:cs typeface="Arial" charset="0"/>
              </a:rPr>
              <a:t>Suggested Discussion:</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When we walk anywhere, there are lots of things we need to do to make sure we are safe. </a:t>
            </a:r>
          </a:p>
          <a:p>
            <a:pPr eaLnBrk="1" hangingPunct="1">
              <a:spcBef>
                <a:spcPct val="0"/>
              </a:spcBef>
            </a:pPr>
            <a:r>
              <a:rPr lang="en-CA" sz="1100" dirty="0" smtClean="0">
                <a:solidFill>
                  <a:srgbClr val="0000FF"/>
                </a:solidFill>
                <a:latin typeface="Arial" charset="0"/>
                <a:cs typeface="Arial" charset="0"/>
              </a:rPr>
              <a:t>Discuss getting to the bus stop on time, and what to do (and not do), once they have arrived.</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If students must cross a roadway to get to the bus stop, the following slides outline how to do so safely.  </a:t>
            </a:r>
            <a:endParaRPr lang="en-CA" sz="1100" b="1" dirty="0" smtClean="0">
              <a:solidFill>
                <a:srgbClr val="0000FF"/>
              </a:solidFill>
              <a:latin typeface="Arial" charset="0"/>
              <a:cs typeface="Arial" charset="0"/>
            </a:endParaRP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Stress that walking in front of the bus, ahead of the extended crossing arm, allows the school bus driver to see them, and helps keep them safe.</a:t>
            </a:r>
          </a:p>
          <a:p>
            <a:pPr eaLnBrk="1" hangingPunct="1">
              <a:spcBef>
                <a:spcPct val="0"/>
              </a:spcBef>
            </a:pPr>
            <a:endParaRPr lang="en-CA" sz="1100" dirty="0" smtClean="0">
              <a:solidFill>
                <a:srgbClr val="0000FF"/>
              </a:solidFill>
              <a:latin typeface="Arial" charset="0"/>
              <a:cs typeface="Arial" charset="0"/>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EBFBD3-69D9-4EE6-8131-498E9B6E5EDB}" type="slidenum">
              <a:rPr lang="en-CA" smtClean="0"/>
              <a:pPr/>
              <a:t>7</a:t>
            </a:fld>
            <a:endParaRPr lang="en-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xfrm>
            <a:off x="696913" y="4432300"/>
            <a:ext cx="5827712" cy="4183063"/>
          </a:xfrm>
          <a:noFill/>
        </p:spPr>
        <p:txBody>
          <a:bodyPr wrap="square" numCol="1" anchor="t" anchorCtr="0" compatLnSpc="1">
            <a:prstTxWarp prst="textNoShape">
              <a:avLst/>
            </a:prstTxWarp>
          </a:bodyPr>
          <a:lstStyle/>
          <a:p>
            <a:pPr eaLnBrk="1" hangingPunct="1">
              <a:spcBef>
                <a:spcPct val="0"/>
              </a:spcBef>
            </a:pPr>
            <a:r>
              <a:rPr lang="en-CA" sz="1100" dirty="0" smtClean="0">
                <a:solidFill>
                  <a:srgbClr val="0000FF"/>
                </a:solidFill>
                <a:latin typeface="Arial" charset="0"/>
                <a:cs typeface="Arial" charset="0"/>
              </a:rPr>
              <a:t>It is suggested that students arrive at the bus stop as much as five minutes early.  School buses try to be on time, but sometimes they may be a little early.  Students should allow themselves enough time to get to the bus stop so they are not running towards the school bus, are not anxious about getting on the bus, or taking risks to board the bus.</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While waiting for the school bus, students shouldn’t play around or be pushing or shoving each other. Someone could fall into the path of the oncoming bus or other vehicle, or get hurt in some other way.  Students should always stand in a safe location, away from traffic.  Stay off the road.</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When boarding the bus, students should line up in single file, youngest to oldest. This order allows older students to assist younger students to board, or help monitor younger students’ actions. School buses have very high steps.  Younger students are typically carrying a lot of personal items (e.g. backpacks, lunches, books, or toys) or are dressed for winter conditions which limits their mobility. With an older student behind a younger student, slips and falls may be avoided while entering the school bus. Students entering the school bus in a calm and orderly fashion helps keep everyone safe. </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sz="1100" dirty="0" smtClean="0">
                <a:solidFill>
                  <a:srgbClr val="0000FF"/>
                </a:solidFill>
                <a:latin typeface="Arial" charset="0"/>
                <a:cs typeface="Arial" charset="0"/>
              </a:rPr>
              <a:t>It is important that students look out for each other, and respect each other.  Bullying is not to be tolerated.</a:t>
            </a:r>
          </a:p>
          <a:p>
            <a:pPr eaLnBrk="1" hangingPunct="1">
              <a:spcBef>
                <a:spcPct val="0"/>
              </a:spcBef>
            </a:pPr>
            <a:endParaRPr lang="en-CA" sz="1100" dirty="0" smtClean="0">
              <a:solidFill>
                <a:srgbClr val="0000FF"/>
              </a:solidFill>
              <a:latin typeface="Arial" charset="0"/>
              <a:cs typeface="Arial" charset="0"/>
            </a:endParaRPr>
          </a:p>
          <a:p>
            <a:pPr eaLnBrk="1" hangingPunct="1">
              <a:spcBef>
                <a:spcPct val="0"/>
              </a:spcBef>
            </a:pPr>
            <a:r>
              <a:rPr lang="en-CA" dirty="0" smtClean="0"/>
              <a:t>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93B82F-F87D-44CB-9081-15116CF7A79D}" type="slidenum">
              <a:rPr lang="en-CA" smtClean="0"/>
              <a:pPr/>
              <a:t>8</a:t>
            </a:fld>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96913" y="4432301"/>
            <a:ext cx="5832475" cy="4104332"/>
          </a:xfrm>
        </p:spPr>
        <p:txBody>
          <a:bodyPr>
            <a:normAutofit/>
          </a:bodyPr>
          <a:lstStyle/>
          <a:p>
            <a:pPr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School divisions make every effort to load/unload students on the right side of the bus for safety reasons.  However, in some circumstances students may have to cross the road which increases the risk of hazards.</a:t>
            </a:r>
          </a:p>
          <a:p>
            <a:pPr eaLnBrk="1" fontAlgn="auto" hangingPunct="1">
              <a:spcBef>
                <a:spcPts val="0"/>
              </a:spcBef>
              <a:spcAft>
                <a:spcPts val="0"/>
              </a:spcAft>
              <a:defRPr/>
            </a:pPr>
            <a:endParaRPr lang="en-CA" sz="1100" b="1" dirty="0" smtClean="0">
              <a:solidFill>
                <a:srgbClr val="0000FF"/>
              </a:solidFill>
              <a:latin typeface="Arial" pitchFamily="34" charset="0"/>
              <a:cs typeface="Arial" pitchFamily="34" charset="0"/>
            </a:endParaRPr>
          </a:p>
          <a:p>
            <a:pPr eaLnBrk="1" fontAlgn="auto" hangingPunct="1">
              <a:spcBef>
                <a:spcPts val="0"/>
              </a:spcBef>
              <a:spcAft>
                <a:spcPts val="0"/>
              </a:spcAft>
              <a:defRPr/>
            </a:pPr>
            <a:r>
              <a:rPr lang="en-CA" sz="1100" b="1" dirty="0" smtClean="0">
                <a:solidFill>
                  <a:srgbClr val="0000FF"/>
                </a:solidFill>
                <a:latin typeface="Arial" pitchFamily="34" charset="0"/>
                <a:cs typeface="Arial" pitchFamily="34" charset="0"/>
              </a:rPr>
              <a:t>Suggested Discussion:</a:t>
            </a:r>
          </a:p>
          <a:p>
            <a:pPr eaLnBrk="1" fontAlgn="auto" hangingPunct="1">
              <a:spcBef>
                <a:spcPts val="0"/>
              </a:spcBef>
              <a:spcAft>
                <a:spcPts val="0"/>
              </a:spcAft>
              <a:defRPr/>
            </a:pPr>
            <a:endParaRPr lang="en-CA" sz="1100" b="1" dirty="0" smtClean="0">
              <a:solidFill>
                <a:srgbClr val="0000FF"/>
              </a:solidFill>
              <a:latin typeface="Arial" pitchFamily="34" charset="0"/>
              <a:cs typeface="Arial" pitchFamily="34" charset="0"/>
            </a:endParaRPr>
          </a:p>
          <a:p>
            <a:pPr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How do you get to the school bus stop if you have to cross the road?</a:t>
            </a:r>
          </a:p>
          <a:p>
            <a:pPr eaLnBrk="1" fontAlgn="auto" hangingPunct="1">
              <a:spcBef>
                <a:spcPts val="0"/>
              </a:spcBef>
              <a:spcAft>
                <a:spcPts val="0"/>
              </a:spcAft>
              <a:defRPr/>
            </a:pPr>
            <a:endParaRPr lang="en-CA" sz="1100" dirty="0" smtClean="0">
              <a:solidFill>
                <a:srgbClr val="0000FF"/>
              </a:solidFill>
              <a:latin typeface="Arial" pitchFamily="34" charset="0"/>
              <a:cs typeface="Arial" pitchFamily="34" charset="0"/>
            </a:endParaRPr>
          </a:p>
          <a:p>
            <a:pPr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You should always wait for the school bus to arrive before crossing the road.  School buses have features that will help you get safely across the road.  What are some of these features? </a:t>
            </a:r>
          </a:p>
          <a:p>
            <a:pPr eaLnBrk="1" fontAlgn="auto" hangingPunct="1">
              <a:spcBef>
                <a:spcPts val="0"/>
              </a:spcBef>
              <a:spcAft>
                <a:spcPts val="0"/>
              </a:spcAft>
              <a:defRPr/>
            </a:pPr>
            <a:endParaRPr lang="en-CA" sz="1100" dirty="0" smtClean="0">
              <a:solidFill>
                <a:srgbClr val="0000FF"/>
              </a:solidFill>
              <a:latin typeface="Arial" pitchFamily="34" charset="0"/>
              <a:cs typeface="Arial" pitchFamily="34" charset="0"/>
            </a:endParaRPr>
          </a:p>
          <a:p>
            <a:pPr marL="228600" indent="-228600"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1.	The school bus is large and very bright yellow.  ONLY a school bus can be this colour.  </a:t>
            </a:r>
          </a:p>
          <a:p>
            <a:pPr marL="228600" indent="-228600"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2.	The school bus has lots of lights.  These lights tell other drivers they must stop because you need to cross the road to get to your school bus stop.</a:t>
            </a:r>
          </a:p>
          <a:p>
            <a:pPr marL="228600" indent="-228600"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3.	The school bus has a STOP sign with red flashing lights that swings out from the side of the bus. Some school buses have two stop signs with red flashing lights.</a:t>
            </a:r>
          </a:p>
          <a:p>
            <a:pPr marL="228600" indent="-228600" eaLnBrk="1" fontAlgn="auto" hangingPunct="1">
              <a:spcBef>
                <a:spcPts val="0"/>
              </a:spcBef>
              <a:spcAft>
                <a:spcPts val="0"/>
              </a:spcAft>
              <a:defRPr/>
            </a:pPr>
            <a:r>
              <a:rPr lang="en-CA" sz="1100" dirty="0" smtClean="0">
                <a:solidFill>
                  <a:srgbClr val="0000FF"/>
                </a:solidFill>
                <a:latin typeface="Arial" pitchFamily="34" charset="0"/>
                <a:cs typeface="Arial" pitchFamily="34" charset="0"/>
              </a:rPr>
              <a:t>4.	The school bus driver has lots of mirrors to see cars behind the bus. The school bus driver is sitting up high so he/she can see cars coming from either direction.</a:t>
            </a:r>
          </a:p>
          <a:p>
            <a:pPr marL="228600" indent="-228600" eaLnBrk="1" fontAlgn="auto" hangingPunct="1">
              <a:spcBef>
                <a:spcPts val="0"/>
              </a:spcBef>
              <a:spcAft>
                <a:spcPts val="0"/>
              </a:spcAft>
              <a:buAutoNum type="arabicPeriod" startAt="5"/>
              <a:defRPr/>
            </a:pPr>
            <a:r>
              <a:rPr lang="en-CA" sz="1100" dirty="0" smtClean="0">
                <a:solidFill>
                  <a:srgbClr val="0000FF"/>
                </a:solidFill>
                <a:latin typeface="Arial" pitchFamily="34" charset="0"/>
                <a:cs typeface="Arial" pitchFamily="34" charset="0"/>
              </a:rPr>
              <a:t>The school bus has a crossing arm on the front bumper that swings out in front of the bus. This prevents you from crossing too closely to the front of the bus where the driver can’t see you.</a:t>
            </a:r>
          </a:p>
          <a:p>
            <a:pPr marL="228600" indent="-228600" eaLnBrk="1" fontAlgn="auto" hangingPunct="1">
              <a:spcBef>
                <a:spcPts val="0"/>
              </a:spcBef>
              <a:spcAft>
                <a:spcPts val="0"/>
              </a:spcAft>
              <a:buAutoNum type="arabicPeriod" startAt="5"/>
              <a:defRPr/>
            </a:pPr>
            <a:r>
              <a:rPr lang="en-CA" sz="1100" b="1" dirty="0" smtClean="0">
                <a:solidFill>
                  <a:srgbClr val="FF0000"/>
                </a:solidFill>
                <a:latin typeface="Arial" pitchFamily="34" charset="0"/>
                <a:cs typeface="Arial" pitchFamily="34" charset="0"/>
              </a:rPr>
              <a:t>NEVER go underneath or jump over the extended crossing arm!</a:t>
            </a:r>
          </a:p>
          <a:p>
            <a:pPr marL="228600" indent="-228600" eaLnBrk="1" fontAlgn="auto" hangingPunct="1">
              <a:spcBef>
                <a:spcPts val="0"/>
              </a:spcBef>
              <a:spcAft>
                <a:spcPts val="0"/>
              </a:spcAft>
              <a:buFontTx/>
              <a:buAutoNum type="arabicParenR"/>
              <a:defRPr/>
            </a:pPr>
            <a:endParaRPr lang="en-CA" dirty="0" smtClean="0">
              <a:solidFill>
                <a:srgbClr val="0000FF"/>
              </a:solidFill>
              <a:latin typeface="Arial" pitchFamily="34" charset="0"/>
              <a:cs typeface="Arial" pitchFamily="34" charset="0"/>
            </a:endParaRPr>
          </a:p>
          <a:p>
            <a:pPr marL="228600" indent="-228600" eaLnBrk="1" fontAlgn="auto" hangingPunct="1">
              <a:spcBef>
                <a:spcPts val="0"/>
              </a:spcBef>
              <a:spcAft>
                <a:spcPts val="0"/>
              </a:spcAft>
              <a:defRPr/>
            </a:pPr>
            <a:endParaRPr lang="en-CA" dirty="0" smtClean="0"/>
          </a:p>
          <a:p>
            <a:pPr eaLnBrk="1" fontAlgn="auto" hangingPunct="1">
              <a:spcBef>
                <a:spcPts val="0"/>
              </a:spcBef>
              <a:spcAft>
                <a:spcPts val="0"/>
              </a:spcAft>
              <a:defRPr/>
            </a:pPr>
            <a:endParaRPr lang="en-CA"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B96FD7-03E5-496B-9B96-C9646751A278}" type="slidenum">
              <a:rPr lang="en-CA" smtClean="0"/>
              <a:pPr/>
              <a:t>9</a:t>
            </a:fld>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447DCCB-2478-4242-9A62-538F25AD3A59}" type="datetimeFigureOut">
              <a:rPr lang="en-CA"/>
              <a:pPr>
                <a:defRPr/>
              </a:pPr>
              <a:t>11/05/2016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62833892-55F0-46E7-9572-A352487FC729}"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2B78C86-6D07-4F39-A198-EF5155B90D50}" type="datetimeFigureOut">
              <a:rPr lang="en-CA"/>
              <a:pPr>
                <a:defRPr/>
              </a:pPr>
              <a:t>11/05/2016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D2C5074-D8D4-453A-877E-8F4C9A072211}"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5219053-3259-4B45-A20C-797A4D15DD4C}" type="datetimeFigureOut">
              <a:rPr lang="en-CA"/>
              <a:pPr>
                <a:defRPr/>
              </a:pPr>
              <a:t>11/05/2016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F6DEC36-5336-414D-9C4C-89C045286E4C}" type="slidenum">
              <a:rPr lang="en-CA"/>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24DEA1B-E83E-4A7B-B334-B0961C807145}" type="datetimeFigureOut">
              <a:rPr lang="en-CA"/>
              <a:pPr>
                <a:defRPr/>
              </a:pPr>
              <a:t>11/05/2016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D35414F-32E0-4CB1-B3BD-0A65C806D6A8}"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CD8B8C-CAF4-4D38-88AF-E68CD5A7748B}" type="datetimeFigureOut">
              <a:rPr lang="en-CA"/>
              <a:pPr>
                <a:defRPr/>
              </a:pPr>
              <a:t>11/05/2016</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8257E380-4505-420B-9782-FE2A5CAF5A62}"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FAC8E09-6C32-4E12-B35E-F8755C590023}" type="datetimeFigureOut">
              <a:rPr lang="en-CA"/>
              <a:pPr>
                <a:defRPr/>
              </a:pPr>
              <a:t>11/05/2016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5B721955-66DC-43DD-B4C0-AEE103AD136C}"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F8A9FE66-1433-4F12-99E3-BE92489E8572}" type="datetimeFigureOut">
              <a:rPr lang="en-CA"/>
              <a:pPr>
                <a:defRPr/>
              </a:pPr>
              <a:t>11/05/2016</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7767913B-7C76-4171-8F1F-3187F32FDBB2}"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B1BC60D-CC51-49D8-9BF0-39496611C01D}" type="datetimeFigureOut">
              <a:rPr lang="en-CA"/>
              <a:pPr>
                <a:defRPr/>
              </a:pPr>
              <a:t>11/05/2016</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16082E2E-66EF-4589-8A57-EFD7965CACC1}"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B50661-DDD0-4078-BE6E-0193E8452BD2}" type="datetimeFigureOut">
              <a:rPr lang="en-CA"/>
              <a:pPr>
                <a:defRPr/>
              </a:pPr>
              <a:t>11/05/2016</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A9CF94D8-54C4-4A6F-B8B6-59FC75708C6A}"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5F147-D4C4-4A5A-9FD8-AF20A68397C3}" type="datetimeFigureOut">
              <a:rPr lang="en-CA"/>
              <a:pPr>
                <a:defRPr/>
              </a:pPr>
              <a:t>11/05/2016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686AFE23-B1D8-4D3C-B471-0EE5307FB1FA}"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D3C1F-5A50-4936-9A23-55B515AE8C73}" type="datetimeFigureOut">
              <a:rPr lang="en-CA"/>
              <a:pPr>
                <a:defRPr/>
              </a:pPr>
              <a:t>11/05/2016</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32CC94B5-B31E-43C9-9CBA-7903BF51EF5F}"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103AD5-5742-475D-B1D8-FB4FDE9084E1}" type="datetimeFigureOut">
              <a:rPr lang="en-CA"/>
              <a:pPr>
                <a:defRPr/>
              </a:pPr>
              <a:t>11/05/2016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E9249D-EAD2-411F-AAEB-853F4B8E38CF}"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http://www.american-bus.com/c2%20School%20Bus%20Driver's%20Area%20Center.jpg"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908720"/>
            <a:ext cx="7772400" cy="1470025"/>
          </a:xfrm>
        </p:spPr>
        <p:txBody>
          <a:bodyPr/>
          <a:lstStyle/>
          <a:p>
            <a:pPr algn="r" eaLnBrk="1" hangingPunct="1"/>
            <a:r>
              <a:rPr lang="en-CA" sz="8000" i="1" dirty="0" smtClean="0">
                <a:solidFill>
                  <a:srgbClr val="FFFF00"/>
                </a:solidFill>
                <a:latin typeface="Arial Black" pitchFamily="34" charset="0"/>
              </a:rPr>
              <a:t>Be Safe !</a:t>
            </a:r>
          </a:p>
        </p:txBody>
      </p:sp>
      <p:sp>
        <p:nvSpPr>
          <p:cNvPr id="2051" name="Subtitle 2"/>
          <p:cNvSpPr>
            <a:spLocks noGrp="1"/>
          </p:cNvSpPr>
          <p:nvPr>
            <p:ph type="subTitle" idx="1"/>
          </p:nvPr>
        </p:nvSpPr>
        <p:spPr>
          <a:xfrm>
            <a:off x="2051720" y="2564904"/>
            <a:ext cx="6400800" cy="2664296"/>
          </a:xfrm>
        </p:spPr>
        <p:txBody>
          <a:bodyPr/>
          <a:lstStyle/>
          <a:p>
            <a:pPr algn="r" eaLnBrk="1" hangingPunct="1"/>
            <a:r>
              <a:rPr lang="en-CA" sz="4800" i="1" dirty="0" smtClean="0">
                <a:solidFill>
                  <a:srgbClr val="FFFF00"/>
                </a:solidFill>
                <a:latin typeface="Arial Black" pitchFamily="34" charset="0"/>
              </a:rPr>
              <a:t>Follow </a:t>
            </a:r>
          </a:p>
          <a:p>
            <a:pPr algn="r" eaLnBrk="1" hangingPunct="1"/>
            <a:r>
              <a:rPr lang="en-CA" sz="4800" i="1" dirty="0" smtClean="0">
                <a:solidFill>
                  <a:srgbClr val="FFFF00"/>
                </a:solidFill>
                <a:latin typeface="Arial Black" pitchFamily="34" charset="0"/>
              </a:rPr>
              <a:t>School Bus </a:t>
            </a:r>
          </a:p>
          <a:p>
            <a:pPr algn="r" eaLnBrk="1" hangingPunct="1"/>
            <a:r>
              <a:rPr lang="en-CA" sz="4800" i="1" dirty="0" smtClean="0">
                <a:solidFill>
                  <a:srgbClr val="FFFF00"/>
                </a:solidFill>
                <a:latin typeface="Arial Black" pitchFamily="34" charset="0"/>
              </a:rPr>
              <a:t>Safety Rules</a:t>
            </a:r>
          </a:p>
        </p:txBody>
      </p:sp>
      <p:sp>
        <p:nvSpPr>
          <p:cNvPr id="2053" name="TextBox 5"/>
          <p:cNvSpPr txBox="1">
            <a:spLocks noChangeArrowheads="1"/>
          </p:cNvSpPr>
          <p:nvPr/>
        </p:nvSpPr>
        <p:spPr bwMode="auto">
          <a:xfrm>
            <a:off x="4572000" y="5877272"/>
            <a:ext cx="3889375" cy="646331"/>
          </a:xfrm>
          <a:prstGeom prst="rect">
            <a:avLst/>
          </a:prstGeom>
          <a:noFill/>
          <a:ln w="9525">
            <a:noFill/>
            <a:miter lim="800000"/>
            <a:headEnd/>
            <a:tailEnd/>
          </a:ln>
        </p:spPr>
        <p:txBody>
          <a:bodyPr>
            <a:spAutoFit/>
          </a:bodyPr>
          <a:lstStyle/>
          <a:p>
            <a:pPr algn="r"/>
            <a:r>
              <a:rPr lang="en-CA" sz="1200" b="1" dirty="0" smtClean="0">
                <a:solidFill>
                  <a:srgbClr val="FFFF00"/>
                </a:solidFill>
              </a:rPr>
              <a:t>Prepared by:</a:t>
            </a:r>
          </a:p>
          <a:p>
            <a:pPr algn="r"/>
            <a:r>
              <a:rPr lang="en-CA" sz="1200" b="1" dirty="0" smtClean="0">
                <a:solidFill>
                  <a:srgbClr val="FFFF00"/>
                </a:solidFill>
              </a:rPr>
              <a:t>Pupil </a:t>
            </a:r>
            <a:r>
              <a:rPr lang="en-CA" sz="1200" b="1" dirty="0">
                <a:solidFill>
                  <a:srgbClr val="FFFF00"/>
                </a:solidFill>
              </a:rPr>
              <a:t>Transportation Unit </a:t>
            </a:r>
          </a:p>
          <a:p>
            <a:pPr algn="r"/>
            <a:r>
              <a:rPr lang="en-CA" sz="1200" b="1" dirty="0" smtClean="0">
                <a:solidFill>
                  <a:srgbClr val="FFFF00"/>
                </a:solidFill>
              </a:rPr>
              <a:t>Manitoba Education and Training</a:t>
            </a:r>
            <a:endParaRPr lang="en-CA" sz="1200" b="1" dirty="0">
              <a:solidFill>
                <a:srgbClr val="FFFF00"/>
              </a:solidFill>
            </a:endParaRPr>
          </a:p>
        </p:txBody>
      </p:sp>
      <p:pic>
        <p:nvPicPr>
          <p:cNvPr id="2054" name="Picture 6" descr="Buster"/>
          <p:cNvPicPr>
            <a:picLocks noChangeAspect="1" noChangeArrowheads="1"/>
          </p:cNvPicPr>
          <p:nvPr/>
        </p:nvPicPr>
        <p:blipFill>
          <a:blip r:embed="rId3" cstate="print"/>
          <a:srcRect/>
          <a:stretch>
            <a:fillRect/>
          </a:stretch>
        </p:blipFill>
        <p:spPr bwMode="auto">
          <a:xfrm>
            <a:off x="971600" y="2275076"/>
            <a:ext cx="2520280" cy="42164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7171" name="Content Placeholder 2"/>
          <p:cNvSpPr>
            <a:spLocks noGrp="1"/>
          </p:cNvSpPr>
          <p:nvPr>
            <p:ph idx="1"/>
          </p:nvPr>
        </p:nvSpPr>
        <p:spPr>
          <a:xfrm>
            <a:off x="467544" y="2924944"/>
            <a:ext cx="8352928" cy="3240087"/>
          </a:xfrm>
        </p:spPr>
        <p:txBody>
          <a:bodyPr/>
          <a:lstStyle/>
          <a:p>
            <a:pPr marL="538163" indent="-538163" eaLnBrk="1" hangingPunct="1">
              <a:buFont typeface="Wingdings" pitchFamily="2" charset="2"/>
              <a:buChar char="Ø"/>
            </a:pPr>
            <a:r>
              <a:rPr lang="en-CA" sz="3000" b="1" dirty="0" smtClean="0"/>
              <a:t>Don’t cross the road until the school bus arrives.</a:t>
            </a:r>
          </a:p>
          <a:p>
            <a:pPr marL="538163" indent="-538163" eaLnBrk="1" hangingPunct="1">
              <a:buFont typeface="Wingdings" pitchFamily="2" charset="2"/>
              <a:buChar char="Ø"/>
            </a:pPr>
            <a:r>
              <a:rPr lang="en-CA" sz="3000" b="1" dirty="0" smtClean="0"/>
              <a:t>Watch for the bus driver’s signal that it’s safe to cross.</a:t>
            </a:r>
          </a:p>
          <a:p>
            <a:pPr marL="538163" indent="-538163" eaLnBrk="1" hangingPunct="1">
              <a:buFont typeface="Wingdings" pitchFamily="2" charset="2"/>
              <a:buChar char="Ø"/>
            </a:pPr>
            <a:r>
              <a:rPr lang="en-CA" sz="3000" b="1" dirty="0" smtClean="0"/>
              <a:t>Look left, right, and left again for traffic.   </a:t>
            </a:r>
          </a:p>
          <a:p>
            <a:pPr marL="538163" indent="-538163" eaLnBrk="1" hangingPunct="1">
              <a:buFont typeface="Wingdings" pitchFamily="2" charset="2"/>
              <a:buChar char="Ø"/>
            </a:pPr>
            <a:r>
              <a:rPr lang="en-CA" sz="2800" b="1" dirty="0" smtClean="0"/>
              <a:t>When safe, walk straight across the road – not on an angle.  Walk quickly, but don’t run.</a:t>
            </a:r>
          </a:p>
          <a:p>
            <a:pPr marL="538163" indent="-538163" eaLnBrk="1" hangingPunct="1">
              <a:buFont typeface="Wingdings" pitchFamily="2" charset="2"/>
              <a:buChar char="Ø"/>
            </a:pPr>
            <a:endParaRPr lang="en-CA" sz="3000" b="1" dirty="0" smtClean="0"/>
          </a:p>
          <a:p>
            <a:pPr marL="538163" indent="-538163" eaLnBrk="1" hangingPunct="1">
              <a:buFont typeface="Wingdings" pitchFamily="2" charset="2"/>
              <a:buChar char="Ø"/>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7173"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7174" name="Rectangle 6"/>
          <p:cNvSpPr>
            <a:spLocks noChangeArrowheads="1"/>
          </p:cNvSpPr>
          <p:nvPr/>
        </p:nvSpPr>
        <p:spPr bwMode="auto">
          <a:xfrm>
            <a:off x="467544" y="1844824"/>
            <a:ext cx="8352928" cy="954107"/>
          </a:xfrm>
          <a:prstGeom prst="rect">
            <a:avLst/>
          </a:prstGeom>
          <a:noFill/>
          <a:ln w="9525">
            <a:noFill/>
            <a:miter lim="800000"/>
            <a:headEnd/>
            <a:tailEnd/>
          </a:ln>
        </p:spPr>
        <p:txBody>
          <a:bodyPr wrap="square">
            <a:spAutoFit/>
          </a:bodyPr>
          <a:lstStyle/>
          <a:p>
            <a:pPr indent="4763">
              <a:buFont typeface="Arial" charset="0"/>
              <a:buNone/>
            </a:pPr>
            <a:r>
              <a:rPr lang="en-CA" sz="2800" b="1" dirty="0" smtClean="0">
                <a:solidFill>
                  <a:srgbClr val="FF0000"/>
                </a:solidFill>
              </a:rPr>
              <a:t>Crossing the Road to Get to the School Bus Stop</a:t>
            </a:r>
            <a:r>
              <a:rPr lang="en-CA" sz="2800"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1000" fill="hold"/>
                                        <p:tgtEl>
                                          <p:spTgt spid="7174"/>
                                        </p:tgtEl>
                                        <p:attrNameLst>
                                          <p:attrName>ppt_x</p:attrName>
                                        </p:attrNameLst>
                                      </p:cBhvr>
                                      <p:tavLst>
                                        <p:tav tm="0">
                                          <p:val>
                                            <p:strVal val="0-#ppt_w/2"/>
                                          </p:val>
                                        </p:tav>
                                        <p:tav tm="100000">
                                          <p:val>
                                            <p:strVal val="#ppt_x"/>
                                          </p:val>
                                        </p:tav>
                                      </p:tavLst>
                                    </p:anim>
                                    <p:anim calcmode="lin" valueType="num">
                                      <p:cBhvr additive="base">
                                        <p:cTn id="8" dur="1000" fill="hold"/>
                                        <p:tgtEl>
                                          <p:spTgt spid="717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10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17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additive="base">
                                        <p:cTn id="15" dur="10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17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10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10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8195" name="Content Placeholder 2"/>
          <p:cNvSpPr>
            <a:spLocks noGrp="1"/>
          </p:cNvSpPr>
          <p:nvPr>
            <p:ph idx="1"/>
          </p:nvPr>
        </p:nvSpPr>
        <p:spPr>
          <a:xfrm>
            <a:off x="5508104" y="2924944"/>
            <a:ext cx="3312368" cy="3384376"/>
          </a:xfrm>
        </p:spPr>
        <p:txBody>
          <a:bodyPr/>
          <a:lstStyle/>
          <a:p>
            <a:pPr marL="538163" indent="-538163" eaLnBrk="1" hangingPunct="1">
              <a:buFont typeface="Wingdings" pitchFamily="2" charset="2"/>
              <a:buChar char="Ø"/>
            </a:pPr>
            <a:r>
              <a:rPr lang="en-CA" sz="2600" b="1" dirty="0" smtClean="0"/>
              <a:t>Cross the road in front of the school bus and ahead of the extended crossing arm.</a:t>
            </a:r>
          </a:p>
          <a:p>
            <a:pPr marL="538163" indent="-538163" eaLnBrk="1" hangingPunct="1">
              <a:buFont typeface="Wingdings" pitchFamily="2" charset="2"/>
              <a:buChar char="Ø"/>
            </a:pPr>
            <a:r>
              <a:rPr lang="en-CA" sz="2600" b="1" u="sng" dirty="0" smtClean="0"/>
              <a:t>NEVER</a:t>
            </a:r>
            <a:r>
              <a:rPr lang="en-CA" sz="2600" b="1" dirty="0" smtClean="0"/>
              <a:t> cross the road BEHIND the school bus !!</a:t>
            </a:r>
          </a:p>
          <a:p>
            <a:pPr marL="538163" indent="-538163" eaLnBrk="1" hangingPunct="1">
              <a:buNone/>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9221"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9222" name="Rectangle 6"/>
          <p:cNvSpPr>
            <a:spLocks noChangeArrowheads="1"/>
          </p:cNvSpPr>
          <p:nvPr/>
        </p:nvSpPr>
        <p:spPr bwMode="auto">
          <a:xfrm>
            <a:off x="539750" y="1989138"/>
            <a:ext cx="8064500" cy="954107"/>
          </a:xfrm>
          <a:prstGeom prst="rect">
            <a:avLst/>
          </a:prstGeom>
          <a:noFill/>
          <a:ln w="9525">
            <a:noFill/>
            <a:miter lim="800000"/>
            <a:headEnd/>
            <a:tailEnd/>
          </a:ln>
        </p:spPr>
        <p:txBody>
          <a:bodyPr>
            <a:spAutoFit/>
          </a:bodyPr>
          <a:lstStyle/>
          <a:p>
            <a:pPr indent="4763">
              <a:buFont typeface="Arial" charset="0"/>
              <a:buNone/>
            </a:pPr>
            <a:r>
              <a:rPr lang="en-CA" sz="2800" b="1" dirty="0" smtClean="0">
                <a:solidFill>
                  <a:srgbClr val="FF0000"/>
                </a:solidFill>
              </a:rPr>
              <a:t>Crossing the Road to Get to the School Bus Stop: </a:t>
            </a:r>
            <a:endParaRPr lang="en-CA" sz="2800" b="1" dirty="0">
              <a:solidFill>
                <a:srgbClr val="FF0000"/>
              </a:solidFill>
            </a:endParaRPr>
          </a:p>
        </p:txBody>
      </p:sp>
      <p:pic>
        <p:nvPicPr>
          <p:cNvPr id="7" name="Picture 2" descr="http://www.american-bus.com/c2%20School%20Bus%20Driver%27s%20Area%20Center.jpg"/>
          <p:cNvPicPr>
            <a:picLocks noChangeAspect="1" noChangeArrowheads="1"/>
          </p:cNvPicPr>
          <p:nvPr/>
        </p:nvPicPr>
        <p:blipFill>
          <a:blip r:embed="rId4" r:link="rId5" cstate="print">
            <a:lum contrast="-18000"/>
            <a:grayscl/>
          </a:blip>
          <a:srcRect/>
          <a:stretch>
            <a:fillRect/>
          </a:stretch>
        </p:blipFill>
        <p:spPr bwMode="auto">
          <a:xfrm>
            <a:off x="683568" y="3068960"/>
            <a:ext cx="4575941" cy="29525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1000" fill="hold"/>
                                        <p:tgtEl>
                                          <p:spTgt spid="9222"/>
                                        </p:tgtEl>
                                        <p:attrNameLst>
                                          <p:attrName>ppt_x</p:attrName>
                                        </p:attrNameLst>
                                      </p:cBhvr>
                                      <p:tavLst>
                                        <p:tav tm="0">
                                          <p:val>
                                            <p:strVal val="#ppt_x"/>
                                          </p:val>
                                        </p:tav>
                                        <p:tav tm="100000">
                                          <p:val>
                                            <p:strVal val="#ppt_x"/>
                                          </p:val>
                                        </p:tav>
                                      </p:tavLst>
                                    </p:anim>
                                    <p:anim calcmode="lin" valueType="num">
                                      <p:cBhvr additive="base">
                                        <p:cTn id="8" dur="1000" fill="hold"/>
                                        <p:tgtEl>
                                          <p:spTgt spid="922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additive="base">
                                        <p:cTn id="15" dur="10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8195">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10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9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6147" name="Content Placeholder 2"/>
          <p:cNvSpPr>
            <a:spLocks noGrp="1"/>
          </p:cNvSpPr>
          <p:nvPr>
            <p:ph idx="1"/>
          </p:nvPr>
        </p:nvSpPr>
        <p:spPr>
          <a:xfrm>
            <a:off x="323850" y="3141663"/>
            <a:ext cx="3671888" cy="1150937"/>
          </a:xfrm>
        </p:spPr>
        <p:txBody>
          <a:bodyPr/>
          <a:lstStyle/>
          <a:p>
            <a:pPr marL="0" indent="1588" algn="ctr" eaLnBrk="1" hangingPunct="1">
              <a:buFont typeface="Arial" charset="0"/>
              <a:buNone/>
              <a:defRPr/>
            </a:pPr>
            <a:r>
              <a:rPr lang="en-CA" sz="2800" b="1" cap="all" dirty="0" smtClean="0">
                <a:solidFill>
                  <a:srgbClr val="FF0000"/>
                </a:solidFill>
                <a:latin typeface="Arial Black" pitchFamily="34" charset="0"/>
              </a:rPr>
              <a:t>Getting on the SCHOOL Bus</a:t>
            </a:r>
          </a:p>
          <a:p>
            <a:pPr marL="538163" indent="-538163" eaLnBrk="1" hangingPunct="1">
              <a:buFont typeface="Arial" charset="0"/>
              <a:buNone/>
              <a:defRPr/>
            </a:pPr>
            <a:endParaRPr lang="en-CA" sz="1200" b="1" u="sng" dirty="0" smtClean="0"/>
          </a:p>
          <a:p>
            <a:pPr marL="538163" indent="-538163" eaLnBrk="1" hangingPunct="1">
              <a:buFont typeface="Wingdings" pitchFamily="2" charset="2"/>
              <a:buChar char="Ø"/>
              <a:defRPr/>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0245" name="AutoShape 8"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46" name="AutoShape 10"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47" name="AutoShape 12"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48" name="AutoShape 14"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49" name="AutoShape 16"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50" name="AutoShape 18"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51" name="AutoShape 20"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sp>
        <p:nvSpPr>
          <p:cNvPr id="10252" name="AutoShape 22" descr="data:image/jpeg;base64,/9j/4AAQSkZJRgABAQAAAQABAAD/2wCEAAkGBhQSERUUEhQWFRUWGRoZGBgYGR8cHBoZHhgdGhwYGhwbHCYeGBsjGhwYIC8gIycpLSwsGR8xNTAqNSYrLCkBCQoKDgwOGg8PGiwlHyQuLCwvLDAqKiosLC0sLCwvLCwsKSwqLCwsLCwsLCwsLCwsLCwsLCwsLCwsLCwpLCwsLP/AABEIALcBEwMBIgACEQEDEQH/xAAbAAABBQEBAAAAAAAAAAAAAAAEAAIDBQYBB//EAFAQAAIBAgQDBQQGBgYFCwUBAAECEQMhAAQSMQVBUQYTImFxMoGRsRRCocHR8AcjUlNi4RVDcoKS8SQzY3PCFjSDk5SissPS0+IXRFSVoyX/xAAaAQADAQEBAQAAAAAAAAAAAAABAgMABAUG/8QANREAAgEDAgQCCQIGAwAAAAAAAAECAxEhEjEEE0FRYaEUInGRscHR4fBSgQUjQpKi8RUyYv/aAAwDAQACEQMRAD8Ax+ZckzAUTtuZiLdeRxDStEXbfrNov84wZmKosjEg2AvYdDEdPlhn0dUBOwFpb15DlztfEVJJGnFuVxiVLixEe7eZOOIAw3mLAxvv5wf546tQmw2AnrO569OXlh6UJM79RHS4vNr4WUrFIRvvkiQWk7+7EeeBiAxHiF/x2t64lossARJi8xvz+F/hiPPZemqM6qNZO4AmSQCRq9kmbkDlhdWBtObpjqNQsoJPPlfa3SOu2CAPUzsLf54rMhmRp8NMK43Nr/xGCur1vB5HFtla9NvEoaRyIseUbTt8fPDauhPTd3udgDpz+Hvw0VT0gdP8vLDcvnabFtQuIAA2vHvO4vgqpoG4EbAap+yw3tgau6G043AzWNt/kYwwMTgqtSBvpIFgTsOX3xiF6J2Knc9PqxMX+3zw6kiUoSI1qdb8vz1w7VEAwZjafu+QOJ8u4AII1atvDPvB3/zOFlaPhYiBp5kg7jTa8i9sBysNGLfUYokb3tIHLpY/PHAI5kQp1GJkz18r7eWCGy0gADxXupBi/rb0xE6KCFBJ2AAUxPPlthHMqk+olUkTBjmTt15Qb4J+jgEkLHvtzM+W+IcuB4ZWQPEwEDwncTz9/K2JM1bS5DAbKwk7Rc2+/lbAu2OrJXYz6Kxm6zAO4mOgm0xgTNUwJk84M2vy6fE4NnUDBZltuNjvy2/nit44y1GQRtqnxc490fEYaMpIWpGLWDgpKwBvEfk9cNNAKBc/b/PBlBRpVdoABBMxbeCLWxFmazKhMFiOSwNKnnvBAjl1xVVGQcLDEptM3Mb+/wBfTA4A1FAY0gCNXMRJgSdjv6Yly+t07yNJO02Hlq/PuwDJBifCInTPpfnywHN3G0qwbUdR9bUNhy+eOoigDwg+YP4jEISQbgQRDbifdubj447oCQZkncTY+txyjFrra5DU+qJKrAqSqgkAgRN2AsL88XPangv0at3epCWppUGldIAaVIALMYlWM9MUqFluBaIDG82ix9MaXt94mydQT4snRv6Sfj4sK27pDXWltrJmaxYGJA8xzt+d8SVHIBmSeUb/AJ92OqSQFsRpJPO83G+/KPLEeXyxDi4Aja8E/wAVr2EDEpVLSQ8IppnBXMwQR9pjDiTpmG6CZvM74fXy5BLC8iSN5Pw9MQUs2TZwp0tqG8T8bjeJtfD8xPYnZ51BIMdSG+I/Dn13xFUqWHqOfmOl/ePPA7AkEqptJYztzn0vhVNStuBOmY3EgwYnkTG59+BUvYpSldh1WCT4o9WGFgMVCOU+ZH4KcdxHmS7lNBeLRABlvCWkmBMbD7fnig4hm+8uWbSDbqzQRzP5jFxnKwKwDBIgQJUQNiDvyPLpikqKVBhGLNO6lIJ8ztzOFj4lZ2e2wcihKYABCmBJBBbkRvY/DA2dVwPDIWIJTceUdOuC6dQlFLCAIJ5/HrAt7sSBELEgkrBHMAACPKbkYdvGSUE7uzIsrloXxeI9bD3Rv1vivz9ZmUzHdyIJE35yfPrsLYtMwixpPiBgkQACN5N7x0kHFf3xW5AJJHhMxbbby2vgXuBqxX1VPsNp3Ei1xaA0Xvf0wVw7OstuRHshZUAE39q0CfWLTzlqw3hKgETBAkhjN7yYjniPL0YAEyTFgLGBuFHQ8/PBumgNMLSgo8QUs2qTAINjInYmBAg4kzWZeBCCeYOmR5bxPPnip+lBiFdtV7yIAMG4FQEdLAcsE0q43UTqMz+1z25COUbz1wGmkZlwuahZYqsXPkRbfAnEc4zFQdekmZGk3m5kNZYvBHvGI8vX1Fpt67e1uDER5+fliFaJcxpIC+EETEEjawDD89cLjqFNlxl83qB8JtFyIk7WIMzvby88DcRzZMqigMACxPhVV5FyxiPLcxh1LIkAIxYa4YUqV3K9SbLSXbxNveAZwd3SKoDrTXSQwRAHOofWaq6wWi0qgI5HngxKNNnctWpd0SO8qH6rU1VKamYksw1G97BR53wzJcAzWYlkUMgOkM9Qbg32LXAjlzxQcc4yZCUjp0yC06nE8u8Ylx5wRjSdg+LumUawdmzIpg1HIVdVMEF2hiJI0jzZRifFOUKeqG/iNRjGU7SeC0y/Ydv6yqoNttTHnzsN43HLBT9nKNMQ9Z4PLTbntAMWBt5HEuZ47WVMw4orGXU6wXJIcUBVIHhhlBIWbE74BznEvpFV6aUsvVZC5Rm8SlEpUXKyD7TPV0zsIkg48hVeJnluy8LHp8vh49PiGPwDKodBeoCx5DnbYqsDlzwPmex+Ud9BqVQ14Aj56PvxHW4p3r98KVEoHWkhenqqBzR71H1TGkOQumB1nFlnlUUBmglMVtFNu8NNSwnSCZifZJ57WwrnXi0nN3eOm/uH0UJJtR2BqvYtCoC1GBClQxAmCOcEScVnGOzfcUGc1FKU4JGkzA8NpJned8Gr2iqaKh1qwRGIdUjVpzHdltJJ0nTIjynEPaCvUbJ55arjUitNLRGkd5+rdWnxIyAbz4puCCMUpz4iM0pyxdfLwJTjRlF6V0MfleIoRBqqwsCL0wB5F4HuBnEtXJldOlIWLHTqXnPiBgGJFuuMzlMlUqNppqzNc26ASSTsB64KpUa1KpoipTc/sHST5yphvjj3XGKeGeUrvoWlNj4lOqBcDSZtHPbc4hpZgBmBmC3OCYvEAX6Xv88S1xVVZqqI/eIoDC8ksg8DecQYm+O/Rh4PEWAggs29hDCFvIPXzwl0s3NVoyg7SVvaWtTKpqABbTN1gBuR3588aTtdRD0MhAv9FESYiApAI5mNgcZbI572kkESbXuIk3BscWnGs4zJQvCrS8Gqbnwgi5v7P2eeElJoMVGxRupVoBIAAmIgyZI9d+mJqdIRuJMTtIHWJtv+dsDZviCqQGnVc9IuBJ5+cX57YYKzQSYYTYat79NiJkWPlhWm8ibCq5g02Ii0SWO022sOfTHUrBwQYItsN+unmBtfzxGczLXECZiBeOZ/aNgPdGGV8xpYMCL8ov5zEAjaSNjh0hWFvUZVLLp2iGiDf4zvucC0yWIYgzM2IYNMxMmTvPMeWJM1SZkuRrGqdQNpuBAkEwJ392GZNGQLqRVDADUZPmCTNvI9cFu+R7WsiTWGuFdgfrA2PnuMLEoys+1oDcxPP4YWEug5Js+0MdOoFZ089W0EC/nYfdgOozlO8fWyklC2y64DEHkSAVn1HWMR52qytEabnUSNojynbzm+CciQ3DKqIf8AU5uk7EjZalJqVt/rU1/O9dIFJgFLOOHTTOmZktq8M8+UECL7T5Y7mOJF30hBqIg8pJgTAs/P83w7OVVMgEzsfdeI++MAZSmTVleUX232O0nBVnkVuxcLV1CPCYgyBeQAfz+ZHDmSxN05XubWtuAMMq0itOABKmSbEmWnlJ+OIqtRigUhjIIsfOLyLWg4VLsZZeSBM4dQMwvIQARaDYG+JadSmzwGKagR0vI8xpm/mccoUUsusf4Z1GdtQHmL+eGnLkuNCPbnptPowM/DD4M3nI6nlacFRHhtNjqvMneR6WsN4OBqyjWq02mQRJMAGYkRMDePXB1ag1pdI5jQPD5GTyHu2wLlqQLhVWmxuQdUrIE3hTyBtgpgsFZeswWpMrNgb6ioiysdhq6GN8XHZnh81BrClaZPgmZ8JZQJAkeG5jngTiPZt6NJalapTVG8KFUrNqa5IDNTCswuPa63ti34N2eqN3ZyjHU4tUHeKjEoJGp6bU1aGskEwbxY456svUbT+helB6skj8KCaErsXarQWtVIglq1XxQ8sPCqBBbaTA6CalWvSpWCu3O4UATEG0GIj8cB5sZus7MKS1ADoFRHCowUBQUJC6lgAagIMYg/oHMkyaaqerVJ+Zw3Lbd2+h2+lQVFU9GU73NF24ydHuqjhBTZWEGQCzM2wizqOoAFyYGO/o6pM+SzKItOpNWGSqSFZTTUESAYPPY7ct8Z1+zmZfdkYDbUxPzbGp7NZzM5an3T06LLaHpgCoAJsy7VRcXnVAPtbHnqcPPkaIu7vfIjrRlVU7WVrFzS7NVlovRFZWFWmVqOwYsX7jubX2JCNO/hI5ziVuzTCo1Si6I5kDwEqFajTpsIDC+qmrg+UeeAm47nDDKtDSefeEg9R/qLEcwbjmMTrx7MRdaSnyJb/wAtcef6NxfdeX0L82h4k6dltLgLUiiCrlCniNRKQpKdWqAsBWIidQ3gxginwqp9GNF6qFoVVdaZAAXTEqah1GR1GMz2i7W5qgiupomWj2G6ddYH2YzrfpNzn+yHor/+5g+hcXOzbX+v2M+IoRxZm9rdktZlq7an1CsQgAqKzq5VRJ7uCgAMkxPMziHtTwmMtm6rVGqMaFRV1BRpTV3hXwgargQTsB6k4Q/pEzrEBWWSYAVWJJOwA1XJ6YOr9tszllZTWNTNGx20ZbqotFStyMyE2u21YcDxOpOUlj87EpcTR0tJMA7G52nlq9QZiaTgQO8WysNwwMFTy5G9tsE8a7TU3rUWk1Csmoy3An2VG5YDnPQHGQYkkkkkkySTuTuT1OOAY9WXDRlPWyFPjZ04KEUsP53NpxjjS1EYKxLMNwPjy3O0fhgPMV9GWy3hs6OJ2IamxWCeh8Nuoxl48zPrjU5vJ0/ouWrUkKa1qCp4nYakYSV1N4Q0T78TdONLSu7+TK1+LnxTcpJYXzI8jxDxFSgGmzEEfMCDt8emDuIcVJpUkf8AqQyqwtKFtWliLHTBg7+I4octxNmqQYKjYAAcwN4nYnniavnp2Vrct7A3j6oi/LnhnD1jhuTCsqiSAQdPtHxDeB8Ry5mcB1QQSYpgkMQAxbUQYjlJNhb4HnKtVQSZIGkW032IBmbXJIFp+OIlCOSYuSLe8QINxsPjhoqwNssm4Zljp1FSLjSw3beF07iIXfDjk/CICsZHiMagN7BRNyfdp5zabh2Z8LqOjSQSDIkhesx5jl5YlTKlSYGomIk7QCIkzJ3M7+K/XCylkG4HlWDSWS0ktIABjlIiTqi/rg5qhfSTZbmNPMMLEefnjhpsACQALi87DkCLL4hzPlzwJ35JhgxVmkiBAX2dRte8Xke+MDfIo58zJnUB5YWIXzAm0DyhT9s39cLD2NcfmqrPAKiSANwY2sRfB/BKc5fO0taE9wlUgAx+prKYJUDTpDHzjlilLC+khrQBqvHOZ25C334uuxAD5w0rxmKWYoMCTJ1UWYRbmyrecMlZDJ5KbuROmSoYBpHS43N7xz+/HctQRb+KYICyJ31XAU26X5YZkKWo65B0U0O8G5M7+1uJjacGuAqzAIYkAkQTzJ6iRb4YzfQTJBWz4UiUYR5nn1g7+WAWrs5kgET+zPzn54K7ymVBKx6KR77m/LDO8JXwJ0KgAeLxb7TeN454Kx0MmFZbNMiM0geGAf2ull+7FclGo7e0JP7THc/G+CsxVKBQYBIJIsQJveMQinYmCW0tAGwn6xB6A88ZdwuWAirSUJeqdSiAs6RZiCNrxEe/HeGUdNYwAJRovJN1v5YgWn4S5GogExNhygeV9sF0KBWprZrlSAu5i1yfX/PA2NF5NN2pDVMrlFBNhmGAiQSHZY6zDH4YtOylVQ+SQOodlpWkatBybyY306lST1AxV9qbZDIt1qVUg7frC3i9RH2nBXYykGzfD6kXCZdZ8jRrKRHO6jELXp57fI7MKWC74Tw0DJ5U6rtl6LRG001OGVeGAm7H4YsuH0JyOTYb/RaFuv6sYhJxXqTWwHS4YqmxOCDklgRiVROOlYwBlsCZrgSI5ahWIZgNW7I3k9NoB9V0sJ33w5alNP8AXJoAF6kk0v8AFMpy9sAeZxPqxPRB/ng3AZvt/kk+iKyj+tWTJ2ZWge888eeGguPR+3dALkCEUKO+pmwgSSQfITPLHnxyx0zBj0tHri9O1jmq3uE5XNJRQGjPfsCHqm3dKZGij0YrGqpuJKrFzgBMsNgMXfB+ztWqZ0hVAE6jBvYQu/xjEud7M1AXCqYVWM/xBZAM7DzPUeuDrgna5uXNx1WKF6CjphLlvIYPqIiO1MiCrG53ANOwPvviMEHmNhzxS6JWawcy2UBMQDcDbFzxWkVyKjbusxWpmOQCDrtcfbgvsvwB64rMmyFASTFybD7cO7Z09K5uTZc9ruA0d5RFyCDPtTGOTiGm4+D/AD4nTQWJewx2XEGkRClhUBMydzuouIGxgTO9sPaiobwMAZiSeZH2bGfs5wLQoRVVWB8xe0qdwbzcYOepKxTBYxJIAi1gI3m038/cz3Fkx5zIFMAkRq1STNt1JAsTcxy8O+CzkywBXaAVM/tXPQRsMQ0uFPUceNGQaSQT4iBvIi1552nFtXay0+8BOgydUSVtyNzcWtzjEJySeAqOpXZWrS0upawOlTqYxO8AEC8EWBjfnh75pkkh9I28wbAgHfrsDtM9STlFqASbQWBJMabGfMRe55dMQo8S24WNJsRIHQi0ERBJnnEY10wNWIqtYFAXZWnaASed4EHy5+7AjjeGBKeGJg77wQPL54fW4gC6ky0SRBGk3O4ECJGwE25YCp8TcknSGaAJ03A5gabnpJI8oOKxixbjKmUYk+OkPVzPvkT8cLHH7pyWZqwY7gKpE+9p+OFil/ywCyq0A1RF2Vr2AMbixInqbA364vezr0svmKFRVcla1Mhj7IBbQdrABCTcbH0jJ0uGVahOlF6ElgvKwMmem2D6yVmQS3jmwtAAuWNyRcRy32xGa2ydFJ4baJc7k2y+aq0gCUV6i6QB4QtSoigyOgHSQ3xGrZhVQnSxEyZHnAi9hf5eWL/jWeFXME3ZX8RiARqAJkj+LUMUNXI+OBYRaYJAFwJmeQtvjKSbuxZw7FbmMyxIIlRAtfblvvbnifKSfG0mI5/AqOsgc8Mq0ebEkwsW3vAgecAe/BL0AAS+5vdYN9lmSIG2KtqxF4Iq+ZaSSxvMaYve2/L0wLl6RZokxva+1/THHgnqb+nvlTt7sPTNaR4SD+M+gw3TAA0pAGsLYggTNpkQIHPc88dydcvWAg7XJ8z4R5DFcKj6gby1xPOOfujBnCXbvQSDJO/wwunAYqzPR+MU1/ougWUMyCoVkagtQ6FVoNjBqTe2KD9HWbJzVJmbSC9NgPq+EOukD6s6x7x542/B6S1cp3ZGpSzIREyDSomPgceYcJzOjNmgCe4DOBYBv1YfS8ge2YM/2jawjkg7xnHwXwO6WJRb/MnrPCav+g5KP/xaP2IPx+zEwRSxi3n+OKXhXBQKIFPO5vRTAQQUAAAFoNDVEQRvIIIJwY+UpimGq5msFP1nrlflpxCXH0l39xWPCz8PeHGifX34S0W6Yy+d4tkKZtWzVT/d5isfnVA+GAanbPJi3c5h/wDeVm+9zh41nNXjCXuS+YkqajvJG8ThrvbSxB3IUmPOww/N0GVz+rKqTzUiRt+fXHl2Z7UZNv8A7Gmf7TlvngR+0tD6uSyo9aYb5jFk6j/ofl9Sb0fqXmehdvsrRHC301AaneUZWR++AsPS+PPOD00Rh3xAVWQwdgNUsTG42wLnOOoy+Cjl0PRaCdbXKzh2W7a1k2WifWmf+FgMWTmo2S8ybUG738jVZ/tNl3Y/rwqhgAFMFlkayzRIU3AVY2knYDp4rwvRGqjraZYSGAKgCXNzeTuN48zn0/SHXH1aH/Vn73xOn6TcwPqUP+rI+T4hpqRVow/y+xW8JO8peX3H8W4/l6gUGqrlTIZiCwBENTLW1AGCG8iDyJDpcQpT4Gn3fhixp/pYrjelSP8AiHybBmW/S6P66g2/9W82/vRhXU4iCsqX+S+htFGTu5+QRwntB9HUmMw0shKU6WpHUEFtWpNYIuVKsLm9sV3G+KM/0yui1KQZsqy95TIIMGk1iACY0m3ljccB7Q0s5S7ylNjBUnxKfOCRtjG9ua7hXAqFgrBzOmyvqEAgDwjQ4AktIBJg45KfFyrVOXKNnddfH2HTLhlTjrjK+H8DDpTZSXKsCOoMyTcyb/zOLTKcHqsq1XQrQZgo9kyW21D9mZG4vgzhfZxaiCvmQwRh+qpXDOZuzGZSiptaCxkCwJxY187Vo0mSmWNGo9PVR3pqtNkZYlu8Ewwa9w24x6Mqsb6XuQp8DWnT52nH5khqZZVMrqnTsFMWuYiIbbruMBUXRIWSGkMFcFiV1EtpCi5ZvmLYteKcPQqalNSVBlwxnujsANiUJJhuhIaDE11MI0ioGGq2liYNxtpPsyAYuYB9MQjt3EqUpU6jhJWaBuIio7HVK+ONxdZkAzt7MiJiSOWIMxWg2qFWmQbbWBkEaSADy6+/DKi0iT4k8hqBRiEhRPIxAAJG/wAYaQZtWhViZYjyP7RkE9B5E4vFKxzSvcm4pX71lIhQQAdQ8KgW2Eki4MD+WK5K67nwhpuotHv57RtvtjjgzBAW31VWN92I391vLB7iaapT5M5Oo+Eg6fIGAenW+KpaVYG+QTvlFg2XjzAn3xT3xzBSs5v3lMf4RblYgkfHCxrg0nWzMuugsNImRygRp26HnzjE+ZzrU0AWwAkgmfX7x7sAU6qC4liDaev7R5Ezgl3DHw7D08TERy5XOEaHbfQnyuYYKQxloBEkQAR13tvb44HztdkB8UmQJgiT0A22vvH3zZVxUq91qP8AWk7g+Gmxi+91UW5E+6kqtqg6ibCZJ3O5iTaY+ONGOQZsXGTqo50wXOhtX8VuXQx5zgSvmryGYAkmPCbW8U35fk4suBZRVVnAdiVibADaeUxv0Ntzirz9MT4FHO/tH39PfbGi05NDVE0lcHZNpcmZMCBzPuP+eOKpIHgm8DVF5NrmNXx5YLoUEPiqmx5Kvu+qRvbbFhVyhc/qwwAAAB2IBI2jw/m2Hc0hFBtXAcvxALNh0MAC17W9TtjnDSWqIxiZjz5csP8A6Oq7aI32iPtNz6zfDsqjU2BdTqNhLCwkGYHMfeca66AUWj1ngrRRPd06nhIWoyVkpq1QU1uNVdJOg0/FHKPSlpdkaf0qtmFBDDSyq1akwVnPibwuzNeTAJ3M74mySgZBTG+YePL9RRH3RgJUZa6VaYLNGllmNawTpvbUDcTzPKZHncrTGTi3ez6npKeqUU0t10NVw3h4pJU1VCQXBUsbqgARF1QAbD61/FEnfHm/b/jIq1VVNfdUxpXUpUEzBKkiGEBTPrj0y1akO7I8WllJH7LBrgwdxBHI4p+M9jHza01rMqimxPgJkzAMllPIY8vhK0adXXV/1+3kd1em5U9MH+e08bLYtuz3AvpJKhwmlWckqW8KgTCr4iSSNr+WPRk/RPlIv3pP+8/kMcyfAsvkqtWnTfQWoIZq1dPtVXB0sAGFkO3UbY9WX8Spzi1Tvf2HnLg5Ra17GWp9iaRgd9XkwLZOtHxZQB78G/8A07pj62bb+zSQf+I4u3NP6uYyv96tVf4jvR88B8TqZZnY1MzkIJJAek7mJtP6+CfOBiPPqyeJP3X+CK8qEd0vf9wCn2ApEMSmdECb/RxNwIHisbzfkDhn/Iygu9PNf3sxlV/E4npcU4empWr5LxLB7vIt+0rX9oMLbdYPLDqfHeGpOmtTU/wZID/y8Z1K3/r+2RtNJdvehjdksooUlGuJ8WdpjYkfVW+3LrhUOzuRLqmmnJYD/nxJuYsAtz5czghu2OSgD6VWEAjw5dBNyedMxvywyj23yiMD9Izbxy7qmAefKmp+3G/n2/q/yD/Jv08gdOA5IgfqqH/bnPyS+M5214LTy9dO5nu6tJXXxFxMlWCsbsJWffjUP+kPK8znvc6L/wCFxgvgnbChms1RpU1rA93WTVVYMTID76mJgod+uGhUr0nrlF2Sd7sWUKU/Vi1f2GN4Rxmtk1WpSESRrDKbjY2tuY+zG14tllzOTqvrprqLOSq6SSthJnxEhYneDGNRX4ZRddNVEcdGAI68/PAtTgmSIg0cvtHsptvHXHFPjYTkp6WnffudsaDimr3Vis7D5Ja1JgUV37jL6DUQuiju2kGGBpzAhthG3W4ahSqhUXK0S9SnQZtNEBaaNRLtUYgQkvYSZMQJgxm+0arRqZelQARaoNIMtSJ0xCMCYNjAM3sCNiY6fD6yNpCVFJHikkagLeImAY2g7Rj0IVU4qaW52aVVVtdrJJrtheOztf7lx2krUUqVxQRF7ulmlYrTWmpMnSsAwdIWC5id8eZZcl3FTuxVTXanGlSACeXnFwTucX/GOOFNdGkVeswK1XJkIGsaasDDOb6nmB7I5nFBSeoSWMwDN7FQTJuNmjaNsdNOLSbfU8f+IThKolB3UVa+93n6k61VpMAzBQwvTE+FrEgM0xzuTuelsNbPI6y0C8xtHKd97m1gbW3wM9JXGpyjvAiCFn2fbIILGx5fdiBcmIM04uSPGLCIgnVPQm15Pliqink4Lu1rjalQ02kNq+P2GRyttzOEKLVFLQSpMWuRzi+4kb4acooiSR0uAOvMEi3No+7BNdUamq01JvAIA8ViJJIBn1i04oTsEUqVOP8AWD3soPw02wsD5Y1AoAa3Lwk/aFvhYRp9xcgzZOoD4lYEgFQylSQRIMH6pFwcFZfK1Ab2W4OlogRsAvnHPli64xlnJy+mW/0WjY8m7sWIA+rAEmMA1OHOqHvJVniADHwjeTIxnPoVcZIM4e7CsWJJlDY2Mmi6yORMg+4k4oky6TJ0iYAEFgOU8iTtAEcvXFnkQwrKPFpXWHa8SaTWHUAmPfgRd+QYAAW2AiWtYWG8YCwZp2CcxxUrTFJAFHTc2O7GNzfw8pxW0qDOZJ0g8zabwfXF7wHsnmc436miWgyzsdKjmRLb/icRNwiqGdWptNORBB6xA5EDywLqKwU0OTvICy6wQKa3kS1ov5+VzA6DFic8RMnrFj8T9vrgfM0xRXxSGYEheYiBq907W9MRL2YZqbOaiyIhTqIaV1eFojnp8jbGUYzyzSbhhFr/AEqhBUGDqEEhjNoMKPWAL4j4xw6vT0mtSqUww8CuhQ73MG5I9ARN8UGUpIg7xyUdXGhQktIIYs4tC7c5N8en9t+PUuIZelVoOxWizlpUDdNQRr2PhF/PqcaVJQa0iqbl/wBhuWcjIIB++J+NMD7sdyL6dbOdICbsYjxqOe14w3KVSMgSdw4+OhvwxU8XpM2UrMNUGkxPoL/CQMSsmrM6Fh3Rb/o+bVUzbNCsHILFSxCguYAtAnktp9+PQj2czJEqwFvrUgf/ADxjOcDyiJTYoqqzqwY7amIYCetz9uNwe1ax7F/NhHxE48yD4WtOcquM9fYjqmq1NKNMxzpmabkVKlNgJECiVaQYN++Ycj1xQcd4XTq5o1KhaTlgVAcJ/q6hLyzAgCKin3HGtzdTWSxiSSYBJAJYmJIHXFLxXKtNKoqs5pOQyqAWalUUo4EkTB0NH8GPPhUUa70YWUunsOqUdVNalkxzcNyx2Wm3M6uIKPL6lInCznZvLByO4oGDYvna0xykClb0nGkVHA9jOtbpRX7xGOVDVY/83zonpWpKP+7VkY73Xknhv+77o5+VFrby+xQZXs1k7/6PQkCYFSvU2/uiRjr8LofVytH/ALHmn+SjF+nDXExRzRkEHXnW2P8A0pg+YviBeGVVn/RxH+04hUP2FWwFxF3lv+5fU3KVtvJ/QrRwamUQjL0ASWB//wA6sdoizOCtjud+Wxw48CPKhl//ANcv/HXxYPlngDuMpAk3zTneJ/qfIYjXKUmYI9PhxY2Cly5J6AFRJieWM6sl1+D+ZlCL6fEFz3D2pue5ytIiTfucukXNroxNovznFnlKY7zLkqQVWvVutNbALSE914dmaL9cPfgYJLd1kgxMk9wSZO5mROJ8nwwqXao6Esi01FNDTREBZrAs1yzXP8Ixz1K8ZRtdX830LQpNSCeBdn8vUYs9Km5JUBqlNC0Flk+IEBvEb49BHZ2kqwoZdh4WiPQeyN+mMPlqgRSoiDvv5dCOgxLV4i5EFmjpqf73xXhuOjTi4zTYlfhp1JXi7GM/SbkGrUKNVmEU3Y1CxNwxVbCL3A5jljBZUJDQIUjlCzGo6STtO1ri2PSO3bzkisT4qYA23qLjzRhDKHYaRvN7ncE/WPn9nLHo8DPmUm/F/U4+KgoSS62X0DsoEbxAKp1NqCwDEcyOsTvAk45nMxCiCGLybmTsPrAgjoCOQHvbUzdIJpIVossMASTAnqsEAx5cox2siK2labljckNBXaARN7ki/NQAIjHV1yTa9Wyt5lTmcwHcl6cMT4jrOwEcx0AnrHLETPTBju2gGSS0Mfd+d8WWaUslQkfqxpWIXWCYAZxyB3BO5I64rM6+pg5mWAJkG0eGJPtCAIOLxycsk0PNSiLCmx/vmB9g1fL1wVSyyvTbMSAabKpWJkMDDXgWuPvtivWmP2vsI/HF5kcuBlqtGSWqtTIEgWBswETe2+NJpAjkFqUKwMBaceYv74thYmXJUlEEOxG5nTJ525XwsJdfiNZFzle01F6oVtCLpILONj0BbkSdvI406qrAEFSLQdA28seRnFv2e41WoPFMa1O6HY8xeJFyT7z1xp0luisKr2Z6KKA2in/gH3DHUoAbJS9wI+WKGn2lzJ3y6gW6E36WB+3Dq3aMzoaloZrC7Az5SWBxHSn+IrOppi5Gr4l2pqUMkwpoF0KTKkAXMFomXcAk3gSBvjJJkKlT9bSZu7fxMS2oahO4aTB8iMa/sRnaL1Wp1Yd0RHAIBBDaixiPGUBpydhr/hnFb217WK5jLRpVj3mkASB4VRTBUX1FiBuVF9JBMOHqzelb7/sS4Xir09dZYfbf9ys4zwtO5ZQpUsRctN5mPswVxPsf9ESmXzBrd9ISJXTG5ClmE+vTA/Fs2lXKVKiAMhBIWfGpCrKssWaSRaQQVIN8F9k+IpXywZ28SgAhbE6QIt58+RjzwWqii4rHc6+HpQrVUZXN5KlRWSGPjIYCAx8ItLeEQRa3JuuLDM0aSZI9xXnWWZ6ZZSy6KZfdRElV+zFtxPg1OsvdjwlYMwGHSPECGiZJjf0xk2y1WgKi1FBIBi3hJ0NqC+BfqG8TuemKJTULSZuKoKnUurGyFcLkGJt+vQf/AM6xj7MS5/LasnUWm4g0W8Ii/gPLf44M7M0RUyzLURmXvAw0aN0FRYOoj6rg89sW1TIpoZRSq3BAl6YHswJC9McUuIpL1XJXBGE73SwV2W7Q0KepGqorKzAqWg/DeMTf8rMv++X7fwx4/wBpqjHNVGkiSef564rCx5k4j/xNOfrNvI74+UXax7ZW7aZVTer/AN1o+MRiCr26yoWe8JG0hGInpIETjxug+llZbFSCCLEEGQfjgjO8Qeq+p2MmST1JJJJ0gTyG3LDr+EUe7F/5CfY9OqfpIyo51D6L+JGKfjPbDKVypYZrwgiKbhBvzh74wVNpPicgX+teYMWmd8J7c595xan/AA2jB3V/eTnxtSSs7Gqbi+R/dZ0/9N/88Q1eK5Ag/wCiZh/7ddo98McVvZbh65jOUKVQSjOAwkiVmIkGeY2x7Cn6L+GizUJN96tUc/KoLDb3YhxdehwslGept9m/qgU+ZUV1b3fY8lHE8kNuHD35mofuwZlu2FKk4elkKKMNm1GR6HTa1sab9I/YPKZXJ99lqfdsKiA+N28JlSPEx5wevux5hjo4d0eKp643ttlv6iTnUpStj3L6G5P6U6v7in/jb/04T/pSq8qVP3s2MPGO0qZYgAEk9PSflinoPD/oRvS636jYv+k3MclpD+6x/wCMYi/+pWZ/2X/Vt/7mM3wl6QrUzmAWo6vGBMlY8iDvGxxrH4rwdB+ry1Rje7KW6x7b8jHuGJVKFGm0lSb9iQ8K1Wau52/cr8/21qV07uoFcFlMKpW4IIm5O/TAYoySTTUerHrAHTe28m2H8TzWXzD5dMrRNMjUG8KjUZBU+GZgDc9ffgetwQzBYSdwJY+8nl5z1x0QjCKslp8CFScm7t38Rz1P2Ymeg35iZt8xGOcPq1NWkXA1GIiDHh1H+1BEzzOB4U65STDXutwL3HtTGx5zfljqHQbmItrEyFInlY8x9k4o1gCbvcdWqVSD3mo2YgQebRB5gAqCB0OIUoak8WoEGFkfVifU3mPXD6akEMGMQ2nmxjr1uQbnyw4ZhjI7x4NgI1EyPlMmB5YO2wjb6naeUZzFMm8TMwPfYH0xYVaHgOo+yog6og6vEDfSJA2A5nfFZw9wXUFvETOmDBBE8ud/KeuLAAhFWQVKnlBnzEAkR1t8DhZ3uaIGMweqjyYX98nfCw5s2hJLkyfL4bkcvLCwQXK1R+TbF/wvOU6IgweZIMmbW26QfdiqXSCd5ERFuQ/niStlVCq42PTrz+35YM7Swx43jlGh4l2pYaDSEQVkxuJkrpImLb4EXjFTMFy4UqJIEXUXE+Z04AaknO5iZHnyOG5RCwIEAbTe82Ex+bYlCnCPQM5ynhvcJpOGchjAIvJ+sTMj7fj54m4nmYpshZQwA5xMbW5TG2NL2B7O0nFcZgBijD2XYQCDYwR0m4m464suP9lsomXqVKaOGVGae8YmQtvaJG4A2x6np1PbJD0SouxkOzudr0H7ylTfVp0gwIIJUkEGxHhHXGw4TxpK1QpUoCjVqQQD4gSoO1hpUxYdbYq+G5vVTUwdoix2Eb4B41qE1klXow+/tKGv7wYM23x5jquc7s9XhrcPJM1PGKVSjNTw1FMyhsATGx6eEmDuemMBxrO1nVq2kBS2oAHVvT0ljygrb19JxPxvtu9dNCqyLM6maW2I5AAbkc8dy2ZXNUTR9hgh87KJkdeQjDzU4pO32DUVHiK05Oey9Xom+p6J2K/1D/7xvkMXWa06SXjSASZANgJm+KDsTU/V1B1fV8RHzGLHtM4+iVxIBNJwL89JFr74+V4iDfEteKO+jJKkjxTihLeI7kz87fADFdiy4iDLAwLyIG4vc3u3X3dcAHH1sNj5+eWMnHQ0cgfUTh1KkWMAqNvaMb4LXhFX61No/gCn/iGGbS3Aot7IGp5plnTC6gVMKLqRBExMEYiLYm+g1P3b/wCEj54d/RtX923w/njXXc2l9hmWzbUzqQ6WiA3Nbgyp+q1txffBtTtPm23zNa+8OR8sD5rhzIAYb0KRHwZvhgbuz0wrjCWWkzetHARmeK1qi6alaq6zOl6jMJGxgmJ88Db46UOFoP5IwySWEDLO1KpYksZJuT/li1zXZupTy7Vqp0lWC92RJIJA1SCQBJNvLFWKE81HqwGLLi3FK1WDUqUyAZC0zaevnHmcBvOApYyVzZchdREbb77xtiMLjr1Sbkkz54kq74JnboWfZOppzIJEgo4PwxtG4dSeYOkEySTE+gJ5D3WxiOzWeFHMq55BxtO6nkcbJu1tNvaUH/oyPsWB9mOStSlKWqJanOKjaRJ/yVpqsoQwmb3iJkzy/ljPVuzNVppxEEsrdbzEbgAGJn3Yv6faih0C+gcfcQPhiRuMZd7ys/xOJ+1QcSjGtEs3TkrIx68HqrAKg6fMzO502joLx54J4SIDsCYVtIgnpJnaQJPn6Y1A7ltlU++fvwq2UpNEoRG0SPsnFHKTVmiTpp7MzLOBAqOSdX7NgOQBHp+YxJUoKaZVDIMeGSRawMx1iT5Yt6/Cka+qf7SkgekdcdfICCAVPK8x8h+ZwjbAoNGPfgtWfZX4n8MLGrfg0mTUafIwPhywsU5svxB5RhapvbDVY8sJVnE60RzI+fyOOrY59xUc4y7QfUTgnK1S0hioAG4W88h9ke/EQ0dWPwGFb6raT8fu+3Gi4qV2hkrbG+7EMO7qkGWZmAnnqCe8+IEk7Xxo+OUiOG1pF+4Yt11aZaffPwxif0c51qbVaZdRTsxW8kwRK8pECZ+ONZ2u40TklVAxFazldNlDeIHUdmIi0yJxCovWudUJXMBlOOVEQLTpsLzJDfJSMM4jxSs6EMIGxMNseXiMCRiYVqYs9NfV3B+MTbAfFYbu1RUXUYJRTY2AkgDkWMeWDTtqWBajbTbZccF4W65B8z4gutyQC16agLNhFnDjf62AezvDC+qrFjKqLwb+I25W0/HGu7LcTy9XK1crm3AplBopmqKTtHISwCCVUwZ3vjvG8tlstSR6NenogKKOvXUt4ZAAlhzPqT5BnWbTxliqCxdmf4t3lOmBSLB3ZUTTIJYmwHi5xHvxVZzKZuhWppmQ6hjZSytMD+Em9x8caThHGKD16Rq6lVGDqzowQspsCQJQb+I2icQ9sqBfOd+9Ouogd2o0sqCIgsBBlpOqYOoAG2JKSvZoo4ScdSePb8jI8XUh26GI+AxXziy408sPCVsN+fwJHTnisx0Q2OWe5PlagAYHT4gN1UxvcatjffBD8QNgraQBACBY+/AEiPPrNo9Iv8ccW+1/S/yw1l1FTa2C2zjHepU+I/DDEzEGQ9Sf7X8sJOH1DtTf/CR88P8A6Irfu2+z8cC8V2D6z7kj8UZhDMxHuHlyAnEDVxHOeWJP6Hrfu2+I/HC/oit+7PxX8cBOC7Bak+4Kah644dh75wWOD1v3Z+K/jh54FW5JP95f/Vg6o9waZdgFcE6Q/hRPEdo36/KcTpwCsfqgerD7pxNT7P11YFSoIMggmQf8OBzI9w8uXYgTKVKZFR1IAMXIJ2jrgJji9rcLzbjSzKwMGLC/LZBgA8CzH7pviPxwsZLq0NKL2SYJQaGnBP0k4kp9nswdqR95UfNsFUeyuYMSFX+9J+wR9uH1pdSeiT6AX0s46M1i2p9j2+tUHuT7y2J07JoPadz8B92BzYjcqRRrUnYEnyBJ+y+DlFdYgVR0ifli1Xs3lxuJ/tMfkIGCqHDqSHwKq+g+eFdVdEOqL6sqkzmZGzVPQpP/AIh9+DcvxGrIDNfoVH8vng80PTC7oxibmuxRQa6ky5gxuPh/8sLEGnHMIUPPsLCjDhHTHWcRycdDYetWNlX3ifnOOnMNETA8rfLACWGQ4madMgLL6rFrjaIvYX3HOADifiXFHr0aFM1QVphpSNKiSCFAQHUFFhItFt8Us+vvvhAnz+OA49RtXQPWkw9lwvlp/GBjWdne1n0fLtRLFi1RXLrUCGFmFsGIudwQbDGEw9ahAwjhdDKdjS5ntFRTPfS1o0xJ1MlMkjVPiImIlZBiL3541/aXuqlLvKVOmSo1iAsvTImOZJEhh7xzx5VUkjfGz7GcYQ0hRd4qITom0qb6R1IM26YKpo3MaYPR46OQUek/cMFJxkRFgJ2g79Y64F47wQU2NWkJpm7KN6Z9I9iefKemKnvF5YHKQebIvq9WjVEVArRcSvP44jbh+WAkUUcc4At6jfFOKgw5cyRtPxP3YPL7C82+4b31BdsvTn0H4Yk/pkDZFGK4155L8PvnDB+YH88Ny11BzH0LT+nD+yvwx3+mfIfDFYAvQ/HCAX9n4sfwxuXHsbmS7lqnGf4R8P5YkXiM/VHwxVrUA5D3ScFU6nRCfcBhXBdhlUfcPSsTy+WJFY/s/bgeilQ7KB75+QwQMrUO9SPQYRxRRNjpfkoHvxxncb6fjhDhwPtO59Wj5YcOFp0Hvv8APC4DkhPEo3Kn34aOKH6qk+k4NTKKPqj3DEndgY112DZ9wNc3VO1MDzJw+a55qPQTgiMdDeQj0xr+BrA30ZzvU+0/diWll2FwR79R+ZviU+mOMPLA3NYlDsL/AKk+fd3+KkHEn0s7H/1fY8/PA+vy+3HdfliTpRfQopsk0qx9pRP+yZftRoHwxL/RqnZz7mU/YwU/bgcVPhh2rywrpNbMOtdUE/0P/E3+D8GjCwOCOo+zCwNFT9XkHVHseYY5hYWPSPPOY7OOYWMAU46MLCxjHZx0G+FhYxjsYbTF7W5j16+uFhYxj0Ps7xA5inLWdPC/RrWb38xio47wAUWDIQKbn2f2WiYH8O5HTbphYWGMkVopL+0fhiQURyBPwwsLChRMvDXbZR8RghOBud4GO4WJym0VjBMJTs+v1pPvwTT4RTH1QfPCwsT1NlNKQQuUQbKBth4A6YWFgDDtF/P888KP8sdwsAwinywhhYWMYRO+OQMLCxjHGQ+7HI/PuwsLAMIDCIOFhYwRAT+f5453eFhYIBFfPDtJwsLAMPFLzwsLCxrmP//Z"/>
          <p:cNvSpPr>
            <a:spLocks noChangeAspect="1" noChangeArrowheads="1"/>
          </p:cNvSpPr>
          <p:nvPr/>
        </p:nvSpPr>
        <p:spPr bwMode="auto">
          <a:xfrm>
            <a:off x="0" y="-1068388"/>
            <a:ext cx="2619375" cy="1743076"/>
          </a:xfrm>
          <a:prstGeom prst="rect">
            <a:avLst/>
          </a:prstGeom>
          <a:noFill/>
          <a:ln w="9525">
            <a:noFill/>
            <a:miter lim="800000"/>
            <a:headEnd/>
            <a:tailEnd/>
          </a:ln>
        </p:spPr>
        <p:txBody>
          <a:bodyPr/>
          <a:lstStyle/>
          <a:p>
            <a:endParaRPr lang="en-CA" dirty="0"/>
          </a:p>
        </p:txBody>
      </p:sp>
      <p:pic>
        <p:nvPicPr>
          <p:cNvPr id="10253" name="Picture 24" descr="http://www.visualphotos.com/photo/2x1973855/children_loading_a_school_bus_1778259.jpg"/>
          <p:cNvPicPr>
            <a:picLocks noChangeAspect="1" noChangeArrowheads="1"/>
          </p:cNvPicPr>
          <p:nvPr/>
        </p:nvPicPr>
        <p:blipFill>
          <a:blip r:embed="rId3" cstate="print"/>
          <a:srcRect t="6041" b="3931"/>
          <a:stretch>
            <a:fillRect/>
          </a:stretch>
        </p:blipFill>
        <p:spPr bwMode="auto">
          <a:xfrm>
            <a:off x="4427538" y="1989138"/>
            <a:ext cx="3859212" cy="4608512"/>
          </a:xfrm>
          <a:prstGeom prst="rect">
            <a:avLst/>
          </a:prstGeom>
          <a:noFill/>
          <a:ln w="9525">
            <a:noFill/>
            <a:miter lim="800000"/>
            <a:headEnd/>
            <a:tailEnd/>
          </a:ln>
        </p:spPr>
      </p:pic>
      <p:pic>
        <p:nvPicPr>
          <p:cNvPr id="10254" name="Picture 15"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10243" name="Content Placeholder 2"/>
          <p:cNvSpPr>
            <a:spLocks noGrp="1"/>
          </p:cNvSpPr>
          <p:nvPr>
            <p:ph idx="1"/>
          </p:nvPr>
        </p:nvSpPr>
        <p:spPr>
          <a:xfrm>
            <a:off x="467544" y="2420888"/>
            <a:ext cx="8229600" cy="4248472"/>
          </a:xfrm>
        </p:spPr>
        <p:txBody>
          <a:bodyPr/>
          <a:lstStyle/>
          <a:p>
            <a:pPr marL="538163" indent="-538163" eaLnBrk="1" hangingPunct="1">
              <a:buFont typeface="Wingdings" pitchFamily="2" charset="2"/>
              <a:buChar char="Ø"/>
            </a:pPr>
            <a:r>
              <a:rPr lang="en-CA" sz="2800" b="1" dirty="0" smtClean="0"/>
              <a:t>Line up single file with younger students at the front.</a:t>
            </a:r>
          </a:p>
          <a:p>
            <a:pPr marL="538163" indent="-538163" eaLnBrk="1" hangingPunct="1">
              <a:buFont typeface="Wingdings" pitchFamily="2" charset="2"/>
              <a:buChar char="Ø"/>
            </a:pPr>
            <a:r>
              <a:rPr lang="en-CA" sz="2800" b="1" dirty="0" smtClean="0"/>
              <a:t>Wait until the door is fully open, then board quickly and safely.   Always use the handrail.</a:t>
            </a:r>
          </a:p>
          <a:p>
            <a:pPr marL="538163" indent="-538163" eaLnBrk="1" hangingPunct="1">
              <a:buFont typeface="Wingdings" pitchFamily="2" charset="2"/>
              <a:buChar char="Ø"/>
            </a:pPr>
            <a:r>
              <a:rPr lang="en-CA" sz="2800" b="1" dirty="0" smtClean="0"/>
              <a:t>Don’t run onto the bus.  Be careful getting on the bus if you are carrying anything.</a:t>
            </a:r>
          </a:p>
          <a:p>
            <a:pPr marL="538163" indent="-538163" eaLnBrk="1" hangingPunct="1">
              <a:buFont typeface="Wingdings" pitchFamily="2" charset="2"/>
              <a:buChar char="Ø"/>
            </a:pPr>
            <a:r>
              <a:rPr lang="en-CA" sz="2800" b="1" dirty="0" smtClean="0"/>
              <a:t>Go directly to your seat.  Face forward.</a:t>
            </a:r>
          </a:p>
          <a:p>
            <a:pPr marL="538163" indent="-538163" eaLnBrk="1" hangingPunct="1">
              <a:buFont typeface="Wingdings" pitchFamily="2" charset="2"/>
              <a:buChar char="Ø"/>
            </a:pPr>
            <a:r>
              <a:rPr lang="en-CA" sz="2800" b="1" dirty="0" smtClean="0"/>
              <a:t>Place anything you are carrying on your lap or on the floor at your feet.</a:t>
            </a:r>
          </a:p>
          <a:p>
            <a:pPr marL="538163" indent="-538163" eaLnBrk="1" hangingPunct="1">
              <a:buFont typeface="Wingdings" pitchFamily="2" charset="2"/>
              <a:buChar char="Ø"/>
            </a:pPr>
            <a:endParaRPr lang="en-CA" dirty="0" smtClean="0"/>
          </a:p>
        </p:txBody>
      </p:sp>
      <p:cxnSp>
        <p:nvCxnSpPr>
          <p:cNvPr id="6" name="Straight Connector 5"/>
          <p:cNvCxnSpPr/>
          <p:nvPr/>
        </p:nvCxnSpPr>
        <p:spPr>
          <a:xfrm>
            <a:off x="539552" y="1628800"/>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1269"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1270" name="Rectangle 6"/>
          <p:cNvSpPr>
            <a:spLocks noChangeArrowheads="1"/>
          </p:cNvSpPr>
          <p:nvPr/>
        </p:nvSpPr>
        <p:spPr bwMode="auto">
          <a:xfrm>
            <a:off x="539552" y="1844824"/>
            <a:ext cx="6408738" cy="523875"/>
          </a:xfrm>
          <a:prstGeom prst="rect">
            <a:avLst/>
          </a:prstGeom>
          <a:noFill/>
          <a:ln w="9525">
            <a:noFill/>
            <a:miter lim="800000"/>
            <a:headEnd/>
            <a:tailEnd/>
          </a:ln>
        </p:spPr>
        <p:txBody>
          <a:bodyPr>
            <a:spAutoFit/>
          </a:bodyPr>
          <a:lstStyle/>
          <a:p>
            <a:pPr marL="538163" indent="-538163">
              <a:buFont typeface="Arial" charset="0"/>
              <a:buNone/>
            </a:pPr>
            <a:r>
              <a:rPr lang="en-CA" sz="2800" b="1" dirty="0">
                <a:solidFill>
                  <a:srgbClr val="FF0000"/>
                </a:solidFill>
              </a:rPr>
              <a:t>Getting on the School 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0-#ppt_w/2"/>
                                          </p:val>
                                        </p:tav>
                                        <p:tav tm="100000">
                                          <p:val>
                                            <p:strVal val="#ppt_x"/>
                                          </p:val>
                                        </p:tav>
                                      </p:tavLst>
                                    </p:anim>
                                    <p:anim calcmode="lin" valueType="num">
                                      <p:cBhvr additive="base">
                                        <p:cTn id="8" dur="10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12" accel="50000" fill="hold" grpId="0" nodeType="with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 calcmode="lin" valueType="num">
                                      <p:cBhvr additive="base">
                                        <p:cTn id="11"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024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accel="50000"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additive="base">
                                        <p:cTn id="15"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024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accel="50000" fill="hold" grpId="0" nodeType="with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accel="50000" fill="hold" grpId="0" nodeType="with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024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accel="50000" fill="hold" grpId="0" nodeType="with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additive="base">
                                        <p:cTn id="27"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12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3" name="Content Placeholder 2"/>
          <p:cNvSpPr>
            <a:spLocks noGrp="1"/>
          </p:cNvSpPr>
          <p:nvPr>
            <p:ph idx="1"/>
          </p:nvPr>
        </p:nvSpPr>
        <p:spPr>
          <a:xfrm>
            <a:off x="395288" y="3284538"/>
            <a:ext cx="2808287" cy="1584325"/>
          </a:xfrm>
        </p:spPr>
        <p:txBody>
          <a:bodyPr rtlCol="0">
            <a:noAutofit/>
          </a:bodyPr>
          <a:lstStyle/>
          <a:p>
            <a:pPr marL="0" indent="1588" algn="ctr" eaLnBrk="1" fontAlgn="auto" hangingPunct="1">
              <a:spcAft>
                <a:spcPts val="0"/>
              </a:spcAft>
              <a:buFont typeface="Arial" pitchFamily="34" charset="0"/>
              <a:buNone/>
              <a:defRPr/>
            </a:pPr>
            <a:r>
              <a:rPr lang="en-CA" sz="2800" b="1" cap="all" dirty="0" smtClean="0">
                <a:solidFill>
                  <a:srgbClr val="FF0000"/>
                </a:solidFill>
                <a:latin typeface="Arial Black" pitchFamily="34" charset="0"/>
              </a:rPr>
              <a:t>BehavING </a:t>
            </a:r>
          </a:p>
          <a:p>
            <a:pPr marL="0" indent="1588" algn="ctr" eaLnBrk="1" fontAlgn="auto" hangingPunct="1">
              <a:spcAft>
                <a:spcPts val="0"/>
              </a:spcAft>
              <a:buFont typeface="Arial" pitchFamily="34" charset="0"/>
              <a:buNone/>
              <a:defRPr/>
            </a:pPr>
            <a:r>
              <a:rPr lang="en-CA" sz="2800" b="1" cap="all" dirty="0" smtClean="0">
                <a:solidFill>
                  <a:srgbClr val="FF0000"/>
                </a:solidFill>
                <a:latin typeface="Arial Black" pitchFamily="34" charset="0"/>
              </a:rPr>
              <a:t>on THE </a:t>
            </a:r>
          </a:p>
          <a:p>
            <a:pPr marL="0" indent="1588" algn="ctr" eaLnBrk="1" fontAlgn="auto" hangingPunct="1">
              <a:spcAft>
                <a:spcPts val="0"/>
              </a:spcAft>
              <a:buFont typeface="Arial" pitchFamily="34" charset="0"/>
              <a:buNone/>
              <a:defRPr/>
            </a:pPr>
            <a:r>
              <a:rPr lang="en-CA" sz="2800" b="1" cap="all" dirty="0" smtClean="0">
                <a:solidFill>
                  <a:srgbClr val="FF0000"/>
                </a:solidFill>
                <a:latin typeface="Arial Black" pitchFamily="34" charset="0"/>
              </a:rPr>
              <a:t>SCHOOL Bus</a:t>
            </a:r>
          </a:p>
          <a:p>
            <a:pPr marL="538163" indent="-538163" algn="ctr" eaLnBrk="1" fontAlgn="auto" hangingPunct="1">
              <a:spcAft>
                <a:spcPts val="0"/>
              </a:spcAft>
              <a:buFont typeface="Arial" pitchFamily="34" charset="0"/>
              <a:buNone/>
              <a:defRPr/>
            </a:pPr>
            <a:endParaRPr lang="en-CA" sz="2800" b="1" u="sng" dirty="0" smtClean="0">
              <a:latin typeface="Arial Black" pitchFamily="34" charset="0"/>
            </a:endParaRPr>
          </a:p>
          <a:p>
            <a:pPr marL="538163" indent="-538163" algn="ctr" eaLnBrk="1" fontAlgn="auto" hangingPunct="1">
              <a:spcAft>
                <a:spcPts val="0"/>
              </a:spcAft>
              <a:buFont typeface="Arial" charset="0"/>
              <a:buNone/>
              <a:defRPr/>
            </a:pPr>
            <a:endParaRPr lang="en-CA" sz="2800" dirty="0" smtClean="0">
              <a:latin typeface="Arial Black" pitchFamily="34" charset="0"/>
            </a:endParaRP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2293" name="AutoShape 8" descr="data:image/jpeg;base64,/9j/4AAQSkZJRgABAQAAAQABAAD/2wCEAAkGBhQSERUUExQVFRQUFRgYGBcWGBgWFRUYGBQVFxYZFxQYGyYeFxwjHBQWHy8gIycpLCwsFR4xNTAqNSYrLCkBCQoKDgwOGg8PGjUlHyQwLC0sNDAqLCwsKiw0LCosLCwsLCwwLCwsLCwsLCwsLCwsLCwsLCwsLCwsLCwsLCwsLP/AABEIAKABAgMBIgACEQEDEQH/xAAcAAABBQEBAQAAAAAAAAAAAAAFAAMEBgcCAQj/xABJEAABAgMEBAsEBQsDBQEAAAABAhEAAwQFEiExBkFRYRQiUnGBkZKhscHRBxMyYiNCU3KCFRYkQ1STorLC4fAzc+Jjg6PS8TT/xAAbAQACAwEBAQAAAAAAAAAAAAADBAECBQAGB//EADgRAAIBAgQCBQoGAgMAAAAAAAECAAMRBBIhMQVBIlFhkaETFDJCUnGBscHwFSMzU9HhBvEkcqL/2gAMAwEAAhEDEQA/ANbRO2w/fERI8MHKAxcORJEyeBEdSnjwx4IkKBKlyZ60cEQ40ckRaVM8AhGPUpfKOJs1KfiUlPOoP1ZxVmVdWNpwUtsJ4RHl2IVZpDTSw6pmG1mHWWgNM9o1K7Jx3kkDrCYAcZRAuDf3An5Rynw7E1dVQyzXY8uxXvzuKk3kJRdYlwSrLpiq1HtVnE8SWgDez9wgK8RpvfICbfD5mM0eDYmt6IHfNJIjxoodiafTqhSkuUlIfBmOLbHEF/yvOP6xXXC9XjCU2ylDf4SG4RVQ5WIvLOOaPJiXirm0Zv2i+sx5+UJv2i+0YD+Op7B7534W3teEshTHJTFeFqTftFdcdC2J3LPSx8osOPU+aHwlDwl+TCHWh6VNIyim6RaSz5VNMWhQvJAY3Un6wB1RTZHtYrE/F7tXOgDwaNjB4gYymXQaA21idbCPRaxM2ObNeIyhGbU/tiX9enQfuqUnxBgpTe1qmV8cqYjmKVehh3KRyizU3Mujx4oQBptPqFf66799Kk9+UFaW1pEz/TnSlcyw/VHC0EUYbiSAWjpM1soiWpaMqnlmZOWEIGs6zqCRmo7hFHrPbDTpU0uTNWOUVJR3Y98VZ0X0jJVHb0RNLk1LhiYaqCG5oqOjvtIpaqYmWCqTMUQEiY11ROQCxg/O0X9NiP8AErHcPWKZ6Y1BhclQ6WgZ3DNHE6Vlv1RYhZSBqiOLJSo5nziwrrINBoCGEWbRf/RP3z4JhiosNN03XvasYCJQQ4OYMUq1FenpL0qbI+svUKKNChGOyxLDRzHVbPSgXlKCUjMqIAHSYBjS2QoqEsmZdZyMEucsTn1QZ3WmmdtoBUZ2yqIYaPJigkOohI2qLRW6jSGYrBLIHy59ZgZMmlRckknWS/fGRW4wi6Uxf3x+nw5j6Zlnn6QSk5ErO4MOswOnaTrPwpSnn4x78Irk61JSFXFzEJVhgTj07OmFUWkhE1EovfmfCwcYPmdWUZlXHYuptpz0HKPJhaCdvvg3THSCsCk3Zkz3ZH1MONrdhzRXqSqrFKABmAEhyo6nxzi2ItdKqiZIukGWkqUokXcG1dMAqjStQvLlSHlJLX1PiejARek1d1y5Lmw1Pbt3zS88RKWQAAbbQ1bVnGdKupICnBD5PvbnMV5GiM0/EtI5g/jBm1NIblLLmy08acwQDjdOt9rZdMDFWhV08+UmesLEwh0hmDqCSMAGIJgeHTEBCFIG9gdzbe0oMc1IZVJt2dssFlWb7qUmWHID4nW5cxAVojJd2PMSWHfEezJqlWnPBUSlCVAByw+AYDKLOUwpVNSi3pbgHv1kUqxNyNOUDIkyKNN5RTLCiz7Tm2GMdSNK6VSgkTcSWBKSEvq4xGEDPaGWkS/9w/yRD0wopSUU6JaEicWcIAcgpA4wGsqy6Yao4ZKwU1Cbtf3C3MxarWYMbcrSy1tuolT5cgpUVzLrEMwvEjFzuiPaGkBl1UunCAfeXOMVENeJGTY5QJtFB/KdKk/ElEkHnAU8dWuHtaQNnu/6jEphad1uL9At8ZQ1W1/7ASXamkE01Bp6VCVLT8SlZAgYtiwA2nXC0Yt+ZOmTJM4JC5YOIDZKuqBAwz1wJm1ZobQmLmJJRNvYjMpUQoFL6wRiIttmTZEwGZIuF/iIASpziQrWDzxFdEpUgAlwQLN287n6TqbFn1bUHbskLSsfoc77o/nTGWrjVdKB+iTvuf1JjKKksDHoP8ffJhXbqP0ETx/6g90jzanUOuGhVHbHtNRmYSxYDM+g1xLTYYfEqOGrAvBalck3Y6wCUXYXUaRmXUPuMdCaYaqKFUsul1ABzgxHrHSPiHPDmHr5lN9ZRkKmxirq5SmSVKIS7AkkAnMjniAVGJ0ilcuQ41evNEsSG1CEGqa3MYpYSpUFwIIlzWMfSXsf0sVW0ZRMVem05CCo5qQRxCdpDEPuEfP9RTPnq164N6C6YzbNnKWgBSVMFpOS0u4Y6jviV6R0g6lFqRswn1DdjxMtoF6M6USa6SJslW5ST8SDsUPOCt6CWI0gZ4RFctaRdmM7uH6yfSLGTAC3T9L+EeKo7UCRB0KFCiJMyq2Lfmz1PMmKUd5wHMMhB7RFH0KlcpZ7gB6xSkKfqjQNHJN2ml73PWTA+NNlw9usj6mGwK/m37JD0hnrXMk0yFFHviSpQzCRqHOxhigoJtGiqUS8sJJlOXJIdiQMjiIl6Q2IuaUTZKrs2U7anxcMdRfbhAudbqp1nzjMAC0qEstg7kF21HAxi0gXpIqWIJAYcwc2/wBI+/RYlt9bd05s/RZNRSIU92atRUZhdRZyGZ+mHbQqkSrRk+8UyZUkAqL53VahtJiwWPLuU8pJYNLTntIfzgLKo0TrTmiYkLShAwUHDskDDpMVWualSp5Q9EBrfEgaSSgVVC7m3hB1JUBcy0JyS6fdKCTk94gDwhyam7ZA+ZQ75n9oh0hApK1QwCpiEBsmvEt1RNt1V2zKdODqunnYKJ7yIdZBnVR7ajuUQIPRJ7D4mNWjL+hs5G0g9ak+sTtIxer6VO9J65hPlEa2FCXU0KVlky0S3JyHG19UPmemfassyyFJlpDkYjihROPOQHgKg6Pyy1D3ky/MjtUd080XF6uq1byOuZ/xi2NFD0at+VImVCppUDMVxWS7gKUT4iLnZtopnyxMQ90kjjBjgWyeEOIUnWpmt0dBf4Q+HcFbX11+crPtEPFkJ2qUe5I84H6R2BwEypslanvNizhQDuDrGYidp6CZkhklV0KUwBP107BujmbJqbRmI95L9zJQXOBGebXsVKIw2CHsMxp0qbE2TpZu3q0i9UZnYW10tPVzfeWpIU2cuWptjyirzhyrD2xL3XO6WTD9vaOz+EJqKVnCUgBwCm6m6M8CCIfsDR6amcampUFTTkBizhnJGGWAAihqUhT8oGHoZbc7ywVs1rete8I8Kpqq9JdM1hxkscGLFi2BfZFX0Wle6tCdKQSZYCweZJF194OETq3QtfvlTJM73YWSSOMCHxIBScRBawtHkUySxKlq+JZzO4DUIW8pRo0mVHvmG3Ues8oTK7uCRa3OcaTf/kn/AO2fERk8/IvujXNI0fos/wD2z5Rks5PcQeovG3wJc2Eqjt+gimO/VX3Q7ZVnpwLcXIQZm2SgZQMpK5LcT4VByNkSuHHJy0ZtTOWnoaRUKLSJX2aybza2G/VFQnOhRwa6SGi61dpFLFQBGOGzZhFNnLK1KJzUSY0cAXubzI4lluLbyZSyywJGoeESiQYgUlScEk5eESyQA7xLaGxmng8Yi0p0JT74g1tLdIL/ABPgdzRLVVJSDj1esDpkwqVePMOaD4cEveJcSxFJ1yjeWr2Z6QLpa+VdPEmKuLTqUCCz8xaPpGVOC0hScQQ8fKVhzLtTJOyaj+YRu03S1VHTLX7szQlQ4oVdugliXY4ZYb4riMQKWIVG2YeMyEol0JXeXmAFtH6T8I8TAnQ/2gLrZxlrkiWkpJQoFRcjMEnPDHDZBS2P9T8I8TBw4dbidXw9TDvkqCxkKFChREDPn+z7TxCVa2Y8+qNhpZd1CU8lIHUIyLRiyvez5JPLBbcnE+Ea4hUY/F6zNkQ9p++6aOCWwYyvVFs1Mmpmgy5kxJwlADijJi4GMNK0Xm8CKMDNVMExSXAfAi6+T4vFrTMjq9CQxhW2RQLWv222jBog3zG8rVBZVROmyl1IShEgC6kM6iGxIBLZA9ETrKsiZLnVM1ZS848Ri7B1M+GH1YK34698IE+JqNcWAB0sBtrf5ywpKIAoNGUopl081aSVrCnSWIOASwOePW8R6HRenlLC1zTMuYgHBIxYEgO/GGW2J06hXNAJ4hKgsvdvBTsACNSRlvMdCzDdCQbgBBYKJHF4qRhkAnPWSc4Y8s4BvU33tb77pTINOjttPbVoqepu3wpag10y3vG9iwLMdpGrdHNlinkpPuEKLglRGKiA7kqJGAbvEKTZxSzqSwSzAK4pLBZS5YOAz7ydcdU1CmWlSb3FWz4AH5g75FyG1PACyhMmYkdV9JfKc2a2sbVSUyZd9NPLL/C4AvAJvFTl2SGOPNtEOptcJSbktKUpSlQ+qnjZuAMCcGGt3jurly5hBUSQElISCycdbDXgOoQ0mmlDaWAzKi7HAnacW5sIpmQjp3PxP8y+RhtJ9m1qpiSohkk8VnDpbW+w4PuMS70Dk1AAYAsN3946FSdhhVgCbiEANoReOSqIHvVHVHoQs6vGJIBE6xkwrEcmcIjFCtbCGz95PWIoVtJEa0inA0s/fLPlGXcDmK+GWs8yVekaoQOUeh/IQgPvnoVGrgeItg0KKt7m8VrYZarAkzMKay6pJdEmZ2SB3xIVYtcsgiUofeUhLcxeNGUj5F85bzMehB5HWpPlE1OJM7Zsov8AfbJXDgDLmNpnStDqyZ8ZQBsMweTxIl+z+brmShzXj4Ji/BKuSnD5j5JhFKvkD7lHzEU/EqwFhYTjhqZNzcyjo9nPKn9mWfEkRJT7PJf1p008yUJ73MXEJVyh0J9THoSdp6gPKBNj67bt4f1JGHpD1ZVJfs9pxmZyjvUkeAiVL0JpR+rUeeYryaLCUPrV0FvKOeDjavtGB+d1vbMuKNMbKIKl6MU6MUyEunEYqJcYhnO6LJTqStLKxSpLEHWFDHxgbNoEqDY4g/WU45sYfopIuhipOAyUfNwYG7lgGZiSOv8A3JsBoBaWWwLBEkpWVAlIZIGQDMHJ3aolWot1v8o8TECza/jKkqIvpSFpOV+Wp8W2ggpLYZbYfqFOY9nRVfIBl5zBr1nqVyHO3yjcKFCiJEzSwbANPMCyoKZJACUkMSG17niwcKPJMTko54RQI8pWrPWbM51m6qKgsBIQqF8iOr0zYOuHEUKTxiVcbFrxAbIMNURa2bTSR9IQNxUonqeKAXNhvL3EdUZmspH+bzHBmbZqR0iBR0sok5JB/A/jHCtPaYZIPQlIgvmtU+qe6D8sg5iF/ep1zR0OfCOgUHIrPMlR8oBL9o8sfDLUekDwhpXtEUfhkk9JPgIsMDWPq+IkecoOcsgljkTD+FvGPfdf9JXSUjziqL08n6pDdCoZXpfWK+FAH4fUwReGV29Xx/iUOLpjnLmJKvs0jnV6COxIXsljtHyihTdJa7a3QmIsy36w/rCOkDygy8GxJ5D/ANfxBnHUxz+U0j3C+UkcyPUx6JJ1zD0BI8oy2ZX1Kvimq7R8oaAm53z1n1hgcBrn/X8kSn4gk1oUnzr628I5mUqRneOOtStfTGfWPpHOp1C8orQ+IJfDcTkY0dakqllWabpUOa68ZWLwlXCOFfYxqlWWqLrIFkWeJaLpIUoKW6iMVcdTZ44Bh0QQ90IhaNoalkPmZSTvxx84WkNsilkmYcVHBI2qO3cM4WZWeplGpJtCZgq3j9ZWy5KXmLSgbznzDXAWfptSjJSjzJPnFXpLIm1avezlq43WR5DdB+n0TkJGKB04xtU+EoB0zc90V84c+iJzM0/p9SZh6APExHX7QZeqUs9IESKpFLKHwp5gA8RaW0pK1BNy4DrYM+/ZDacHpkXynvMGcSwNiwnCtPifhpyek+SYZXp3O1SAOe8YOqpQkttyiLWSGxvKA1sLwHRqiy8OoXsV+f8AMuWqWvm+UCr02qdSED8L+JhlellYdYHMlMe2hKY3r4U+zA9I1RxTUzsTGgOF4VVzW8B9REDiapbLeeJ0qrE4veG9IPhByxdOUzCETkhCjheHwvvByhmXI14jc8BrapQrjAAEa9sKVeG0Kosot9/CFWvUTUmaQvaz80e0hZxsUfXzgLohXmbSi8XKCUk82XdBmR8R3sfLyjyb0zTLUzymqrZgGHOSamkUqppJqMLomoUc+KwLHrMHJucR7OxTzKB6wR6Q/Mzj1XDtcJmvz7rTExZ/PC22E5hQoUMwczrRyZMkzkyVLUtExJu3s0qSH7xFonHBhmcOvDzgNZ8q9VP9jL/imFh/CD1wXd1jYMfIefVGJxQIuIIQdV/fNTCljTGaCdK9IOCyuL8asEjY2uKpQ6PKm/S1KlEqxCX1fMfKPbZm8ItAJzTLOW5OJ74saVOwjW4bhFSmGI1O8TxNUsSOQjMqxadsJMvLY/jDi6OQMpUscyU+kdzZgTzxDXNMbIReqJXMcm0plkKSAUKDsBk+yIq7R44AwGXP6QblpKk3j9ZiADgBklI8TAGvkhS1NkCxbJ+eL0yDcGXqKVsRJKlgjEbn/wA1xAnIIwHTHaJwa6rMZGFTS7yi7sNmuJS66mc4DbSFOoSz7XiGUxaqpKCgMCDnvGDQCqKfjjYTB6VbNvA1aOXaNSbNUoPDVRSFEGaae2HlESqBU5Yt3RAqsW12ljSXLpvA8zyjSZKymzwTmKZ//GYzepDA80aNb3EoVp2Sko6wlPnHmf8AIzdqS9se4forGT7OlXZMtOyUgfwCKn7QlXplOjUSe9QEXNKWw2MOoNFH06X+l042AH+M+kYHDeligff8jNGvpT7oSlzLgYJOG7ZAe1LVmkEDBsxsG+LDKmcQE/W8NUVyeoGetJOd1htj2lIdI6bROqt0FjvBYpVkPdVjrY+MT+AgJGRZLkguMxFoQoS0BwGOERKuQlSVABirDDftEEOJLcrQYwoAvAFXa5En3bm8lQKSNSWxDx1S29ObEJVzjHrERLVo7hSMActeO+Jtn0hVgQAGOOrAQVhTFO9oNC5e19oOr7QKiHQlKnxIfHogjQPnmOZ4HV9MbomfVvNvcY5QesRH0TpOfTFa1vJi0mkhaqbx+UX/AMzMBbaZII1mLAZhSnFr27KA1tJUU8ZurGE6SnNrGqlNcmklezydhORsUFdYbyi1vxk7wR4H1ijaBzmqVp5Ut+o/3i8TMCDsUO/DzjyfEkyYth1/xGMMb0hDlkq+IbUnux8olzhjA6yJjTE9XXBGalix1BupxGlwmpegydRiGNT81W7JxChQo0otKdo8HlKmnOcsr/COKjuHfEqoqbkuZMJyB6khh3vHSQJcsBOSEgD8IAEAdNaz3VLcfFRA81GPNMTia+vrHw/oTZ/Tp+4St6MuqZNnEYPdfeeMYstBUXlZYk4CI+htmfoqXD33WQfmOHc0P8ATKVdU4C/hXyFO4y8Y9vSyhLc5iHMT2Tuc4LqGDlOO0ZiPZYvHDDVBAUpmAhYYqDL2BYyWNxEB5NWQVSyk3knHm29O2I1a9uUKFC2vtCtnpuFnxBYJUHBvYHmiVKsVPvSAGScZks4jDHAjPZ0wNsuffmJBGahi+zHpyi2S5SZd5XKxJOrDwgLkrDC1pVNKaJMuWkhOIzYAJSCSeNvJwG4QIsWrctg7RK0qtP3rpHwg4bSraeiK7LWUkEYEQ/Qol6VjvE6tfydS42lrmvgpjuwA64CWlPAmjKCdnrmVAuhksMSX1ZlogV9jscVXi+7FjjEUqRVulLVa4YdGOKnu2rDPVHMqR83xdI/wRAM8pfwMSqSpvJiHpsklKivIFpS3mJSGxKBhvUABF50t/wBC7y50pPXNT6RT5Eu9WSU/9VPdj5RcbfF40yeVVS/4QpXlHk+NPfEUx1C/33TRwi9BoVvOS20+MUXSsBdoSUqyCU/1GLwlUUHSN1WkAGcJHcj+8ZvChev8D9IxiPQt2iE0kkhKV4AdUQFpSqYSnFg17bzDZEiWbybrMxIPzdOsR3LkR69bi5MXfXQQhRVQUm6pn3wxUqAOK8E6ji24HZEGplHV3QKrLOmrydQ3FxFqaBja9pRnZVuBeOVNT75ZIyAYesHLMl/RpcYh3A2E6oq8oGXq6CIL2LazqKSMMwdhyg9VCVsuwg6TgNdtzJFsWc8oJAGC3z1Yv4x7TyvdpSkKxL4GCS1jX/aAVp1F5WGrLzgNPM4yfGFqFabZ/hJyibjkEEand+6BVfUFSMcMctcTqWqWtOCQ204CIdo2Uq64W52Nh0RKABtZzsSvRkDRabdrZfzXk9YjRp4wPN4Rl9NM93PkqyuzE+MakrxjzHHUy4gN1j6wmCN0IkmkmMQd8Hqv4n2gHrDxWKNeA/zKLGZjhP3QO8wLhbWqMvWJGMF1BnMKFCjfmbKytTlI24nox8WiiafVJmT0ShqAHSo+kXdKsSTqDeZ8uqM6FR7+uK9QUSOjARhcMTPWv1D5/wBXmpimsluuXyy5oQgIAOAA6hDdp2olKCFBK0nNJ9dRj2VP3ZRGVJC24oL4Octpxj1KWzXMTe4Wwk+gr0LlgodhgxLqDbYH6QWkw4jAlgSMyNjwVs+zEJAIwvZiI9rWdLLApG2LrlFS/KUZyUtzlZpKwS1JWDikgxcbQrTMlgpLpIBYaxFItKi92ri/Cf8ADjBTR20jdMs/VxHMdUHxFMFc6wdEkHKYxac0d8RaSWFqY5DMxOtmjvB05xxozTIWpaJhIJKWYgPnrIhmi6ileJ10bykJirEo8RsRgUnVs64H11UFjLqYdwGMFl2CQoYKCUn6zFxsBTEG05N8XuKkavmbVhnFkZL3lTTZgTtBE+nvJBSCS3G3HZDdIghLmHZdRddLB3z2DYIaqprJMRUYnowlJR6Ue0dN+ulnZfPUg+sW60sZ9KNi5iuzJUP6oqehYeqfZLUesiLXVF6qSNkucrruJ848Jxk/8wjqH0M3MJ+lfrMJjKM5tucPyjNJVdAcPzJAjRAYyu3VvWTj86vH+0V4DTz4m3Z9RLY18lMMIfp7QQ2KhD35SQz3hzPj4RWUGHQY94cCm1zMTz977CG6q1EEMnvzHNEUWqzNs14jqgaTHjxy4Gko5yDjqhNxaT1WwouFBKhvT4Q1T1SEqJAIB1bOaIZMcmDrh0XaBbEO28MTrYBDAqbYw9YiSq1ILqBLZAN3mILx48cuHprcCS2Idt4VqdIFMyUsIcs60ryLqjxhqgIY4UIo2EpkWGkKmLcG51ku35ISyhtjR6edeloUDmkHrEZVUVKii6rHYdcaJoxUX6SUTiyWP4S3lHjeP0SmQn7+7TXwdQMxtClOrFQ+bxx84P0anQIrktXGO8A9Tj0g/Zx4nSfKMrh36/whcV+n8ZKhQoUekmVKJbNV7qkWrWU96su490UjR+n4pXtUw6B/eLhpdJKqVTamJ5gRFQs1V2WE7CYS4KoZSe36aRrHMQZaOEcViMduqDdLSfRpJ5GPSXUOnARXLHrkn6OZik5amPPB6qtIS08U6o2nUqbQNNwwzR2oqroxYE478NUQ6msvZwOrKtwnHInvxjhE7FL5OItkgs95JrKRK+ICxIJc4s0DJdOZSyk60g+MPTKkiZgH1d8N2otalBZSzBsNYzgqE+iecgm1jHOHPhrhuQTfcB2GO4H/AOQORJKjeOCQcccTuAiZLrHWVXcCGIwy1YQylLJqICpVzraWCz5xumYtwjK6S14NnicGwxji0NJEBITLTewbYkYY74BT7SKkpSXDHHyhnAl4o1l5SaalhErMk6zqiFVzXw2xIqqpoGLmYv3azsEWQ+u+wl3sBlWWTQVLz5qtSZYHaV/aLJeesPy0/wDNN/4xG0VsoyJPHDTJhvK3clPQPGHaYvVzzslyU9d9Rj57jq4r4mpUG3+hN2jTKU1UwunVGSVinqJp+dX8xjWHjMtIKIyqqYDgFm8k7QS/i4h3/HqipibNA8RUmnpGUx3ehhCocvR9FJnmrToqjy9HgMeGOvOtFehPHkeR15NonhPHjR4Ym860RMckx7HJEReWtG5geLvoFMemI2LV3sYo85bDfkI0TRazjJpkhWClcYjY+rqaPH/5HUXIF5zY4eDmvCRJcE7CPOD9lH6PpPgIrk/Bi+Sh34ecWGxz9H+I+AjB4b+qPcY5i/Qk6FChR6KZcrqrLmtxpMxmxeWtmbF8IrVRoIkklBmIf6t0qA5tcb1WB5a25KvAxUuCL5C+yr0jOo4NqBvTqEfCNPiA/pLMuGgsz7Vf7o+sdfmZO+3mfuj6xp/BF8hfZV6QuCL5C+yr0hq2I/dPcILMns+My5WhM/7dXTJV6x4dC6j7b/xK9Y1Lgi+Qvsq9IXBF8hfZV6RNsR+74Cdmp+z4zLRobVDKcP3S4StEKs5zgf8AtrjUuCL5C+yr0hcEXyF9lXpE/wDI/c8BIzU/Z8ZlP5j1P2iP3a49VoRVH9aj92v0jVeCL5C+yr0hcEXyF9lXpE5sT+74SPyvYmUzdC6s5zEH8C/SOBoPV8uX2Zn/AKxrPBF8hfZV6QuCL5C+yr0jr4j9zwk3p+z4zKE6BVBzWgc0tZPeIL2PoYiQoLIXNmDJSksE/dRq58TGgcEXyF9lXpC4IvkL7KvSAVqVasuVqpt7pdKiIbhZWvcq5KuowMoadYm1CjLXxpiAHSrFKZYDjDJyYvHBF8hfZV6QuCL5C+yr0hJeFKoIzbw5xhNtJWhJVyVdR9IH2zo4mpRdWlQKfhUAXSerEbouvBF8hfZV6QuCL5C+yr0jk4WEYMrm85sZmFisxmp0HrEHioE0aiHB6QWiOdGa39lX3Rt3A18hfZV6QuBr5C+yr0jbp18Qgtn8IiyoTtMRGjNb+yr6xHp0Xrf2ZXWI23ga+Qvsq9IXA18hfZV6RfznEe34SMidUxD81679mV1j1hHRau/ZldYjb+Br5C+yr0hcDXyF9lXpHec4j2/CdkTqmH/mrXfsyusesc/mvXfsy+71jcuBr5C+yr0hcDXyF9lXpHec4j2/D+52ROqYZ+a9d+zL7vWO5Wh9cr9QU71RuHA18hfZV6QuBr5C+yr0ipxGIItn8P7khU6pmVh6C+6IXNBmLGQCTcSduI4xixmQvkq6j6RauCL5C+yr0hcEXyF9lXpGPWwBrNmdyT7o2mJCCyrKfPplkHiKy5J59m6DljJIl4gjjHMEHJOowU4IvkL7KvSFwNfIX2VekFw+CFBswN5WriDUFrRmFD3A18hfZV6R5D8Wn//Z"/>
          <p:cNvSpPr>
            <a:spLocks noChangeAspect="1" noChangeArrowheads="1"/>
          </p:cNvSpPr>
          <p:nvPr/>
        </p:nvSpPr>
        <p:spPr bwMode="auto">
          <a:xfrm>
            <a:off x="0" y="-731838"/>
            <a:ext cx="2457450" cy="1524001"/>
          </a:xfrm>
          <a:prstGeom prst="rect">
            <a:avLst/>
          </a:prstGeom>
          <a:noFill/>
          <a:ln w="9525">
            <a:noFill/>
            <a:miter lim="800000"/>
            <a:headEnd/>
            <a:tailEnd/>
          </a:ln>
        </p:spPr>
        <p:txBody>
          <a:bodyPr/>
          <a:lstStyle/>
          <a:p>
            <a:endParaRPr lang="en-CA" dirty="0"/>
          </a:p>
        </p:txBody>
      </p:sp>
      <p:sp>
        <p:nvSpPr>
          <p:cNvPr id="12294" name="AutoShape 10" descr="data:image/jpeg;base64,/9j/4AAQSkZJRgABAQAAAQABAAD/2wCEAAkGBhQSERUUExQVFRQUFRgYGBcWGBgWFRUYGBQVFxYZFxQYGyYeFxwjHBQWHy8gIycpLCwsFR4xNTAqNSYrLCkBCQoKDgwOGg8PGjUlHyQwLC0sNDAqLCwsKiw0LCosLCwsLCwwLCwsLCwsLCwsLCwsLCwsLCwsLCwsLCwsLCwsLP/AABEIAKABAgMBIgACEQEDEQH/xAAcAAABBQEBAQAAAAAAAAAAAAAFAAMEBgcCAQj/xABJEAABAgMEBAsEBQsDBQEAAAABAhEAAwQFEiExBkFRYRQiUnGBkZKhscHRBxMyYiNCU3KCFRYkQ1STorLC4fAzc+Jjg6PS8TT/xAAbAQACAwEBAQAAAAAAAAAAAAADBAECBQAGB//EADgRAAIBAgQCBQoGAgMAAAAAAAECAAMRBBIhMQVBIlFhkaETFDJCUnGBscHwFSMzU9HhBvEkcqL/2gAMAwEAAhEDEQA/ANbRO2w/fERI8MHKAxcORJEyeBEdSnjwx4IkKBKlyZ60cEQ40ckRaVM8AhGPUpfKOJs1KfiUlPOoP1ZxVmVdWNpwUtsJ4RHl2IVZpDTSw6pmG1mHWWgNM9o1K7Jx3kkDrCYAcZRAuDf3An5Rynw7E1dVQyzXY8uxXvzuKk3kJRdYlwSrLpiq1HtVnE8SWgDez9wgK8RpvfICbfD5mM0eDYmt6IHfNJIjxoodiafTqhSkuUlIfBmOLbHEF/yvOP6xXXC9XjCU2ylDf4SG4RVQ5WIvLOOaPJiXirm0Zv2i+sx5+UJv2i+0YD+Op7B7534W3teEshTHJTFeFqTftFdcdC2J3LPSx8osOPU+aHwlDwl+TCHWh6VNIyim6RaSz5VNMWhQvJAY3Un6wB1RTZHtYrE/F7tXOgDwaNjB4gYymXQaA21idbCPRaxM2ObNeIyhGbU/tiX9enQfuqUnxBgpTe1qmV8cqYjmKVehh3KRyizU3Mujx4oQBptPqFf66799Kk9+UFaW1pEz/TnSlcyw/VHC0EUYbiSAWjpM1soiWpaMqnlmZOWEIGs6zqCRmo7hFHrPbDTpU0uTNWOUVJR3Y98VZ0X0jJVHb0RNLk1LhiYaqCG5oqOjvtIpaqYmWCqTMUQEiY11ROQCxg/O0X9NiP8AErHcPWKZ6Y1BhclQ6WgZ3DNHE6Vlv1RYhZSBqiOLJSo5nziwrrINBoCGEWbRf/RP3z4JhiosNN03XvasYCJQQ4OYMUq1FenpL0qbI+svUKKNChGOyxLDRzHVbPSgXlKCUjMqIAHSYBjS2QoqEsmZdZyMEucsTn1QZ3WmmdtoBUZ2yqIYaPJigkOohI2qLRW6jSGYrBLIHy59ZgZMmlRckknWS/fGRW4wi6Uxf3x+nw5j6Zlnn6QSk5ErO4MOswOnaTrPwpSnn4x78Irk61JSFXFzEJVhgTj07OmFUWkhE1EovfmfCwcYPmdWUZlXHYuptpz0HKPJhaCdvvg3THSCsCk3Zkz3ZH1MONrdhzRXqSqrFKABmAEhyo6nxzi2ItdKqiZIukGWkqUokXcG1dMAqjStQvLlSHlJLX1PiejARek1d1y5Lmw1Pbt3zS88RKWQAAbbQ1bVnGdKupICnBD5PvbnMV5GiM0/EtI5g/jBm1NIblLLmy08acwQDjdOt9rZdMDFWhV08+UmesLEwh0hmDqCSMAGIJgeHTEBCFIG9gdzbe0oMc1IZVJt2dssFlWb7qUmWHID4nW5cxAVojJd2PMSWHfEezJqlWnPBUSlCVAByw+AYDKLOUwpVNSi3pbgHv1kUqxNyNOUDIkyKNN5RTLCiz7Tm2GMdSNK6VSgkTcSWBKSEvq4xGEDPaGWkS/9w/yRD0wopSUU6JaEicWcIAcgpA4wGsqy6Yao4ZKwU1Cbtf3C3MxarWYMbcrSy1tuolT5cgpUVzLrEMwvEjFzuiPaGkBl1UunCAfeXOMVENeJGTY5QJtFB/KdKk/ElEkHnAU8dWuHtaQNnu/6jEphad1uL9At8ZQ1W1/7ASXamkE01Bp6VCVLT8SlZAgYtiwA2nXC0Yt+ZOmTJM4JC5YOIDZKuqBAwz1wJm1ZobQmLmJJRNvYjMpUQoFL6wRiIttmTZEwGZIuF/iIASpziQrWDzxFdEpUgAlwQLN287n6TqbFn1bUHbskLSsfoc77o/nTGWrjVdKB+iTvuf1JjKKksDHoP8ffJhXbqP0ETx/6g90jzanUOuGhVHbHtNRmYSxYDM+g1xLTYYfEqOGrAvBalck3Y6wCUXYXUaRmXUPuMdCaYaqKFUsul1ABzgxHrHSPiHPDmHr5lN9ZRkKmxirq5SmSVKIS7AkkAnMjniAVGJ0ilcuQ41evNEsSG1CEGqa3MYpYSpUFwIIlzWMfSXsf0sVW0ZRMVem05CCo5qQRxCdpDEPuEfP9RTPnq164N6C6YzbNnKWgBSVMFpOS0u4Y6jviV6R0g6lFqRswn1DdjxMtoF6M6USa6SJslW5ST8SDsUPOCt6CWI0gZ4RFctaRdmM7uH6yfSLGTAC3T9L+EeKo7UCRB0KFCiJMyq2Lfmz1PMmKUd5wHMMhB7RFH0KlcpZ7gB6xSkKfqjQNHJN2ml73PWTA+NNlw9usj6mGwK/m37JD0hnrXMk0yFFHviSpQzCRqHOxhigoJtGiqUS8sJJlOXJIdiQMjiIl6Q2IuaUTZKrs2U7anxcMdRfbhAudbqp1nzjMAC0qEstg7kF21HAxi0gXpIqWIJAYcwc2/wBI+/RYlt9bd05s/RZNRSIU92atRUZhdRZyGZ+mHbQqkSrRk+8UyZUkAqL53VahtJiwWPLuU8pJYNLTntIfzgLKo0TrTmiYkLShAwUHDskDDpMVWualSp5Q9EBrfEgaSSgVVC7m3hB1JUBcy0JyS6fdKCTk94gDwhyam7ZA+ZQ75n9oh0hApK1QwCpiEBsmvEt1RNt1V2zKdODqunnYKJ7yIdZBnVR7ajuUQIPRJ7D4mNWjL+hs5G0g9ak+sTtIxer6VO9J65hPlEa2FCXU0KVlky0S3JyHG19UPmemfassyyFJlpDkYjihROPOQHgKg6Pyy1D3ky/MjtUd080XF6uq1byOuZ/xi2NFD0at+VImVCppUDMVxWS7gKUT4iLnZtopnyxMQ90kjjBjgWyeEOIUnWpmt0dBf4Q+HcFbX11+crPtEPFkJ2qUe5I84H6R2BwEypslanvNizhQDuDrGYidp6CZkhklV0KUwBP107BujmbJqbRmI95L9zJQXOBGebXsVKIw2CHsMxp0qbE2TpZu3q0i9UZnYW10tPVzfeWpIU2cuWptjyirzhyrD2xL3XO6WTD9vaOz+EJqKVnCUgBwCm6m6M8CCIfsDR6amcampUFTTkBizhnJGGWAAihqUhT8oGHoZbc7ywVs1rete8I8Kpqq9JdM1hxkscGLFi2BfZFX0Wle6tCdKQSZYCweZJF194OETq3QtfvlTJM73YWSSOMCHxIBScRBawtHkUySxKlq+JZzO4DUIW8pRo0mVHvmG3Ues8oTK7uCRa3OcaTf/kn/AO2fERk8/IvujXNI0fos/wD2z5Rks5PcQeovG3wJc2Eqjt+gimO/VX3Q7ZVnpwLcXIQZm2SgZQMpK5LcT4VByNkSuHHJy0ZtTOWnoaRUKLSJX2aybza2G/VFQnOhRwa6SGi61dpFLFQBGOGzZhFNnLK1KJzUSY0cAXubzI4lluLbyZSyywJGoeESiQYgUlScEk5eESyQA7xLaGxmng8Yi0p0JT74g1tLdIL/ABPgdzRLVVJSDj1esDpkwqVePMOaD4cEveJcSxFJ1yjeWr2Z6QLpa+VdPEmKuLTqUCCz8xaPpGVOC0hScQQ8fKVhzLtTJOyaj+YRu03S1VHTLX7szQlQ4oVdugliXY4ZYb4riMQKWIVG2YeMyEol0JXeXmAFtH6T8I8TAnQ/2gLrZxlrkiWkpJQoFRcjMEnPDHDZBS2P9T8I8TBw4dbidXw9TDvkqCxkKFChREDPn+z7TxCVa2Y8+qNhpZd1CU8lIHUIyLRiyvez5JPLBbcnE+Ea4hUY/F6zNkQ9p++6aOCWwYyvVFs1Mmpmgy5kxJwlADijJi4GMNK0Xm8CKMDNVMExSXAfAi6+T4vFrTMjq9CQxhW2RQLWv222jBog3zG8rVBZVROmyl1IShEgC6kM6iGxIBLZA9ETrKsiZLnVM1ZS848Ri7B1M+GH1YK34698IE+JqNcWAB0sBtrf5ywpKIAoNGUopl081aSVrCnSWIOASwOePW8R6HRenlLC1zTMuYgHBIxYEgO/GGW2J06hXNAJ4hKgsvdvBTsACNSRlvMdCzDdCQbgBBYKJHF4qRhkAnPWSc4Y8s4BvU33tb77pTINOjttPbVoqepu3wpag10y3vG9iwLMdpGrdHNlinkpPuEKLglRGKiA7kqJGAbvEKTZxSzqSwSzAK4pLBZS5YOAz7ydcdU1CmWlSb3FWz4AH5g75FyG1PACyhMmYkdV9JfKc2a2sbVSUyZd9NPLL/C4AvAJvFTl2SGOPNtEOptcJSbktKUpSlQ+qnjZuAMCcGGt3jurly5hBUSQElISCycdbDXgOoQ0mmlDaWAzKi7HAnacW5sIpmQjp3PxP8y+RhtJ9m1qpiSohkk8VnDpbW+w4PuMS70Dk1AAYAsN3946FSdhhVgCbiEANoReOSqIHvVHVHoQs6vGJIBE6xkwrEcmcIjFCtbCGz95PWIoVtJEa0inA0s/fLPlGXcDmK+GWs8yVekaoQOUeh/IQgPvnoVGrgeItg0KKt7m8VrYZarAkzMKay6pJdEmZ2SB3xIVYtcsgiUofeUhLcxeNGUj5F85bzMehB5HWpPlE1OJM7Zsov8AfbJXDgDLmNpnStDqyZ8ZQBsMweTxIl+z+brmShzXj4Ji/BKuSnD5j5JhFKvkD7lHzEU/EqwFhYTjhqZNzcyjo9nPKn9mWfEkRJT7PJf1p008yUJ73MXEJVyh0J9THoSdp6gPKBNj67bt4f1JGHpD1ZVJfs9pxmZyjvUkeAiVL0JpR+rUeeYryaLCUPrV0FvKOeDjavtGB+d1vbMuKNMbKIKl6MU6MUyEunEYqJcYhnO6LJTqStLKxSpLEHWFDHxgbNoEqDY4g/WU45sYfopIuhipOAyUfNwYG7lgGZiSOv8A3JsBoBaWWwLBEkpWVAlIZIGQDMHJ3aolWot1v8o8TECza/jKkqIvpSFpOV+Wp8W2ggpLYZbYfqFOY9nRVfIBl5zBr1nqVyHO3yjcKFCiJEzSwbANPMCyoKZJACUkMSG17niwcKPJMTko54RQI8pWrPWbM51m6qKgsBIQqF8iOr0zYOuHEUKTxiVcbFrxAbIMNURa2bTSR9IQNxUonqeKAXNhvL3EdUZmspH+bzHBmbZqR0iBR0sok5JB/A/jHCtPaYZIPQlIgvmtU+qe6D8sg5iF/ep1zR0OfCOgUHIrPMlR8oBL9o8sfDLUekDwhpXtEUfhkk9JPgIsMDWPq+IkecoOcsgljkTD+FvGPfdf9JXSUjziqL08n6pDdCoZXpfWK+FAH4fUwReGV29Xx/iUOLpjnLmJKvs0jnV6COxIXsljtHyihTdJa7a3QmIsy36w/rCOkDygy8GxJ5D/ANfxBnHUxz+U0j3C+UkcyPUx6JJ1zD0BI8oy2ZX1Kvimq7R8oaAm53z1n1hgcBrn/X8kSn4gk1oUnzr628I5mUqRneOOtStfTGfWPpHOp1C8orQ+IJfDcTkY0dakqllWabpUOa68ZWLwlXCOFfYxqlWWqLrIFkWeJaLpIUoKW6iMVcdTZ44Bh0QQ90IhaNoalkPmZSTvxx84WkNsilkmYcVHBI2qO3cM4WZWeplGpJtCZgq3j9ZWy5KXmLSgbznzDXAWfptSjJSjzJPnFXpLIm1avezlq43WR5DdB+n0TkJGKB04xtU+EoB0zc90V84c+iJzM0/p9SZh6APExHX7QZeqUs9IESKpFLKHwp5gA8RaW0pK1BNy4DrYM+/ZDacHpkXynvMGcSwNiwnCtPifhpyek+SYZXp3O1SAOe8YOqpQkttyiLWSGxvKA1sLwHRqiy8OoXsV+f8AMuWqWvm+UCr02qdSED8L+JhlellYdYHMlMe2hKY3r4U+zA9I1RxTUzsTGgOF4VVzW8B9REDiapbLeeJ0qrE4veG9IPhByxdOUzCETkhCjheHwvvByhmXI14jc8BrapQrjAAEa9sKVeG0Kosot9/CFWvUTUmaQvaz80e0hZxsUfXzgLohXmbSi8XKCUk82XdBmR8R3sfLyjyb0zTLUzymqrZgGHOSamkUqppJqMLomoUc+KwLHrMHJucR7OxTzKB6wR6Q/Mzj1XDtcJmvz7rTExZ/PC22E5hQoUMwczrRyZMkzkyVLUtExJu3s0qSH7xFonHBhmcOvDzgNZ8q9VP9jL/imFh/CD1wXd1jYMfIefVGJxQIuIIQdV/fNTCljTGaCdK9IOCyuL8asEjY2uKpQ6PKm/S1KlEqxCX1fMfKPbZm8ItAJzTLOW5OJ74saVOwjW4bhFSmGI1O8TxNUsSOQjMqxadsJMvLY/jDi6OQMpUscyU+kdzZgTzxDXNMbIReqJXMcm0plkKSAUKDsBk+yIq7R44AwGXP6QblpKk3j9ZiADgBklI8TAGvkhS1NkCxbJ+eL0yDcGXqKVsRJKlgjEbn/wA1xAnIIwHTHaJwa6rMZGFTS7yi7sNmuJS66mc4DbSFOoSz7XiGUxaqpKCgMCDnvGDQCqKfjjYTB6VbNvA1aOXaNSbNUoPDVRSFEGaae2HlESqBU5Yt3RAqsW12ljSXLpvA8zyjSZKymzwTmKZ//GYzepDA80aNb3EoVp2Sko6wlPnHmf8AIzdqS9se4forGT7OlXZMtOyUgfwCKn7QlXplOjUSe9QEXNKWw2MOoNFH06X+l042AH+M+kYHDeligff8jNGvpT7oSlzLgYJOG7ZAe1LVmkEDBsxsG+LDKmcQE/W8NUVyeoGetJOd1htj2lIdI6bROqt0FjvBYpVkPdVjrY+MT+AgJGRZLkguMxFoQoS0BwGOERKuQlSVABirDDftEEOJLcrQYwoAvAFXa5En3bm8lQKSNSWxDx1S29ObEJVzjHrERLVo7hSMActeO+Jtn0hVgQAGOOrAQVhTFO9oNC5e19oOr7QKiHQlKnxIfHogjQPnmOZ4HV9MbomfVvNvcY5QesRH0TpOfTFa1vJi0mkhaqbx+UX/AMzMBbaZII1mLAZhSnFr27KA1tJUU8ZurGE6SnNrGqlNcmklezydhORsUFdYbyi1vxk7wR4H1ijaBzmqVp5Ut+o/3i8TMCDsUO/DzjyfEkyYth1/xGMMb0hDlkq+IbUnux8olzhjA6yJjTE9XXBGalix1BupxGlwmpegydRiGNT81W7JxChQo0otKdo8HlKmnOcsr/COKjuHfEqoqbkuZMJyB6khh3vHSQJcsBOSEgD8IAEAdNaz3VLcfFRA81GPNMTia+vrHw/oTZ/Tp+4St6MuqZNnEYPdfeeMYstBUXlZYk4CI+htmfoqXD33WQfmOHc0P8ATKVdU4C/hXyFO4y8Y9vSyhLc5iHMT2Tuc4LqGDlOO0ZiPZYvHDDVBAUpmAhYYqDL2BYyWNxEB5NWQVSyk3knHm29O2I1a9uUKFC2vtCtnpuFnxBYJUHBvYHmiVKsVPvSAGScZks4jDHAjPZ0wNsuffmJBGahi+zHpyi2S5SZd5XKxJOrDwgLkrDC1pVNKaJMuWkhOIzYAJSCSeNvJwG4QIsWrctg7RK0qtP3rpHwg4bSraeiK7LWUkEYEQ/Qol6VjvE6tfydS42lrmvgpjuwA64CWlPAmjKCdnrmVAuhksMSX1ZlogV9jscVXi+7FjjEUqRVulLVa4YdGOKnu2rDPVHMqR83xdI/wRAM8pfwMSqSpvJiHpsklKivIFpS3mJSGxKBhvUABF50t/wBC7y50pPXNT6RT5Eu9WSU/9VPdj5RcbfF40yeVVS/4QpXlHk+NPfEUx1C/33TRwi9BoVvOS20+MUXSsBdoSUqyCU/1GLwlUUHSN1WkAGcJHcj+8ZvChev8D9IxiPQt2iE0kkhKV4AdUQFpSqYSnFg17bzDZEiWbybrMxIPzdOsR3LkR69bi5MXfXQQhRVQUm6pn3wxUqAOK8E6ji24HZEGplHV3QKrLOmrydQ3FxFqaBja9pRnZVuBeOVNT75ZIyAYesHLMl/RpcYh3A2E6oq8oGXq6CIL2LazqKSMMwdhyg9VCVsuwg6TgNdtzJFsWc8oJAGC3z1Yv4x7TyvdpSkKxL4GCS1jX/aAVp1F5WGrLzgNPM4yfGFqFabZ/hJyibjkEEand+6BVfUFSMcMctcTqWqWtOCQ204CIdo2Uq64W52Nh0RKABtZzsSvRkDRabdrZfzXk9YjRp4wPN4Rl9NM93PkqyuzE+MakrxjzHHUy4gN1j6wmCN0IkmkmMQd8Hqv4n2gHrDxWKNeA/zKLGZjhP3QO8wLhbWqMvWJGMF1BnMKFCjfmbKytTlI24nox8WiiafVJmT0ShqAHSo+kXdKsSTqDeZ8uqM6FR7+uK9QUSOjARhcMTPWv1D5/wBXmpimsluuXyy5oQgIAOAA6hDdp2olKCFBK0nNJ9dRj2VP3ZRGVJC24oL4Octpxj1KWzXMTe4Wwk+gr0LlgodhgxLqDbYH6QWkw4jAlgSMyNjwVs+zEJAIwvZiI9rWdLLApG2LrlFS/KUZyUtzlZpKwS1JWDikgxcbQrTMlgpLpIBYaxFItKi92ri/Cf8ADjBTR20jdMs/VxHMdUHxFMFc6wdEkHKYxac0d8RaSWFqY5DMxOtmjvB05xxozTIWpaJhIJKWYgPnrIhmi6ileJ10bykJirEo8RsRgUnVs64H11UFjLqYdwGMFl2CQoYKCUn6zFxsBTEG05N8XuKkavmbVhnFkZL3lTTZgTtBE+nvJBSCS3G3HZDdIghLmHZdRddLB3z2DYIaqprJMRUYnowlJR6Ue0dN+ulnZfPUg+sW60sZ9KNi5iuzJUP6oqehYeqfZLUesiLXVF6qSNkucrruJ848Jxk/8wjqH0M3MJ+lfrMJjKM5tucPyjNJVdAcPzJAjRAYyu3VvWTj86vH+0V4DTz4m3Z9RLY18lMMIfp7QQ2KhD35SQz3hzPj4RWUGHQY94cCm1zMTz977CG6q1EEMnvzHNEUWqzNs14jqgaTHjxy4Gko5yDjqhNxaT1WwouFBKhvT4Q1T1SEqJAIB1bOaIZMcmDrh0XaBbEO28MTrYBDAqbYw9YiSq1ILqBLZAN3mILx48cuHprcCS2Idt4VqdIFMyUsIcs60ryLqjxhqgIY4UIo2EpkWGkKmLcG51ku35ISyhtjR6edeloUDmkHrEZVUVKii6rHYdcaJoxUX6SUTiyWP4S3lHjeP0SmQn7+7TXwdQMxtClOrFQ+bxx84P0anQIrktXGO8A9Tj0g/Zx4nSfKMrh36/whcV+n8ZKhQoUekmVKJbNV7qkWrWU96su490UjR+n4pXtUw6B/eLhpdJKqVTamJ5gRFQs1V2WE7CYS4KoZSe36aRrHMQZaOEcViMduqDdLSfRpJ5GPSXUOnARXLHrkn6OZik5amPPB6qtIS08U6o2nUqbQNNwwzR2oqroxYE478NUQ6msvZwOrKtwnHInvxjhE7FL5OItkgs95JrKRK+ICxIJc4s0DJdOZSyk60g+MPTKkiZgH1d8N2otalBZSzBsNYzgqE+iecgm1jHOHPhrhuQTfcB2GO4H/AOQORJKjeOCQcccTuAiZLrHWVXcCGIwy1YQylLJqICpVzraWCz5xumYtwjK6S14NnicGwxji0NJEBITLTewbYkYY74BT7SKkpSXDHHyhnAl4o1l5SaalhErMk6zqiFVzXw2xIqqpoGLmYv3azsEWQ+u+wl3sBlWWTQVLz5qtSZYHaV/aLJeesPy0/wDNN/4xG0VsoyJPHDTJhvK3clPQPGHaYvVzzslyU9d9Rj57jq4r4mpUG3+hN2jTKU1UwunVGSVinqJp+dX8xjWHjMtIKIyqqYDgFm8k7QS/i4h3/HqipibNA8RUmnpGUx3ehhCocvR9FJnmrToqjy9HgMeGOvOtFehPHkeR15NonhPHjR4Ym860RMckx7HJEReWtG5geLvoFMemI2LV3sYo85bDfkI0TRazjJpkhWClcYjY+rqaPH/5HUXIF5zY4eDmvCRJcE7CPOD9lH6PpPgIrk/Bi+Sh34ecWGxz9H+I+AjB4b+qPcY5i/Qk6FChR6KZcrqrLmtxpMxmxeWtmbF8IrVRoIkklBmIf6t0qA5tcb1WB5a25KvAxUuCL5C+yr0jOo4NqBvTqEfCNPiA/pLMuGgsz7Vf7o+sdfmZO+3mfuj6xp/BF8hfZV6QuCL5C+yr0hq2I/dPcILMns+My5WhM/7dXTJV6x4dC6j7b/xK9Y1Lgi+Qvsq9IXBF8hfZV6RNsR+74Cdmp+z4zLRobVDKcP3S4StEKs5zgf8AtrjUuCL5C+yr0hcEXyF9lXpE/wDI/c8BIzU/Z8ZlP5j1P2iP3a49VoRVH9aj92v0jVeCL5C+yr0hcEXyF9lXpE5sT+74SPyvYmUzdC6s5zEH8C/SOBoPV8uX2Zn/AKxrPBF8hfZV6QuCL5C+yr0jr4j9zwk3p+z4zKE6BVBzWgc0tZPeIL2PoYiQoLIXNmDJSksE/dRq58TGgcEXyF9lXpC4IvkL7KvSAVqVasuVqpt7pdKiIbhZWvcq5KuowMoadYm1CjLXxpiAHSrFKZYDjDJyYvHBF8hfZV6QuCL5C+yr0hJeFKoIzbw5xhNtJWhJVyVdR9IH2zo4mpRdWlQKfhUAXSerEbouvBF8hfZV6QuCL5C+yr0jk4WEYMrm85sZmFisxmp0HrEHioE0aiHB6QWiOdGa39lX3Rt3A18hfZV6QuBr5C+yr0jbp18Qgtn8IiyoTtMRGjNb+yr6xHp0Xrf2ZXWI23ga+Qvsq9IXA18hfZV6RfznEe34SMidUxD81679mV1j1hHRau/ZldYjb+Br5C+yr0hcDXyF9lXpHec4j2/CdkTqmH/mrXfsyusesc/mvXfsy+71jcuBr5C+yr0hcDXyF9lXpHec4j2/D+52ROqYZ+a9d+zL7vWO5Wh9cr9QU71RuHA18hfZV6QuBr5C+yr0ipxGIItn8P7khU6pmVh6C+6IXNBmLGQCTcSduI4xixmQvkq6j6RauCL5C+yr0hcEXyF9lXpGPWwBrNmdyT7o2mJCCyrKfPplkHiKy5J59m6DljJIl4gjjHMEHJOowU4IvkL7KvSFwNfIX2VekFw+CFBswN5WriDUFrRmFD3A18hfZV6R5D8Wn//Z"/>
          <p:cNvSpPr>
            <a:spLocks noChangeAspect="1" noChangeArrowheads="1"/>
          </p:cNvSpPr>
          <p:nvPr/>
        </p:nvSpPr>
        <p:spPr bwMode="auto">
          <a:xfrm>
            <a:off x="0" y="-731838"/>
            <a:ext cx="2457450" cy="1524001"/>
          </a:xfrm>
          <a:prstGeom prst="rect">
            <a:avLst/>
          </a:prstGeom>
          <a:noFill/>
          <a:ln w="9525">
            <a:noFill/>
            <a:miter lim="800000"/>
            <a:headEnd/>
            <a:tailEnd/>
          </a:ln>
        </p:spPr>
        <p:txBody>
          <a:bodyPr/>
          <a:lstStyle/>
          <a:p>
            <a:endParaRPr lang="en-CA" dirty="0"/>
          </a:p>
        </p:txBody>
      </p:sp>
      <p:sp>
        <p:nvSpPr>
          <p:cNvPr id="12295" name="AutoShape 12" descr="data:image/jpeg;base64,/9j/4AAQSkZJRgABAQAAAQABAAD/2wCEAAkGBhQSERUUExQVFRQUFRgYGBcWGBgWFRUYGBQVFxYZFxQYGyYeFxwjHBQWHy8gIycpLCwsFR4xNTAqNSYrLCkBCQoKDgwOGg8PGjUlHyQwLC0sNDAqLCwsKiw0LCosLCwsLCwwLCwsLCwsLCwsLCwsLCwsLCwsLCwsLCwsLCwsLP/AABEIAKABAgMBIgACEQEDEQH/xAAcAAABBQEBAQAAAAAAAAAAAAAFAAMEBgcCAQj/xABJEAABAgMEBAsEBQsDBQEAAAABAhEAAwQFEiExBkFRYRQiUnGBkZKhscHRBxMyYiNCU3KCFRYkQ1STorLC4fAzc+Jjg6PS8TT/xAAbAQACAwEBAQAAAAAAAAAAAAADBAECBQAGB//EADgRAAIBAgQCBQoGAgMAAAAAAAECAAMRBBIhMQVBIlFhkaETFDJCUnGBscHwFSMzU9HhBvEkcqL/2gAMAwEAAhEDEQA/ANbRO2w/fERI8MHKAxcORJEyeBEdSnjwx4IkKBKlyZ60cEQ40ckRaVM8AhGPUpfKOJs1KfiUlPOoP1ZxVmVdWNpwUtsJ4RHl2IVZpDTSw6pmG1mHWWgNM9o1K7Jx3kkDrCYAcZRAuDf3An5Rynw7E1dVQyzXY8uxXvzuKk3kJRdYlwSrLpiq1HtVnE8SWgDez9wgK8RpvfICbfD5mM0eDYmt6IHfNJIjxoodiafTqhSkuUlIfBmOLbHEF/yvOP6xXXC9XjCU2ylDf4SG4RVQ5WIvLOOaPJiXirm0Zv2i+sx5+UJv2i+0YD+Op7B7534W3teEshTHJTFeFqTftFdcdC2J3LPSx8osOPU+aHwlDwl+TCHWh6VNIyim6RaSz5VNMWhQvJAY3Un6wB1RTZHtYrE/F7tXOgDwaNjB4gYymXQaA21idbCPRaxM2ObNeIyhGbU/tiX9enQfuqUnxBgpTe1qmV8cqYjmKVehh3KRyizU3Mujx4oQBptPqFf66799Kk9+UFaW1pEz/TnSlcyw/VHC0EUYbiSAWjpM1soiWpaMqnlmZOWEIGs6zqCRmo7hFHrPbDTpU0uTNWOUVJR3Y98VZ0X0jJVHb0RNLk1LhiYaqCG5oqOjvtIpaqYmWCqTMUQEiY11ROQCxg/O0X9NiP8AErHcPWKZ6Y1BhclQ6WgZ3DNHE6Vlv1RYhZSBqiOLJSo5nziwrrINBoCGEWbRf/RP3z4JhiosNN03XvasYCJQQ4OYMUq1FenpL0qbI+svUKKNChGOyxLDRzHVbPSgXlKCUjMqIAHSYBjS2QoqEsmZdZyMEucsTn1QZ3WmmdtoBUZ2yqIYaPJigkOohI2qLRW6jSGYrBLIHy59ZgZMmlRckknWS/fGRW4wi6Uxf3x+nw5j6Zlnn6QSk5ErO4MOswOnaTrPwpSnn4x78Irk61JSFXFzEJVhgTj07OmFUWkhE1EovfmfCwcYPmdWUZlXHYuptpz0HKPJhaCdvvg3THSCsCk3Zkz3ZH1MONrdhzRXqSqrFKABmAEhyo6nxzi2ItdKqiZIukGWkqUokXcG1dMAqjStQvLlSHlJLX1PiejARek1d1y5Lmw1Pbt3zS88RKWQAAbbQ1bVnGdKupICnBD5PvbnMV5GiM0/EtI5g/jBm1NIblLLmy08acwQDjdOt9rZdMDFWhV08+UmesLEwh0hmDqCSMAGIJgeHTEBCFIG9gdzbe0oMc1IZVJt2dssFlWb7qUmWHID4nW5cxAVojJd2PMSWHfEezJqlWnPBUSlCVAByw+AYDKLOUwpVNSi3pbgHv1kUqxNyNOUDIkyKNN5RTLCiz7Tm2GMdSNK6VSgkTcSWBKSEvq4xGEDPaGWkS/9w/yRD0wopSUU6JaEicWcIAcgpA4wGsqy6Yao4ZKwU1Cbtf3C3MxarWYMbcrSy1tuolT5cgpUVzLrEMwvEjFzuiPaGkBl1UunCAfeXOMVENeJGTY5QJtFB/KdKk/ElEkHnAU8dWuHtaQNnu/6jEphad1uL9At8ZQ1W1/7ASXamkE01Bp6VCVLT8SlZAgYtiwA2nXC0Yt+ZOmTJM4JC5YOIDZKuqBAwz1wJm1ZobQmLmJJRNvYjMpUQoFL6wRiIttmTZEwGZIuF/iIASpziQrWDzxFdEpUgAlwQLN287n6TqbFn1bUHbskLSsfoc77o/nTGWrjVdKB+iTvuf1JjKKksDHoP8ffJhXbqP0ETx/6g90jzanUOuGhVHbHtNRmYSxYDM+g1xLTYYfEqOGrAvBalck3Y6wCUXYXUaRmXUPuMdCaYaqKFUsul1ABzgxHrHSPiHPDmHr5lN9ZRkKmxirq5SmSVKIS7AkkAnMjniAVGJ0ilcuQ41evNEsSG1CEGqa3MYpYSpUFwIIlzWMfSXsf0sVW0ZRMVem05CCo5qQRxCdpDEPuEfP9RTPnq164N6C6YzbNnKWgBSVMFpOS0u4Y6jviV6R0g6lFqRswn1DdjxMtoF6M6USa6SJslW5ST8SDsUPOCt6CWI0gZ4RFctaRdmM7uH6yfSLGTAC3T9L+EeKo7UCRB0KFCiJMyq2Lfmz1PMmKUd5wHMMhB7RFH0KlcpZ7gB6xSkKfqjQNHJN2ml73PWTA+NNlw9usj6mGwK/m37JD0hnrXMk0yFFHviSpQzCRqHOxhigoJtGiqUS8sJJlOXJIdiQMjiIl6Q2IuaUTZKrs2U7anxcMdRfbhAudbqp1nzjMAC0qEstg7kF21HAxi0gXpIqWIJAYcwc2/wBI+/RYlt9bd05s/RZNRSIU92atRUZhdRZyGZ+mHbQqkSrRk+8UyZUkAqL53VahtJiwWPLuU8pJYNLTntIfzgLKo0TrTmiYkLShAwUHDskDDpMVWualSp5Q9EBrfEgaSSgVVC7m3hB1JUBcy0JyS6fdKCTk94gDwhyam7ZA+ZQ75n9oh0hApK1QwCpiEBsmvEt1RNt1V2zKdODqunnYKJ7yIdZBnVR7ajuUQIPRJ7D4mNWjL+hs5G0g9ak+sTtIxer6VO9J65hPlEa2FCXU0KVlky0S3JyHG19UPmemfassyyFJlpDkYjihROPOQHgKg6Pyy1D3ky/MjtUd080XF6uq1byOuZ/xi2NFD0at+VImVCppUDMVxWS7gKUT4iLnZtopnyxMQ90kjjBjgWyeEOIUnWpmt0dBf4Q+HcFbX11+crPtEPFkJ2qUe5I84H6R2BwEypslanvNizhQDuDrGYidp6CZkhklV0KUwBP107BujmbJqbRmI95L9zJQXOBGebXsVKIw2CHsMxp0qbE2TpZu3q0i9UZnYW10tPVzfeWpIU2cuWptjyirzhyrD2xL3XO6WTD9vaOz+EJqKVnCUgBwCm6m6M8CCIfsDR6amcampUFTTkBizhnJGGWAAihqUhT8oGHoZbc7ywVs1rete8I8Kpqq9JdM1hxkscGLFi2BfZFX0Wle6tCdKQSZYCweZJF194OETq3QtfvlTJM73YWSSOMCHxIBScRBawtHkUySxKlq+JZzO4DUIW8pRo0mVHvmG3Ues8oTK7uCRa3OcaTf/kn/AO2fERk8/IvujXNI0fos/wD2z5Rks5PcQeovG3wJc2Eqjt+gimO/VX3Q7ZVnpwLcXIQZm2SgZQMpK5LcT4VByNkSuHHJy0ZtTOWnoaRUKLSJX2aybza2G/VFQnOhRwa6SGi61dpFLFQBGOGzZhFNnLK1KJzUSY0cAXubzI4lluLbyZSyywJGoeESiQYgUlScEk5eESyQA7xLaGxmng8Yi0p0JT74g1tLdIL/ABPgdzRLVVJSDj1esDpkwqVePMOaD4cEveJcSxFJ1yjeWr2Z6QLpa+VdPEmKuLTqUCCz8xaPpGVOC0hScQQ8fKVhzLtTJOyaj+YRu03S1VHTLX7szQlQ4oVdugliXY4ZYb4riMQKWIVG2YeMyEol0JXeXmAFtH6T8I8TAnQ/2gLrZxlrkiWkpJQoFRcjMEnPDHDZBS2P9T8I8TBw4dbidXw9TDvkqCxkKFChREDPn+z7TxCVa2Y8+qNhpZd1CU8lIHUIyLRiyvez5JPLBbcnE+Ea4hUY/F6zNkQ9p++6aOCWwYyvVFs1Mmpmgy5kxJwlADijJi4GMNK0Xm8CKMDNVMExSXAfAi6+T4vFrTMjq9CQxhW2RQLWv222jBog3zG8rVBZVROmyl1IShEgC6kM6iGxIBLZA9ETrKsiZLnVM1ZS848Ri7B1M+GH1YK34698IE+JqNcWAB0sBtrf5ywpKIAoNGUopl081aSVrCnSWIOASwOePW8R6HRenlLC1zTMuYgHBIxYEgO/GGW2J06hXNAJ4hKgsvdvBTsACNSRlvMdCzDdCQbgBBYKJHF4qRhkAnPWSc4Y8s4BvU33tb77pTINOjttPbVoqepu3wpag10y3vG9iwLMdpGrdHNlinkpPuEKLglRGKiA7kqJGAbvEKTZxSzqSwSzAK4pLBZS5YOAz7ydcdU1CmWlSb3FWz4AH5g75FyG1PACyhMmYkdV9JfKc2a2sbVSUyZd9NPLL/C4AvAJvFTl2SGOPNtEOptcJSbktKUpSlQ+qnjZuAMCcGGt3jurly5hBUSQElISCycdbDXgOoQ0mmlDaWAzKi7HAnacW5sIpmQjp3PxP8y+RhtJ9m1qpiSohkk8VnDpbW+w4PuMS70Dk1AAYAsN3946FSdhhVgCbiEANoReOSqIHvVHVHoQs6vGJIBE6xkwrEcmcIjFCtbCGz95PWIoVtJEa0inA0s/fLPlGXcDmK+GWs8yVekaoQOUeh/IQgPvnoVGrgeItg0KKt7m8VrYZarAkzMKay6pJdEmZ2SB3xIVYtcsgiUofeUhLcxeNGUj5F85bzMehB5HWpPlE1OJM7Zsov8AfbJXDgDLmNpnStDqyZ8ZQBsMweTxIl+z+brmShzXj4Ji/BKuSnD5j5JhFKvkD7lHzEU/EqwFhYTjhqZNzcyjo9nPKn9mWfEkRJT7PJf1p008yUJ73MXEJVyh0J9THoSdp6gPKBNj67bt4f1JGHpD1ZVJfs9pxmZyjvUkeAiVL0JpR+rUeeYryaLCUPrV0FvKOeDjavtGB+d1vbMuKNMbKIKl6MU6MUyEunEYqJcYhnO6LJTqStLKxSpLEHWFDHxgbNoEqDY4g/WU45sYfopIuhipOAyUfNwYG7lgGZiSOv8A3JsBoBaWWwLBEkpWVAlIZIGQDMHJ3aolWot1v8o8TECza/jKkqIvpSFpOV+Wp8W2ggpLYZbYfqFOY9nRVfIBl5zBr1nqVyHO3yjcKFCiJEzSwbANPMCyoKZJACUkMSG17niwcKPJMTko54RQI8pWrPWbM51m6qKgsBIQqF8iOr0zYOuHEUKTxiVcbFrxAbIMNURa2bTSR9IQNxUonqeKAXNhvL3EdUZmspH+bzHBmbZqR0iBR0sok5JB/A/jHCtPaYZIPQlIgvmtU+qe6D8sg5iF/ep1zR0OfCOgUHIrPMlR8oBL9o8sfDLUekDwhpXtEUfhkk9JPgIsMDWPq+IkecoOcsgljkTD+FvGPfdf9JXSUjziqL08n6pDdCoZXpfWK+FAH4fUwReGV29Xx/iUOLpjnLmJKvs0jnV6COxIXsljtHyihTdJa7a3QmIsy36w/rCOkDygy8GxJ5D/ANfxBnHUxz+U0j3C+UkcyPUx6JJ1zD0BI8oy2ZX1Kvimq7R8oaAm53z1n1hgcBrn/X8kSn4gk1oUnzr628I5mUqRneOOtStfTGfWPpHOp1C8orQ+IJfDcTkY0dakqllWabpUOa68ZWLwlXCOFfYxqlWWqLrIFkWeJaLpIUoKW6iMVcdTZ44Bh0QQ90IhaNoalkPmZSTvxx84WkNsilkmYcVHBI2qO3cM4WZWeplGpJtCZgq3j9ZWy5KXmLSgbznzDXAWfptSjJSjzJPnFXpLIm1avezlq43WR5DdB+n0TkJGKB04xtU+EoB0zc90V84c+iJzM0/p9SZh6APExHX7QZeqUs9IESKpFLKHwp5gA8RaW0pK1BNy4DrYM+/ZDacHpkXynvMGcSwNiwnCtPifhpyek+SYZXp3O1SAOe8YOqpQkttyiLWSGxvKA1sLwHRqiy8OoXsV+f8AMuWqWvm+UCr02qdSED8L+JhlellYdYHMlMe2hKY3r4U+zA9I1RxTUzsTGgOF4VVzW8B9REDiapbLeeJ0qrE4veG9IPhByxdOUzCETkhCjheHwvvByhmXI14jc8BrapQrjAAEa9sKVeG0Kosot9/CFWvUTUmaQvaz80e0hZxsUfXzgLohXmbSi8XKCUk82XdBmR8R3sfLyjyb0zTLUzymqrZgGHOSamkUqppJqMLomoUc+KwLHrMHJucR7OxTzKB6wR6Q/Mzj1XDtcJmvz7rTExZ/PC22E5hQoUMwczrRyZMkzkyVLUtExJu3s0qSH7xFonHBhmcOvDzgNZ8q9VP9jL/imFh/CD1wXd1jYMfIefVGJxQIuIIQdV/fNTCljTGaCdK9IOCyuL8asEjY2uKpQ6PKm/S1KlEqxCX1fMfKPbZm8ItAJzTLOW5OJ74saVOwjW4bhFSmGI1O8TxNUsSOQjMqxadsJMvLY/jDi6OQMpUscyU+kdzZgTzxDXNMbIReqJXMcm0plkKSAUKDsBk+yIq7R44AwGXP6QblpKk3j9ZiADgBklI8TAGvkhS1NkCxbJ+eL0yDcGXqKVsRJKlgjEbn/wA1xAnIIwHTHaJwa6rMZGFTS7yi7sNmuJS66mc4DbSFOoSz7XiGUxaqpKCgMCDnvGDQCqKfjjYTB6VbNvA1aOXaNSbNUoPDVRSFEGaae2HlESqBU5Yt3RAqsW12ljSXLpvA8zyjSZKymzwTmKZ//GYzepDA80aNb3EoVp2Sko6wlPnHmf8AIzdqS9se4forGT7OlXZMtOyUgfwCKn7QlXplOjUSe9QEXNKWw2MOoNFH06X+l042AH+M+kYHDeligff8jNGvpT7oSlzLgYJOG7ZAe1LVmkEDBsxsG+LDKmcQE/W8NUVyeoGetJOd1htj2lIdI6bROqt0FjvBYpVkPdVjrY+MT+AgJGRZLkguMxFoQoS0BwGOERKuQlSVABirDDftEEOJLcrQYwoAvAFXa5En3bm8lQKSNSWxDx1S29ObEJVzjHrERLVo7hSMActeO+Jtn0hVgQAGOOrAQVhTFO9oNC5e19oOr7QKiHQlKnxIfHogjQPnmOZ4HV9MbomfVvNvcY5QesRH0TpOfTFa1vJi0mkhaqbx+UX/AMzMBbaZII1mLAZhSnFr27KA1tJUU8ZurGE6SnNrGqlNcmklezydhORsUFdYbyi1vxk7wR4H1ijaBzmqVp5Ut+o/3i8TMCDsUO/DzjyfEkyYth1/xGMMb0hDlkq+IbUnux8olzhjA6yJjTE9XXBGalix1BupxGlwmpegydRiGNT81W7JxChQo0otKdo8HlKmnOcsr/COKjuHfEqoqbkuZMJyB6khh3vHSQJcsBOSEgD8IAEAdNaz3VLcfFRA81GPNMTia+vrHw/oTZ/Tp+4St6MuqZNnEYPdfeeMYstBUXlZYk4CI+htmfoqXD33WQfmOHc0P8ATKVdU4C/hXyFO4y8Y9vSyhLc5iHMT2Tuc4LqGDlOO0ZiPZYvHDDVBAUpmAhYYqDL2BYyWNxEB5NWQVSyk3knHm29O2I1a9uUKFC2vtCtnpuFnxBYJUHBvYHmiVKsVPvSAGScZks4jDHAjPZ0wNsuffmJBGahi+zHpyi2S5SZd5XKxJOrDwgLkrDC1pVNKaJMuWkhOIzYAJSCSeNvJwG4QIsWrctg7RK0qtP3rpHwg4bSraeiK7LWUkEYEQ/Qol6VjvE6tfydS42lrmvgpjuwA64CWlPAmjKCdnrmVAuhksMSX1ZlogV9jscVXi+7FjjEUqRVulLVa4YdGOKnu2rDPVHMqR83xdI/wRAM8pfwMSqSpvJiHpsklKivIFpS3mJSGxKBhvUABF50t/wBC7y50pPXNT6RT5Eu9WSU/9VPdj5RcbfF40yeVVS/4QpXlHk+NPfEUx1C/33TRwi9BoVvOS20+MUXSsBdoSUqyCU/1GLwlUUHSN1WkAGcJHcj+8ZvChev8D9IxiPQt2iE0kkhKV4AdUQFpSqYSnFg17bzDZEiWbybrMxIPzdOsR3LkR69bi5MXfXQQhRVQUm6pn3wxUqAOK8E6ji24HZEGplHV3QKrLOmrydQ3FxFqaBja9pRnZVuBeOVNT75ZIyAYesHLMl/RpcYh3A2E6oq8oGXq6CIL2LazqKSMMwdhyg9VCVsuwg6TgNdtzJFsWc8oJAGC3z1Yv4x7TyvdpSkKxL4GCS1jX/aAVp1F5WGrLzgNPM4yfGFqFabZ/hJyibjkEEand+6BVfUFSMcMctcTqWqWtOCQ204CIdo2Uq64W52Nh0RKABtZzsSvRkDRabdrZfzXk9YjRp4wPN4Rl9NM93PkqyuzE+MakrxjzHHUy4gN1j6wmCN0IkmkmMQd8Hqv4n2gHrDxWKNeA/zKLGZjhP3QO8wLhbWqMvWJGMF1BnMKFCjfmbKytTlI24nox8WiiafVJmT0ShqAHSo+kXdKsSTqDeZ8uqM6FR7+uK9QUSOjARhcMTPWv1D5/wBXmpimsluuXyy5oQgIAOAA6hDdp2olKCFBK0nNJ9dRj2VP3ZRGVJC24oL4Octpxj1KWzXMTe4Wwk+gr0LlgodhgxLqDbYH6QWkw4jAlgSMyNjwVs+zEJAIwvZiI9rWdLLApG2LrlFS/KUZyUtzlZpKwS1JWDikgxcbQrTMlgpLpIBYaxFItKi92ri/Cf8ADjBTR20jdMs/VxHMdUHxFMFc6wdEkHKYxac0d8RaSWFqY5DMxOtmjvB05xxozTIWpaJhIJKWYgPnrIhmi6ileJ10bykJirEo8RsRgUnVs64H11UFjLqYdwGMFl2CQoYKCUn6zFxsBTEG05N8XuKkavmbVhnFkZL3lTTZgTtBE+nvJBSCS3G3HZDdIghLmHZdRddLB3z2DYIaqprJMRUYnowlJR6Ue0dN+ulnZfPUg+sW60sZ9KNi5iuzJUP6oqehYeqfZLUesiLXVF6qSNkucrruJ848Jxk/8wjqH0M3MJ+lfrMJjKM5tucPyjNJVdAcPzJAjRAYyu3VvWTj86vH+0V4DTz4m3Z9RLY18lMMIfp7QQ2KhD35SQz3hzPj4RWUGHQY94cCm1zMTz977CG6q1EEMnvzHNEUWqzNs14jqgaTHjxy4Gko5yDjqhNxaT1WwouFBKhvT4Q1T1SEqJAIB1bOaIZMcmDrh0XaBbEO28MTrYBDAqbYw9YiSq1ILqBLZAN3mILx48cuHprcCS2Idt4VqdIFMyUsIcs60ryLqjxhqgIY4UIo2EpkWGkKmLcG51ku35ISyhtjR6edeloUDmkHrEZVUVKii6rHYdcaJoxUX6SUTiyWP4S3lHjeP0SmQn7+7TXwdQMxtClOrFQ+bxx84P0anQIrktXGO8A9Tj0g/Zx4nSfKMrh36/whcV+n8ZKhQoUekmVKJbNV7qkWrWU96su490UjR+n4pXtUw6B/eLhpdJKqVTamJ5gRFQs1V2WE7CYS4KoZSe36aRrHMQZaOEcViMduqDdLSfRpJ5GPSXUOnARXLHrkn6OZik5amPPB6qtIS08U6o2nUqbQNNwwzR2oqroxYE478NUQ6msvZwOrKtwnHInvxjhE7FL5OItkgs95JrKRK+ICxIJc4s0DJdOZSyk60g+MPTKkiZgH1d8N2otalBZSzBsNYzgqE+iecgm1jHOHPhrhuQTfcB2GO4H/AOQORJKjeOCQcccTuAiZLrHWVXcCGIwy1YQylLJqICpVzraWCz5xumYtwjK6S14NnicGwxji0NJEBITLTewbYkYY74BT7SKkpSXDHHyhnAl4o1l5SaalhErMk6zqiFVzXw2xIqqpoGLmYv3azsEWQ+u+wl3sBlWWTQVLz5qtSZYHaV/aLJeesPy0/wDNN/4xG0VsoyJPHDTJhvK3clPQPGHaYvVzzslyU9d9Rj57jq4r4mpUG3+hN2jTKU1UwunVGSVinqJp+dX8xjWHjMtIKIyqqYDgFm8k7QS/i4h3/HqipibNA8RUmnpGUx3ehhCocvR9FJnmrToqjy9HgMeGOvOtFehPHkeR15NonhPHjR4Ym860RMckx7HJEReWtG5geLvoFMemI2LV3sYo85bDfkI0TRazjJpkhWClcYjY+rqaPH/5HUXIF5zY4eDmvCRJcE7CPOD9lH6PpPgIrk/Bi+Sh34ecWGxz9H+I+AjB4b+qPcY5i/Qk6FChR6KZcrqrLmtxpMxmxeWtmbF8IrVRoIkklBmIf6t0qA5tcb1WB5a25KvAxUuCL5C+yr0jOo4NqBvTqEfCNPiA/pLMuGgsz7Vf7o+sdfmZO+3mfuj6xp/BF8hfZV6QuCL5C+yr0hq2I/dPcILMns+My5WhM/7dXTJV6x4dC6j7b/xK9Y1Lgi+Qvsq9IXBF8hfZV6RNsR+74Cdmp+z4zLRobVDKcP3S4StEKs5zgf8AtrjUuCL5C+yr0hcEXyF9lXpE/wDI/c8BIzU/Z8ZlP5j1P2iP3a49VoRVH9aj92v0jVeCL5C+yr0hcEXyF9lXpE5sT+74SPyvYmUzdC6s5zEH8C/SOBoPV8uX2Zn/AKxrPBF8hfZV6QuCL5C+yr0jr4j9zwk3p+z4zKE6BVBzWgc0tZPeIL2PoYiQoLIXNmDJSksE/dRq58TGgcEXyF9lXpC4IvkL7KvSAVqVasuVqpt7pdKiIbhZWvcq5KuowMoadYm1CjLXxpiAHSrFKZYDjDJyYvHBF8hfZV6QuCL5C+yr0hJeFKoIzbw5xhNtJWhJVyVdR9IH2zo4mpRdWlQKfhUAXSerEbouvBF8hfZV6QuCL5C+yr0jk4WEYMrm85sZmFisxmp0HrEHioE0aiHB6QWiOdGa39lX3Rt3A18hfZV6QuBr5C+yr0jbp18Qgtn8IiyoTtMRGjNb+yr6xHp0Xrf2ZXWI23ga+Qvsq9IXA18hfZV6RfznEe34SMidUxD81679mV1j1hHRau/ZldYjb+Br5C+yr0hcDXyF9lXpHec4j2/CdkTqmH/mrXfsyusesc/mvXfsy+71jcuBr5C+yr0hcDXyF9lXpHec4j2/D+52ROqYZ+a9d+zL7vWO5Wh9cr9QU71RuHA18hfZV6QuBr5C+yr0ipxGIItn8P7khU6pmVh6C+6IXNBmLGQCTcSduI4xixmQvkq6j6RauCL5C+yr0hcEXyF9lXpGPWwBrNmdyT7o2mJCCyrKfPplkHiKy5J59m6DljJIl4gjjHMEHJOowU4IvkL7KvSFwNfIX2VekFw+CFBswN5WriDUFrRmFD3A18hfZV6R5D8Wn//Z"/>
          <p:cNvSpPr>
            <a:spLocks noChangeAspect="1" noChangeArrowheads="1"/>
          </p:cNvSpPr>
          <p:nvPr/>
        </p:nvSpPr>
        <p:spPr bwMode="auto">
          <a:xfrm>
            <a:off x="0" y="-731838"/>
            <a:ext cx="2457450" cy="1524001"/>
          </a:xfrm>
          <a:prstGeom prst="rect">
            <a:avLst/>
          </a:prstGeom>
          <a:noFill/>
          <a:ln w="9525">
            <a:noFill/>
            <a:miter lim="800000"/>
            <a:headEnd/>
            <a:tailEnd/>
          </a:ln>
        </p:spPr>
        <p:txBody>
          <a:bodyPr/>
          <a:lstStyle/>
          <a:p>
            <a:endParaRPr lang="en-CA" dirty="0"/>
          </a:p>
        </p:txBody>
      </p:sp>
      <p:sp>
        <p:nvSpPr>
          <p:cNvPr id="12296" name="AutoShape 14" descr="data:image/jpeg;base64,/9j/4AAQSkZJRgABAQAAAQABAAD/2wCEAAkGBhQSERUUExQVFRQUFRgYGBcWGBgWFRUYGBQVFxYZFxQYGyYeFxwjHBQWHy8gIycpLCwsFR4xNTAqNSYrLCkBCQoKDgwOGg8PGjUlHyQwLC0sNDAqLCwsKiw0LCosLCwsLCwwLCwsLCwsLCwsLCwsLCwsLCwsLCwsLCwsLCwsLP/AABEIAKABAgMBIgACEQEDEQH/xAAcAAABBQEBAQAAAAAAAAAAAAAFAAMEBgcCAQj/xABJEAABAgMEBAsEBQsDBQEAAAABAhEAAwQFEiExBkFRYRQiUnGBkZKhscHRBxMyYiNCU3KCFRYkQ1STorLC4fAzc+Jjg6PS8TT/xAAbAQACAwEBAQAAAAAAAAAAAAADBAECBQAGB//EADgRAAIBAgQCBQoGAgMAAAAAAAECAAMRBBIhMQVBIlFhkaETFDJCUnGBscHwFSMzU9HhBvEkcqL/2gAMAwEAAhEDEQA/ANbRO2w/fERI8MHKAxcORJEyeBEdSnjwx4IkKBKlyZ60cEQ40ckRaVM8AhGPUpfKOJs1KfiUlPOoP1ZxVmVdWNpwUtsJ4RHl2IVZpDTSw6pmG1mHWWgNM9o1K7Jx3kkDrCYAcZRAuDf3An5Rynw7E1dVQyzXY8uxXvzuKk3kJRdYlwSrLpiq1HtVnE8SWgDez9wgK8RpvfICbfD5mM0eDYmt6IHfNJIjxoodiafTqhSkuUlIfBmOLbHEF/yvOP6xXXC9XjCU2ylDf4SG4RVQ5WIvLOOaPJiXirm0Zv2i+sx5+UJv2i+0YD+Op7B7534W3teEshTHJTFeFqTftFdcdC2J3LPSx8osOPU+aHwlDwl+TCHWh6VNIyim6RaSz5VNMWhQvJAY3Un6wB1RTZHtYrE/F7tXOgDwaNjB4gYymXQaA21idbCPRaxM2ObNeIyhGbU/tiX9enQfuqUnxBgpTe1qmV8cqYjmKVehh3KRyizU3Mujx4oQBptPqFf66799Kk9+UFaW1pEz/TnSlcyw/VHC0EUYbiSAWjpM1soiWpaMqnlmZOWEIGs6zqCRmo7hFHrPbDTpU0uTNWOUVJR3Y98VZ0X0jJVHb0RNLk1LhiYaqCG5oqOjvtIpaqYmWCqTMUQEiY11ROQCxg/O0X9NiP8AErHcPWKZ6Y1BhclQ6WgZ3DNHE6Vlv1RYhZSBqiOLJSo5nziwrrINBoCGEWbRf/RP3z4JhiosNN03XvasYCJQQ4OYMUq1FenpL0qbI+svUKKNChGOyxLDRzHVbPSgXlKCUjMqIAHSYBjS2QoqEsmZdZyMEucsTn1QZ3WmmdtoBUZ2yqIYaPJigkOohI2qLRW6jSGYrBLIHy59ZgZMmlRckknWS/fGRW4wi6Uxf3x+nw5j6Zlnn6QSk5ErO4MOswOnaTrPwpSnn4x78Irk61JSFXFzEJVhgTj07OmFUWkhE1EovfmfCwcYPmdWUZlXHYuptpz0HKPJhaCdvvg3THSCsCk3Zkz3ZH1MONrdhzRXqSqrFKABmAEhyo6nxzi2ItdKqiZIukGWkqUokXcG1dMAqjStQvLlSHlJLX1PiejARek1d1y5Lmw1Pbt3zS88RKWQAAbbQ1bVnGdKupICnBD5PvbnMV5GiM0/EtI5g/jBm1NIblLLmy08acwQDjdOt9rZdMDFWhV08+UmesLEwh0hmDqCSMAGIJgeHTEBCFIG9gdzbe0oMc1IZVJt2dssFlWb7qUmWHID4nW5cxAVojJd2PMSWHfEezJqlWnPBUSlCVAByw+AYDKLOUwpVNSi3pbgHv1kUqxNyNOUDIkyKNN5RTLCiz7Tm2GMdSNK6VSgkTcSWBKSEvq4xGEDPaGWkS/9w/yRD0wopSUU6JaEicWcIAcgpA4wGsqy6Yao4ZKwU1Cbtf3C3MxarWYMbcrSy1tuolT5cgpUVzLrEMwvEjFzuiPaGkBl1UunCAfeXOMVENeJGTY5QJtFB/KdKk/ElEkHnAU8dWuHtaQNnu/6jEphad1uL9At8ZQ1W1/7ASXamkE01Bp6VCVLT8SlZAgYtiwA2nXC0Yt+ZOmTJM4JC5YOIDZKuqBAwz1wJm1ZobQmLmJJRNvYjMpUQoFL6wRiIttmTZEwGZIuF/iIASpziQrWDzxFdEpUgAlwQLN287n6TqbFn1bUHbskLSsfoc77o/nTGWrjVdKB+iTvuf1JjKKksDHoP8ffJhXbqP0ETx/6g90jzanUOuGhVHbHtNRmYSxYDM+g1xLTYYfEqOGrAvBalck3Y6wCUXYXUaRmXUPuMdCaYaqKFUsul1ABzgxHrHSPiHPDmHr5lN9ZRkKmxirq5SmSVKIS7AkkAnMjniAVGJ0ilcuQ41evNEsSG1CEGqa3MYpYSpUFwIIlzWMfSXsf0sVW0ZRMVem05CCo5qQRxCdpDEPuEfP9RTPnq164N6C6YzbNnKWgBSVMFpOS0u4Y6jviV6R0g6lFqRswn1DdjxMtoF6M6USa6SJslW5ST8SDsUPOCt6CWI0gZ4RFctaRdmM7uH6yfSLGTAC3T9L+EeKo7UCRB0KFCiJMyq2Lfmz1PMmKUd5wHMMhB7RFH0KlcpZ7gB6xSkKfqjQNHJN2ml73PWTA+NNlw9usj6mGwK/m37JD0hnrXMk0yFFHviSpQzCRqHOxhigoJtGiqUS8sJJlOXJIdiQMjiIl6Q2IuaUTZKrs2U7anxcMdRfbhAudbqp1nzjMAC0qEstg7kF21HAxi0gXpIqWIJAYcwc2/wBI+/RYlt9bd05s/RZNRSIU92atRUZhdRZyGZ+mHbQqkSrRk+8UyZUkAqL53VahtJiwWPLuU8pJYNLTntIfzgLKo0TrTmiYkLShAwUHDskDDpMVWualSp5Q9EBrfEgaSSgVVC7m3hB1JUBcy0JyS6fdKCTk94gDwhyam7ZA+ZQ75n9oh0hApK1QwCpiEBsmvEt1RNt1V2zKdODqunnYKJ7yIdZBnVR7ajuUQIPRJ7D4mNWjL+hs5G0g9ak+sTtIxer6VO9J65hPlEa2FCXU0KVlky0S3JyHG19UPmemfassyyFJlpDkYjihROPOQHgKg6Pyy1D3ky/MjtUd080XF6uq1byOuZ/xi2NFD0at+VImVCppUDMVxWS7gKUT4iLnZtopnyxMQ90kjjBjgWyeEOIUnWpmt0dBf4Q+HcFbX11+crPtEPFkJ2qUe5I84H6R2BwEypslanvNizhQDuDrGYidp6CZkhklV0KUwBP107BujmbJqbRmI95L9zJQXOBGebXsVKIw2CHsMxp0qbE2TpZu3q0i9UZnYW10tPVzfeWpIU2cuWptjyirzhyrD2xL3XO6WTD9vaOz+EJqKVnCUgBwCm6m6M8CCIfsDR6amcampUFTTkBizhnJGGWAAihqUhT8oGHoZbc7ywVs1rete8I8Kpqq9JdM1hxkscGLFi2BfZFX0Wle6tCdKQSZYCweZJF194OETq3QtfvlTJM73YWSSOMCHxIBScRBawtHkUySxKlq+JZzO4DUIW8pRo0mVHvmG3Ues8oTK7uCRa3OcaTf/kn/AO2fERk8/IvujXNI0fos/wD2z5Rks5PcQeovG3wJc2Eqjt+gimO/VX3Q7ZVnpwLcXIQZm2SgZQMpK5LcT4VByNkSuHHJy0ZtTOWnoaRUKLSJX2aybza2G/VFQnOhRwa6SGi61dpFLFQBGOGzZhFNnLK1KJzUSY0cAXubzI4lluLbyZSyywJGoeESiQYgUlScEk5eESyQA7xLaGxmng8Yi0p0JT74g1tLdIL/ABPgdzRLVVJSDj1esDpkwqVePMOaD4cEveJcSxFJ1yjeWr2Z6QLpa+VdPEmKuLTqUCCz8xaPpGVOC0hScQQ8fKVhzLtTJOyaj+YRu03S1VHTLX7szQlQ4oVdugliXY4ZYb4riMQKWIVG2YeMyEol0JXeXmAFtH6T8I8TAnQ/2gLrZxlrkiWkpJQoFRcjMEnPDHDZBS2P9T8I8TBw4dbidXw9TDvkqCxkKFChREDPn+z7TxCVa2Y8+qNhpZd1CU8lIHUIyLRiyvez5JPLBbcnE+Ea4hUY/F6zNkQ9p++6aOCWwYyvVFs1Mmpmgy5kxJwlADijJi4GMNK0Xm8CKMDNVMExSXAfAi6+T4vFrTMjq9CQxhW2RQLWv222jBog3zG8rVBZVROmyl1IShEgC6kM6iGxIBLZA9ETrKsiZLnVM1ZS848Ri7B1M+GH1YK34698IE+JqNcWAB0sBtrf5ywpKIAoNGUopl081aSVrCnSWIOASwOePW8R6HRenlLC1zTMuYgHBIxYEgO/GGW2J06hXNAJ4hKgsvdvBTsACNSRlvMdCzDdCQbgBBYKJHF4qRhkAnPWSc4Y8s4BvU33tb77pTINOjttPbVoqepu3wpag10y3vG9iwLMdpGrdHNlinkpPuEKLglRGKiA7kqJGAbvEKTZxSzqSwSzAK4pLBZS5YOAz7ydcdU1CmWlSb3FWz4AH5g75FyG1PACyhMmYkdV9JfKc2a2sbVSUyZd9NPLL/C4AvAJvFTl2SGOPNtEOptcJSbktKUpSlQ+qnjZuAMCcGGt3jurly5hBUSQElISCycdbDXgOoQ0mmlDaWAzKi7HAnacW5sIpmQjp3PxP8y+RhtJ9m1qpiSohkk8VnDpbW+w4PuMS70Dk1AAYAsN3946FSdhhVgCbiEANoReOSqIHvVHVHoQs6vGJIBE6xkwrEcmcIjFCtbCGz95PWIoVtJEa0inA0s/fLPlGXcDmK+GWs8yVekaoQOUeh/IQgPvnoVGrgeItg0KKt7m8VrYZarAkzMKay6pJdEmZ2SB3xIVYtcsgiUofeUhLcxeNGUj5F85bzMehB5HWpPlE1OJM7Zsov8AfbJXDgDLmNpnStDqyZ8ZQBsMweTxIl+z+brmShzXj4Ji/BKuSnD5j5JhFKvkD7lHzEU/EqwFhYTjhqZNzcyjo9nPKn9mWfEkRJT7PJf1p008yUJ73MXEJVyh0J9THoSdp6gPKBNj67bt4f1JGHpD1ZVJfs9pxmZyjvUkeAiVL0JpR+rUeeYryaLCUPrV0FvKOeDjavtGB+d1vbMuKNMbKIKl6MU6MUyEunEYqJcYhnO6LJTqStLKxSpLEHWFDHxgbNoEqDY4g/WU45sYfopIuhipOAyUfNwYG7lgGZiSOv8A3JsBoBaWWwLBEkpWVAlIZIGQDMHJ3aolWot1v8o8TECza/jKkqIvpSFpOV+Wp8W2ggpLYZbYfqFOY9nRVfIBl5zBr1nqVyHO3yjcKFCiJEzSwbANPMCyoKZJACUkMSG17niwcKPJMTko54RQI8pWrPWbM51m6qKgsBIQqF8iOr0zYOuHEUKTxiVcbFrxAbIMNURa2bTSR9IQNxUonqeKAXNhvL3EdUZmspH+bzHBmbZqR0iBR0sok5JB/A/jHCtPaYZIPQlIgvmtU+qe6D8sg5iF/ep1zR0OfCOgUHIrPMlR8oBL9o8sfDLUekDwhpXtEUfhkk9JPgIsMDWPq+IkecoOcsgljkTD+FvGPfdf9JXSUjziqL08n6pDdCoZXpfWK+FAH4fUwReGV29Xx/iUOLpjnLmJKvs0jnV6COxIXsljtHyihTdJa7a3QmIsy36w/rCOkDygy8GxJ5D/ANfxBnHUxz+U0j3C+UkcyPUx6JJ1zD0BI8oy2ZX1Kvimq7R8oaAm53z1n1hgcBrn/X8kSn4gk1oUnzr628I5mUqRneOOtStfTGfWPpHOp1C8orQ+IJfDcTkY0dakqllWabpUOa68ZWLwlXCOFfYxqlWWqLrIFkWeJaLpIUoKW6iMVcdTZ44Bh0QQ90IhaNoalkPmZSTvxx84WkNsilkmYcVHBI2qO3cM4WZWeplGpJtCZgq3j9ZWy5KXmLSgbznzDXAWfptSjJSjzJPnFXpLIm1avezlq43WR5DdB+n0TkJGKB04xtU+EoB0zc90V84c+iJzM0/p9SZh6APExHX7QZeqUs9IESKpFLKHwp5gA8RaW0pK1BNy4DrYM+/ZDacHpkXynvMGcSwNiwnCtPifhpyek+SYZXp3O1SAOe8YOqpQkttyiLWSGxvKA1sLwHRqiy8OoXsV+f8AMuWqWvm+UCr02qdSED8L+JhlellYdYHMlMe2hKY3r4U+zA9I1RxTUzsTGgOF4VVzW8B9REDiapbLeeJ0qrE4veG9IPhByxdOUzCETkhCjheHwvvByhmXI14jc8BrapQrjAAEa9sKVeG0Kosot9/CFWvUTUmaQvaz80e0hZxsUfXzgLohXmbSi8XKCUk82XdBmR8R3sfLyjyb0zTLUzymqrZgGHOSamkUqppJqMLomoUc+KwLHrMHJucR7OxTzKB6wR6Q/Mzj1XDtcJmvz7rTExZ/PC22E5hQoUMwczrRyZMkzkyVLUtExJu3s0qSH7xFonHBhmcOvDzgNZ8q9VP9jL/imFh/CD1wXd1jYMfIefVGJxQIuIIQdV/fNTCljTGaCdK9IOCyuL8asEjY2uKpQ6PKm/S1KlEqxCX1fMfKPbZm8ItAJzTLOW5OJ74saVOwjW4bhFSmGI1O8TxNUsSOQjMqxadsJMvLY/jDi6OQMpUscyU+kdzZgTzxDXNMbIReqJXMcm0plkKSAUKDsBk+yIq7R44AwGXP6QblpKk3j9ZiADgBklI8TAGvkhS1NkCxbJ+eL0yDcGXqKVsRJKlgjEbn/wA1xAnIIwHTHaJwa6rMZGFTS7yi7sNmuJS66mc4DbSFOoSz7XiGUxaqpKCgMCDnvGDQCqKfjjYTB6VbNvA1aOXaNSbNUoPDVRSFEGaae2HlESqBU5Yt3RAqsW12ljSXLpvA8zyjSZKymzwTmKZ//GYzepDA80aNb3EoVp2Sko6wlPnHmf8AIzdqS9se4forGT7OlXZMtOyUgfwCKn7QlXplOjUSe9QEXNKWw2MOoNFH06X+l042AH+M+kYHDeligff8jNGvpT7oSlzLgYJOG7ZAe1LVmkEDBsxsG+LDKmcQE/W8NUVyeoGetJOd1htj2lIdI6bROqt0FjvBYpVkPdVjrY+MT+AgJGRZLkguMxFoQoS0BwGOERKuQlSVABirDDftEEOJLcrQYwoAvAFXa5En3bm8lQKSNSWxDx1S29ObEJVzjHrERLVo7hSMActeO+Jtn0hVgQAGOOrAQVhTFO9oNC5e19oOr7QKiHQlKnxIfHogjQPnmOZ4HV9MbomfVvNvcY5QesRH0TpOfTFa1vJi0mkhaqbx+UX/AMzMBbaZII1mLAZhSnFr27KA1tJUU8ZurGE6SnNrGqlNcmklezydhORsUFdYbyi1vxk7wR4H1ijaBzmqVp5Ut+o/3i8TMCDsUO/DzjyfEkyYth1/xGMMb0hDlkq+IbUnux8olzhjA6yJjTE9XXBGalix1BupxGlwmpegydRiGNT81W7JxChQo0otKdo8HlKmnOcsr/COKjuHfEqoqbkuZMJyB6khh3vHSQJcsBOSEgD8IAEAdNaz3VLcfFRA81GPNMTia+vrHw/oTZ/Tp+4St6MuqZNnEYPdfeeMYstBUXlZYk4CI+htmfoqXD33WQfmOHc0P8ATKVdU4C/hXyFO4y8Y9vSyhLc5iHMT2Tuc4LqGDlOO0ZiPZYvHDDVBAUpmAhYYqDL2BYyWNxEB5NWQVSyk3knHm29O2I1a9uUKFC2vtCtnpuFnxBYJUHBvYHmiVKsVPvSAGScZks4jDHAjPZ0wNsuffmJBGahi+zHpyi2S5SZd5XKxJOrDwgLkrDC1pVNKaJMuWkhOIzYAJSCSeNvJwG4QIsWrctg7RK0qtP3rpHwg4bSraeiK7LWUkEYEQ/Qol6VjvE6tfydS42lrmvgpjuwA64CWlPAmjKCdnrmVAuhksMSX1ZlogV9jscVXi+7FjjEUqRVulLVa4YdGOKnu2rDPVHMqR83xdI/wRAM8pfwMSqSpvJiHpsklKivIFpS3mJSGxKBhvUABF50t/wBC7y50pPXNT6RT5Eu9WSU/9VPdj5RcbfF40yeVVS/4QpXlHk+NPfEUx1C/33TRwi9BoVvOS20+MUXSsBdoSUqyCU/1GLwlUUHSN1WkAGcJHcj+8ZvChev8D9IxiPQt2iE0kkhKV4AdUQFpSqYSnFg17bzDZEiWbybrMxIPzdOsR3LkR69bi5MXfXQQhRVQUm6pn3wxUqAOK8E6ji24HZEGplHV3QKrLOmrydQ3FxFqaBja9pRnZVuBeOVNT75ZIyAYesHLMl/RpcYh3A2E6oq8oGXq6CIL2LazqKSMMwdhyg9VCVsuwg6TgNdtzJFsWc8oJAGC3z1Yv4x7TyvdpSkKxL4GCS1jX/aAVp1F5WGrLzgNPM4yfGFqFabZ/hJyibjkEEand+6BVfUFSMcMctcTqWqWtOCQ204CIdo2Uq64W52Nh0RKABtZzsSvRkDRabdrZfzXk9YjRp4wPN4Rl9NM93PkqyuzE+MakrxjzHHUy4gN1j6wmCN0IkmkmMQd8Hqv4n2gHrDxWKNeA/zKLGZjhP3QO8wLhbWqMvWJGMF1BnMKFCjfmbKytTlI24nox8WiiafVJmT0ShqAHSo+kXdKsSTqDeZ8uqM6FR7+uK9QUSOjARhcMTPWv1D5/wBXmpimsluuXyy5oQgIAOAA6hDdp2olKCFBK0nNJ9dRj2VP3ZRGVJC24oL4Octpxj1KWzXMTe4Wwk+gr0LlgodhgxLqDbYH6QWkw4jAlgSMyNjwVs+zEJAIwvZiI9rWdLLApG2LrlFS/KUZyUtzlZpKwS1JWDikgxcbQrTMlgpLpIBYaxFItKi92ri/Cf8ADjBTR20jdMs/VxHMdUHxFMFc6wdEkHKYxac0d8RaSWFqY5DMxOtmjvB05xxozTIWpaJhIJKWYgPnrIhmi6ileJ10bykJirEo8RsRgUnVs64H11UFjLqYdwGMFl2CQoYKCUn6zFxsBTEG05N8XuKkavmbVhnFkZL3lTTZgTtBE+nvJBSCS3G3HZDdIghLmHZdRddLB3z2DYIaqprJMRUYnowlJR6Ue0dN+ulnZfPUg+sW60sZ9KNi5iuzJUP6oqehYeqfZLUesiLXVF6qSNkucrruJ848Jxk/8wjqH0M3MJ+lfrMJjKM5tucPyjNJVdAcPzJAjRAYyu3VvWTj86vH+0V4DTz4m3Z9RLY18lMMIfp7QQ2KhD35SQz3hzPj4RWUGHQY94cCm1zMTz977CG6q1EEMnvzHNEUWqzNs14jqgaTHjxy4Gko5yDjqhNxaT1WwouFBKhvT4Q1T1SEqJAIB1bOaIZMcmDrh0XaBbEO28MTrYBDAqbYw9YiSq1ILqBLZAN3mILx48cuHprcCS2Idt4VqdIFMyUsIcs60ryLqjxhqgIY4UIo2EpkWGkKmLcG51ku35ISyhtjR6edeloUDmkHrEZVUVKii6rHYdcaJoxUX6SUTiyWP4S3lHjeP0SmQn7+7TXwdQMxtClOrFQ+bxx84P0anQIrktXGO8A9Tj0g/Zx4nSfKMrh36/whcV+n8ZKhQoUekmVKJbNV7qkWrWU96su490UjR+n4pXtUw6B/eLhpdJKqVTamJ5gRFQs1V2WE7CYS4KoZSe36aRrHMQZaOEcViMduqDdLSfRpJ5GPSXUOnARXLHrkn6OZik5amPPB6qtIS08U6o2nUqbQNNwwzR2oqroxYE478NUQ6msvZwOrKtwnHInvxjhE7FL5OItkgs95JrKRK+ICxIJc4s0DJdOZSyk60g+MPTKkiZgH1d8N2otalBZSzBsNYzgqE+iecgm1jHOHPhrhuQTfcB2GO4H/AOQORJKjeOCQcccTuAiZLrHWVXcCGIwy1YQylLJqICpVzraWCz5xumYtwjK6S14NnicGwxji0NJEBITLTewbYkYY74BT7SKkpSXDHHyhnAl4o1l5SaalhErMk6zqiFVzXw2xIqqpoGLmYv3azsEWQ+u+wl3sBlWWTQVLz5qtSZYHaV/aLJeesPy0/wDNN/4xG0VsoyJPHDTJhvK3clPQPGHaYvVzzslyU9d9Rj57jq4r4mpUG3+hN2jTKU1UwunVGSVinqJp+dX8xjWHjMtIKIyqqYDgFm8k7QS/i4h3/HqipibNA8RUmnpGUx3ehhCocvR9FJnmrToqjy9HgMeGOvOtFehPHkeR15NonhPHjR4Ym860RMckx7HJEReWtG5geLvoFMemI2LV3sYo85bDfkI0TRazjJpkhWClcYjY+rqaPH/5HUXIF5zY4eDmvCRJcE7CPOD9lH6PpPgIrk/Bi+Sh34ecWGxz9H+I+AjB4b+qPcY5i/Qk6FChR6KZcrqrLmtxpMxmxeWtmbF8IrVRoIkklBmIf6t0qA5tcb1WB5a25KvAxUuCL5C+yr0jOo4NqBvTqEfCNPiA/pLMuGgsz7Vf7o+sdfmZO+3mfuj6xp/BF8hfZV6QuCL5C+yr0hq2I/dPcILMns+My5WhM/7dXTJV6x4dC6j7b/xK9Y1Lgi+Qvsq9IXBF8hfZV6RNsR+74Cdmp+z4zLRobVDKcP3S4StEKs5zgf8AtrjUuCL5C+yr0hcEXyF9lXpE/wDI/c8BIzU/Z8ZlP5j1P2iP3a49VoRVH9aj92v0jVeCL5C+yr0hcEXyF9lXpE5sT+74SPyvYmUzdC6s5zEH8C/SOBoPV8uX2Zn/AKxrPBF8hfZV6QuCL5C+yr0jr4j9zwk3p+z4zKE6BVBzWgc0tZPeIL2PoYiQoLIXNmDJSksE/dRq58TGgcEXyF9lXpC4IvkL7KvSAVqVasuVqpt7pdKiIbhZWvcq5KuowMoadYm1CjLXxpiAHSrFKZYDjDJyYvHBF8hfZV6QuCL5C+yr0hJeFKoIzbw5xhNtJWhJVyVdR9IH2zo4mpRdWlQKfhUAXSerEbouvBF8hfZV6QuCL5C+yr0jk4WEYMrm85sZmFisxmp0HrEHioE0aiHB6QWiOdGa39lX3Rt3A18hfZV6QuBr5C+yr0jbp18Qgtn8IiyoTtMRGjNb+yr6xHp0Xrf2ZXWI23ga+Qvsq9IXA18hfZV6RfznEe34SMidUxD81679mV1j1hHRau/ZldYjb+Br5C+yr0hcDXyF9lXpHec4j2/CdkTqmH/mrXfsyusesc/mvXfsy+71jcuBr5C+yr0hcDXyF9lXpHec4j2/D+52ROqYZ+a9d+zL7vWO5Wh9cr9QU71RuHA18hfZV6QuBr5C+yr0ipxGIItn8P7khU6pmVh6C+6IXNBmLGQCTcSduI4xixmQvkq6j6RauCL5C+yr0hcEXyF9lXpGPWwBrNmdyT7o2mJCCyrKfPplkHiKy5J59m6DljJIl4gjjHMEHJOowU4IvkL7KvSFwNfIX2VekFw+CFBswN5WriDUFrRmFD3A18hfZV6R5D8Wn//Z"/>
          <p:cNvSpPr>
            <a:spLocks noChangeAspect="1" noChangeArrowheads="1"/>
          </p:cNvSpPr>
          <p:nvPr/>
        </p:nvSpPr>
        <p:spPr bwMode="auto">
          <a:xfrm>
            <a:off x="0" y="-731838"/>
            <a:ext cx="2457450" cy="1524001"/>
          </a:xfrm>
          <a:prstGeom prst="rect">
            <a:avLst/>
          </a:prstGeom>
          <a:noFill/>
          <a:ln w="9525">
            <a:noFill/>
            <a:miter lim="800000"/>
            <a:headEnd/>
            <a:tailEnd/>
          </a:ln>
        </p:spPr>
        <p:txBody>
          <a:bodyPr/>
          <a:lstStyle/>
          <a:p>
            <a:endParaRPr lang="en-CA" dirty="0"/>
          </a:p>
        </p:txBody>
      </p:sp>
      <p:pic>
        <p:nvPicPr>
          <p:cNvPr id="12297" name="Picture 16" descr="http://www.amerysd.k12.wi.us/district/Picture1.png"/>
          <p:cNvPicPr>
            <a:picLocks noChangeAspect="1" noChangeArrowheads="1"/>
          </p:cNvPicPr>
          <p:nvPr/>
        </p:nvPicPr>
        <p:blipFill>
          <a:blip r:embed="rId3" cstate="print"/>
          <a:srcRect/>
          <a:stretch>
            <a:fillRect/>
          </a:stretch>
        </p:blipFill>
        <p:spPr bwMode="auto">
          <a:xfrm>
            <a:off x="3332163" y="2349500"/>
            <a:ext cx="5487987" cy="4032250"/>
          </a:xfrm>
          <a:prstGeom prst="rect">
            <a:avLst/>
          </a:prstGeom>
          <a:noFill/>
          <a:ln w="9525">
            <a:noFill/>
            <a:miter lim="800000"/>
            <a:headEnd/>
            <a:tailEnd/>
          </a:ln>
        </p:spPr>
      </p:pic>
      <p:pic>
        <p:nvPicPr>
          <p:cNvPr id="12298" name="Picture 11"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12291" name="Content Placeholder 2"/>
          <p:cNvSpPr>
            <a:spLocks noGrp="1"/>
          </p:cNvSpPr>
          <p:nvPr>
            <p:ph idx="1"/>
          </p:nvPr>
        </p:nvSpPr>
        <p:spPr>
          <a:xfrm>
            <a:off x="468313" y="2565400"/>
            <a:ext cx="8229600" cy="3959225"/>
          </a:xfrm>
        </p:spPr>
        <p:txBody>
          <a:bodyPr/>
          <a:lstStyle/>
          <a:p>
            <a:pPr marL="538163" indent="-538163" eaLnBrk="1" hangingPunct="1">
              <a:buFont typeface="Wingdings" pitchFamily="2" charset="2"/>
              <a:buChar char="Ø"/>
            </a:pPr>
            <a:r>
              <a:rPr lang="en-CA" sz="2800" b="1" dirty="0" smtClean="0"/>
              <a:t>Unless there is an emergency, never touch the emergency door!</a:t>
            </a:r>
          </a:p>
          <a:p>
            <a:pPr marL="538163" indent="-538163" eaLnBrk="1" hangingPunct="1">
              <a:buFont typeface="Wingdings" pitchFamily="2" charset="2"/>
              <a:buChar char="Ø"/>
            </a:pPr>
            <a:r>
              <a:rPr lang="en-CA" sz="2800" b="1" dirty="0" smtClean="0"/>
              <a:t>Don’t eat or drink on the bus.</a:t>
            </a:r>
          </a:p>
          <a:p>
            <a:pPr marL="538163" indent="-538163" eaLnBrk="1" hangingPunct="1">
              <a:buFont typeface="Wingdings" pitchFamily="2" charset="2"/>
              <a:buChar char="Ø"/>
            </a:pPr>
            <a:r>
              <a:rPr lang="en-CA" sz="2800" b="1" dirty="0" smtClean="0"/>
              <a:t>Always listen to your bus driver’s instructions.</a:t>
            </a:r>
          </a:p>
          <a:p>
            <a:pPr marL="538163" indent="-538163" eaLnBrk="1" hangingPunct="1">
              <a:buFont typeface="Wingdings" pitchFamily="2" charset="2"/>
              <a:buChar char="Ø"/>
            </a:pPr>
            <a:r>
              <a:rPr lang="en-CA" sz="2800" b="1" dirty="0" smtClean="0"/>
              <a:t>If you have a school bus captain, listen to his/her instructions too.   They also help keep you safe.</a:t>
            </a:r>
          </a:p>
          <a:p>
            <a:pPr marL="538163" indent="-538163" eaLnBrk="1" hangingPunct="1">
              <a:buFont typeface="Wingdings" pitchFamily="2" charset="2"/>
              <a:buChar char="Ø"/>
            </a:pPr>
            <a:r>
              <a:rPr lang="en-CA" sz="2800" b="1" cap="all" dirty="0" smtClean="0"/>
              <a:t>Remember:  The school bus driver is the boss of the bus!</a:t>
            </a:r>
          </a:p>
          <a:p>
            <a:pPr marL="538163" indent="-538163" eaLnBrk="1" hangingPunct="1">
              <a:buFont typeface="Wingdings" pitchFamily="2" charset="2"/>
              <a:buChar char="Ø"/>
            </a:pPr>
            <a:endParaRPr lang="en-CA" sz="2800" b="1" dirty="0" smtClean="0"/>
          </a:p>
          <a:p>
            <a:pPr marL="538163" indent="-538163" eaLnBrk="1" hangingPunct="1">
              <a:buFont typeface="Wingdings" pitchFamily="2" charset="2"/>
              <a:buChar char="Ø"/>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3317"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3318" name="Rectangle 6"/>
          <p:cNvSpPr>
            <a:spLocks noChangeArrowheads="1"/>
          </p:cNvSpPr>
          <p:nvPr/>
        </p:nvSpPr>
        <p:spPr bwMode="auto">
          <a:xfrm>
            <a:off x="539750" y="1989138"/>
            <a:ext cx="5903913" cy="522287"/>
          </a:xfrm>
          <a:prstGeom prst="rect">
            <a:avLst/>
          </a:prstGeom>
          <a:noFill/>
          <a:ln w="9525">
            <a:noFill/>
            <a:miter lim="800000"/>
            <a:headEnd/>
            <a:tailEnd/>
          </a:ln>
        </p:spPr>
        <p:txBody>
          <a:bodyPr>
            <a:spAutoFit/>
          </a:bodyPr>
          <a:lstStyle/>
          <a:p>
            <a:pPr marL="538163" indent="-538163">
              <a:buFont typeface="Arial" charset="0"/>
              <a:buNone/>
            </a:pPr>
            <a:r>
              <a:rPr lang="en-CA" sz="2800" b="1" dirty="0">
                <a:solidFill>
                  <a:srgbClr val="FF0000"/>
                </a:solidFill>
              </a:rPr>
              <a:t>Behaving on the School 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1000" fill="hold"/>
                                        <p:tgtEl>
                                          <p:spTgt spid="13318"/>
                                        </p:tgtEl>
                                        <p:attrNameLst>
                                          <p:attrName>ppt_x</p:attrName>
                                        </p:attrNameLst>
                                      </p:cBhvr>
                                      <p:tavLst>
                                        <p:tav tm="0">
                                          <p:val>
                                            <p:strVal val="0-#ppt_w/2"/>
                                          </p:val>
                                        </p:tav>
                                        <p:tav tm="100000">
                                          <p:val>
                                            <p:strVal val="#ppt_x"/>
                                          </p:val>
                                        </p:tav>
                                      </p:tavLst>
                                    </p:anim>
                                    <p:anim calcmode="lin" valueType="num">
                                      <p:cBhvr additive="base">
                                        <p:cTn id="8" dur="1000" fill="hold"/>
                                        <p:tgtEl>
                                          <p:spTgt spid="133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 calcmode="lin" valueType="num">
                                      <p:cBhvr additive="base">
                                        <p:cTn id="15" dur="10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229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10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29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 calcmode="lin" valueType="num">
                                      <p:cBhvr additive="base">
                                        <p:cTn id="23" dur="10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229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 calcmode="lin" valueType="num">
                                      <p:cBhvr additive="base">
                                        <p:cTn id="27" dur="10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33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9219" name="Content Placeholder 2"/>
          <p:cNvSpPr>
            <a:spLocks noGrp="1"/>
          </p:cNvSpPr>
          <p:nvPr>
            <p:ph idx="1"/>
          </p:nvPr>
        </p:nvSpPr>
        <p:spPr>
          <a:xfrm>
            <a:off x="395288" y="3357563"/>
            <a:ext cx="3240087" cy="1511300"/>
          </a:xfrm>
        </p:spPr>
        <p:txBody>
          <a:bodyPr/>
          <a:lstStyle/>
          <a:p>
            <a:pPr marL="0" indent="1588" algn="ctr" eaLnBrk="1" hangingPunct="1">
              <a:buFont typeface="Arial" charset="0"/>
              <a:buNone/>
              <a:defRPr/>
            </a:pPr>
            <a:r>
              <a:rPr lang="en-CA" sz="2800" b="1" cap="all" dirty="0" smtClean="0">
                <a:solidFill>
                  <a:srgbClr val="FF0000"/>
                </a:solidFill>
                <a:latin typeface="Arial Black" pitchFamily="34" charset="0"/>
              </a:rPr>
              <a:t>Getting Off </a:t>
            </a:r>
          </a:p>
          <a:p>
            <a:pPr marL="0" indent="1588" algn="ctr" eaLnBrk="1" hangingPunct="1">
              <a:buFont typeface="Arial" charset="0"/>
              <a:buNone/>
              <a:defRPr/>
            </a:pPr>
            <a:r>
              <a:rPr lang="en-CA" sz="2800" b="1" cap="all" dirty="0" smtClean="0">
                <a:solidFill>
                  <a:srgbClr val="FF0000"/>
                </a:solidFill>
                <a:latin typeface="Arial Black" pitchFamily="34" charset="0"/>
              </a:rPr>
              <a:t>THE </a:t>
            </a:r>
          </a:p>
          <a:p>
            <a:pPr marL="0" indent="1588" algn="ctr" eaLnBrk="1" hangingPunct="1">
              <a:buFont typeface="Arial" charset="0"/>
              <a:buNone/>
              <a:defRPr/>
            </a:pPr>
            <a:r>
              <a:rPr lang="en-CA" sz="2800" b="1" cap="all" dirty="0" smtClean="0">
                <a:solidFill>
                  <a:srgbClr val="FF0000"/>
                </a:solidFill>
                <a:latin typeface="Arial Black" pitchFamily="34" charset="0"/>
              </a:rPr>
              <a:t>sCHOOL Bus</a:t>
            </a:r>
          </a:p>
          <a:p>
            <a:pPr marL="538163" indent="-538163" eaLnBrk="1" hangingPunct="1">
              <a:buFont typeface="Arial" charset="0"/>
              <a:buNone/>
              <a:defRPr/>
            </a:pPr>
            <a:endParaRPr lang="en-CA" sz="1200" b="1" u="sng" dirty="0" smtClean="0"/>
          </a:p>
          <a:p>
            <a:pPr marL="538163" indent="-538163" eaLnBrk="1" hangingPunct="1">
              <a:buFont typeface="Wingdings" pitchFamily="2" charset="2"/>
              <a:buChar char="Ø"/>
              <a:defRPr/>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4341" name="Picture 8" descr="http://cdn.csgazette.biz/cache/r620-d63351df278314084032e6cee4273319.jpg"/>
          <p:cNvPicPr>
            <a:picLocks noChangeAspect="1" noChangeArrowheads="1"/>
          </p:cNvPicPr>
          <p:nvPr/>
        </p:nvPicPr>
        <p:blipFill>
          <a:blip r:embed="rId3" cstate="print"/>
          <a:srcRect/>
          <a:stretch>
            <a:fillRect/>
          </a:stretch>
        </p:blipFill>
        <p:spPr bwMode="auto">
          <a:xfrm>
            <a:off x="3779838" y="2708275"/>
            <a:ext cx="5092700" cy="3384550"/>
          </a:xfrm>
          <a:prstGeom prst="rect">
            <a:avLst/>
          </a:prstGeom>
          <a:noFill/>
          <a:ln w="9525">
            <a:noFill/>
            <a:miter lim="800000"/>
            <a:headEnd/>
            <a:tailEnd/>
          </a:ln>
        </p:spPr>
      </p:pic>
      <p:pic>
        <p:nvPicPr>
          <p:cNvPr id="14342" name="Picture 7"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14339" name="Content Placeholder 2"/>
          <p:cNvSpPr>
            <a:spLocks noGrp="1"/>
          </p:cNvSpPr>
          <p:nvPr>
            <p:ph idx="1"/>
          </p:nvPr>
        </p:nvSpPr>
        <p:spPr>
          <a:xfrm>
            <a:off x="468313" y="2852738"/>
            <a:ext cx="8229600" cy="2736502"/>
          </a:xfrm>
        </p:spPr>
        <p:txBody>
          <a:bodyPr/>
          <a:lstStyle/>
          <a:p>
            <a:pPr marL="538163" indent="-538163" eaLnBrk="1" hangingPunct="1">
              <a:buFont typeface="Wingdings" pitchFamily="2" charset="2"/>
              <a:buChar char="Ø"/>
            </a:pPr>
            <a:r>
              <a:rPr lang="en-CA" sz="2800" b="1" dirty="0" smtClean="0"/>
              <a:t>Stay in your seat until the bus has stopped.</a:t>
            </a:r>
          </a:p>
          <a:p>
            <a:pPr marL="538163" indent="-538163" eaLnBrk="1" hangingPunct="1">
              <a:buFont typeface="Wingdings" pitchFamily="2" charset="2"/>
              <a:buChar char="Ø"/>
            </a:pPr>
            <a:r>
              <a:rPr lang="en-CA" sz="2800" b="1" dirty="0" smtClean="0"/>
              <a:t>Always use the handrail when getting off the bus.</a:t>
            </a:r>
          </a:p>
          <a:p>
            <a:pPr marL="538163" indent="-538163" eaLnBrk="1" hangingPunct="1">
              <a:buFont typeface="Wingdings" pitchFamily="2" charset="2"/>
              <a:buChar char="Ø"/>
            </a:pPr>
            <a:r>
              <a:rPr lang="en-CA" sz="2800" b="1" dirty="0" smtClean="0"/>
              <a:t>Look to your right when getting off the bus.</a:t>
            </a:r>
          </a:p>
          <a:p>
            <a:pPr marL="538163" indent="-538163" eaLnBrk="1" hangingPunct="1">
              <a:buFont typeface="Wingdings" pitchFamily="2" charset="2"/>
              <a:buChar char="Ø"/>
            </a:pPr>
            <a:r>
              <a:rPr lang="en-CA" sz="2800" b="1" dirty="0" smtClean="0"/>
              <a:t>Be extra careful in the </a:t>
            </a:r>
            <a:r>
              <a:rPr lang="en-CA" sz="2800" b="1" dirty="0" smtClean="0">
                <a:solidFill>
                  <a:srgbClr val="FF0000"/>
                </a:solidFill>
              </a:rPr>
              <a:t>DANGER ZONES.</a:t>
            </a:r>
          </a:p>
          <a:p>
            <a:pPr marL="538163" indent="-538163" eaLnBrk="1" hangingPunct="1">
              <a:buFont typeface="Wingdings" pitchFamily="2" charset="2"/>
              <a:buChar char="Ø"/>
            </a:pPr>
            <a:r>
              <a:rPr lang="en-CA" sz="2800" b="1" dirty="0" smtClean="0"/>
              <a:t>Move quickly away from the bus to a safe location.</a:t>
            </a: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5365"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5366" name="Rectangle 6"/>
          <p:cNvSpPr>
            <a:spLocks noChangeArrowheads="1"/>
          </p:cNvSpPr>
          <p:nvPr/>
        </p:nvSpPr>
        <p:spPr bwMode="auto">
          <a:xfrm>
            <a:off x="468313" y="2060575"/>
            <a:ext cx="5975350" cy="523875"/>
          </a:xfrm>
          <a:prstGeom prst="rect">
            <a:avLst/>
          </a:prstGeom>
          <a:noFill/>
          <a:ln w="9525">
            <a:noFill/>
            <a:miter lim="800000"/>
            <a:headEnd/>
            <a:tailEnd/>
          </a:ln>
        </p:spPr>
        <p:txBody>
          <a:bodyPr>
            <a:spAutoFit/>
          </a:bodyPr>
          <a:lstStyle/>
          <a:p>
            <a:pPr marL="538163" indent="-538163">
              <a:buFont typeface="Arial" charset="0"/>
              <a:buNone/>
            </a:pPr>
            <a:r>
              <a:rPr lang="en-CA" sz="2800" b="1" dirty="0">
                <a:solidFill>
                  <a:srgbClr val="FF0000"/>
                </a:solidFill>
              </a:rPr>
              <a:t>Getting Off the School 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1000" fill="hold"/>
                                        <p:tgtEl>
                                          <p:spTgt spid="15366"/>
                                        </p:tgtEl>
                                        <p:attrNameLst>
                                          <p:attrName>ppt_x</p:attrName>
                                        </p:attrNameLst>
                                      </p:cBhvr>
                                      <p:tavLst>
                                        <p:tav tm="0">
                                          <p:val>
                                            <p:strVal val="0-#ppt_w/2"/>
                                          </p:val>
                                        </p:tav>
                                        <p:tav tm="100000">
                                          <p:val>
                                            <p:strVal val="#ppt_x"/>
                                          </p:val>
                                        </p:tav>
                                      </p:tavLst>
                                    </p:anim>
                                    <p:anim calcmode="lin" valueType="num">
                                      <p:cBhvr additive="base">
                                        <p:cTn id="8" dur="1000" fill="hold"/>
                                        <p:tgtEl>
                                          <p:spTgt spid="15366"/>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433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additive="base">
                                        <p:cTn id="15" dur="10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433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1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33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additive="base">
                                        <p:cTn id="23" dur="10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43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 calcmode="lin" valueType="num">
                                      <p:cBhvr additive="base">
                                        <p:cTn id="27" dur="10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53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11267" name="Content Placeholder 2"/>
          <p:cNvSpPr>
            <a:spLocks noGrp="1"/>
          </p:cNvSpPr>
          <p:nvPr>
            <p:ph idx="1"/>
          </p:nvPr>
        </p:nvSpPr>
        <p:spPr>
          <a:xfrm>
            <a:off x="1115616" y="3284984"/>
            <a:ext cx="6984454" cy="936873"/>
          </a:xfrm>
        </p:spPr>
        <p:txBody>
          <a:bodyPr/>
          <a:lstStyle/>
          <a:p>
            <a:pPr marL="0" indent="1588" algn="ctr" eaLnBrk="1" hangingPunct="1">
              <a:spcBef>
                <a:spcPts val="0"/>
              </a:spcBef>
              <a:buNone/>
              <a:defRPr/>
            </a:pPr>
            <a:r>
              <a:rPr lang="en-CA" sz="2800" b="1" cap="all" dirty="0" smtClean="0">
                <a:solidFill>
                  <a:srgbClr val="FF0000"/>
                </a:solidFill>
                <a:latin typeface="Arial Black" pitchFamily="34" charset="0"/>
              </a:rPr>
              <a:t>CROSSING The Road After getting Off THE school Bus</a:t>
            </a:r>
          </a:p>
          <a:p>
            <a:pPr marL="0" indent="1588" eaLnBrk="1" hangingPunct="1">
              <a:spcBef>
                <a:spcPts val="0"/>
              </a:spcBef>
              <a:buFont typeface="Arial" charset="0"/>
              <a:buNone/>
              <a:defRPr/>
            </a:pPr>
            <a:endParaRPr lang="en-CA" sz="2800" b="1" cap="all" dirty="0" smtClean="0">
              <a:solidFill>
                <a:srgbClr val="FF0000"/>
              </a:solidFill>
              <a:latin typeface="Arial Black" pitchFamily="34" charset="0"/>
            </a:endParaRPr>
          </a:p>
          <a:p>
            <a:pPr marL="0" indent="1588" eaLnBrk="1" hangingPunct="1">
              <a:spcBef>
                <a:spcPts val="0"/>
              </a:spcBef>
              <a:buFont typeface="Arial" charset="0"/>
              <a:buNone/>
              <a:defRPr/>
            </a:pPr>
            <a:endParaRPr lang="en-CA" sz="2800" b="1" cap="all" dirty="0" smtClean="0">
              <a:solidFill>
                <a:srgbClr val="FF0000"/>
              </a:solidFill>
              <a:latin typeface="Arial Black" pitchFamily="34" charset="0"/>
            </a:endParaRPr>
          </a:p>
          <a:p>
            <a:pPr marL="0" indent="1588" eaLnBrk="1" hangingPunct="1">
              <a:spcBef>
                <a:spcPts val="0"/>
              </a:spcBef>
              <a:buFont typeface="Arial" charset="0"/>
              <a:buNone/>
              <a:defRPr/>
            </a:pPr>
            <a:endParaRPr lang="en-CA" sz="2800" b="1" cap="all" dirty="0" smtClean="0">
              <a:solidFill>
                <a:srgbClr val="FF0000"/>
              </a:solidFill>
              <a:latin typeface="Arial Black" pitchFamily="34" charset="0"/>
            </a:endParaRPr>
          </a:p>
          <a:p>
            <a:pPr marL="538163" indent="-538163" eaLnBrk="1" hangingPunct="1">
              <a:buFont typeface="Arial" charset="0"/>
              <a:buNone/>
              <a:defRPr/>
            </a:pPr>
            <a:endParaRPr lang="en-CA" sz="1200" b="1" u="sng" dirty="0" smtClean="0"/>
          </a:p>
          <a:p>
            <a:pPr marL="538163" indent="-538163" eaLnBrk="1" hangingPunct="1">
              <a:buFont typeface="Wingdings" pitchFamily="2" charset="2"/>
              <a:buChar char="Ø"/>
              <a:defRPr/>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6390" name="Picture 7"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pic>
        <p:nvPicPr>
          <p:cNvPr id="12" name="Picture 11" descr="footprints.png"/>
          <p:cNvPicPr>
            <a:picLocks noChangeAspect="1"/>
          </p:cNvPicPr>
          <p:nvPr/>
        </p:nvPicPr>
        <p:blipFill>
          <a:blip r:embed="rId4" cstate="print">
            <a:duotone>
              <a:prstClr val="black"/>
              <a:srgbClr val="FFFF00">
                <a:tint val="45000"/>
                <a:satMod val="400000"/>
              </a:srgbClr>
            </a:duotone>
          </a:blip>
          <a:stretch>
            <a:fillRect/>
          </a:stretch>
        </p:blipFill>
        <p:spPr>
          <a:xfrm rot="20889624">
            <a:off x="5170177" y="4571880"/>
            <a:ext cx="3552825" cy="1285875"/>
          </a:xfrm>
          <a:prstGeom prst="rect">
            <a:avLst/>
          </a:prstGeom>
          <a:solidFill>
            <a:srgbClr val="FFFF00"/>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0483" name="Content Placeholder 2"/>
          <p:cNvSpPr>
            <a:spLocks noGrp="1"/>
          </p:cNvSpPr>
          <p:nvPr>
            <p:ph idx="1"/>
          </p:nvPr>
        </p:nvSpPr>
        <p:spPr>
          <a:xfrm>
            <a:off x="395536" y="2636912"/>
            <a:ext cx="3527623" cy="3888432"/>
          </a:xfrm>
        </p:spPr>
        <p:txBody>
          <a:bodyPr/>
          <a:lstStyle/>
          <a:p>
            <a:pPr marL="538163" indent="-538163" eaLnBrk="1" hangingPunct="1">
              <a:buFont typeface="Wingdings" pitchFamily="2" charset="2"/>
              <a:buChar char="Ø"/>
            </a:pPr>
            <a:r>
              <a:rPr lang="en-CA" sz="2400" b="1" dirty="0" smtClean="0"/>
              <a:t>Take three giant steps away from the bus.</a:t>
            </a:r>
          </a:p>
          <a:p>
            <a:pPr marL="538163" indent="-538163" eaLnBrk="1" hangingPunct="1">
              <a:buFont typeface="Wingdings" pitchFamily="2" charset="2"/>
              <a:buChar char="Ø"/>
            </a:pPr>
            <a:r>
              <a:rPr lang="en-CA" sz="2400" b="1" dirty="0" smtClean="0"/>
              <a:t>Walk along the edge of the road until you are ahead of the extended crossing arm on the bus.</a:t>
            </a:r>
          </a:p>
          <a:p>
            <a:pPr marL="538163" indent="-538163" eaLnBrk="1" hangingPunct="1">
              <a:buFont typeface="Wingdings" pitchFamily="2" charset="2"/>
              <a:buChar char="Ø"/>
            </a:pPr>
            <a:r>
              <a:rPr lang="en-CA" sz="2400" b="1" dirty="0" smtClean="0"/>
              <a:t>Stop and wait for the bus driver’s signal that it’s safe.  </a:t>
            </a: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7413"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7414" name="Rectangle 6"/>
          <p:cNvSpPr>
            <a:spLocks noChangeArrowheads="1"/>
          </p:cNvSpPr>
          <p:nvPr/>
        </p:nvSpPr>
        <p:spPr bwMode="auto">
          <a:xfrm>
            <a:off x="395536" y="1988840"/>
            <a:ext cx="8064500" cy="523220"/>
          </a:xfrm>
          <a:prstGeom prst="rect">
            <a:avLst/>
          </a:prstGeom>
          <a:noFill/>
          <a:ln w="9525">
            <a:noFill/>
            <a:miter lim="800000"/>
            <a:headEnd/>
            <a:tailEnd/>
          </a:ln>
        </p:spPr>
        <p:txBody>
          <a:bodyPr>
            <a:spAutoFit/>
          </a:bodyPr>
          <a:lstStyle/>
          <a:p>
            <a:pPr>
              <a:buFont typeface="Arial" charset="0"/>
              <a:buNone/>
            </a:pPr>
            <a:r>
              <a:rPr lang="en-CA" sz="2800" b="1" dirty="0">
                <a:solidFill>
                  <a:srgbClr val="FF0000"/>
                </a:solidFill>
              </a:rPr>
              <a:t>Crossing the Road After Getting Off </a:t>
            </a:r>
            <a:r>
              <a:rPr lang="en-CA" sz="2800" b="1" dirty="0" smtClean="0">
                <a:solidFill>
                  <a:srgbClr val="FF0000"/>
                </a:solidFill>
              </a:rPr>
              <a:t>the Bus:</a:t>
            </a:r>
            <a:endParaRPr lang="en-CA" sz="2800" b="1" dirty="0">
              <a:solidFill>
                <a:srgbClr val="FF0000"/>
              </a:solidFill>
            </a:endParaRPr>
          </a:p>
        </p:txBody>
      </p:sp>
      <p:pic>
        <p:nvPicPr>
          <p:cNvPr id="7" name="Picture 2"/>
          <p:cNvPicPr>
            <a:picLocks noChangeAspect="1" noChangeArrowheads="1"/>
          </p:cNvPicPr>
          <p:nvPr/>
        </p:nvPicPr>
        <p:blipFill>
          <a:blip r:embed="rId4" cstate="print"/>
          <a:srcRect/>
          <a:stretch>
            <a:fillRect/>
          </a:stretch>
        </p:blipFill>
        <p:spPr bwMode="auto">
          <a:xfrm>
            <a:off x="3901309" y="2852936"/>
            <a:ext cx="4970419" cy="3456384"/>
          </a:xfrm>
          <a:prstGeom prst="rect">
            <a:avLst/>
          </a:prstGeom>
          <a:noFill/>
          <a:ln w="9525">
            <a:noFill/>
            <a:miter lim="800000"/>
            <a:headEnd/>
            <a:tailEnd/>
          </a:ln>
        </p:spPr>
      </p:pic>
      <p:cxnSp>
        <p:nvCxnSpPr>
          <p:cNvPr id="9" name="Straight Connector 8"/>
          <p:cNvCxnSpPr/>
          <p:nvPr/>
        </p:nvCxnSpPr>
        <p:spPr>
          <a:xfrm>
            <a:off x="5109022" y="4291013"/>
            <a:ext cx="286891" cy="71437"/>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3697" y="5802264"/>
            <a:ext cx="507478" cy="11276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1000" fill="hold"/>
                                        <p:tgtEl>
                                          <p:spTgt spid="17414"/>
                                        </p:tgtEl>
                                        <p:attrNameLst>
                                          <p:attrName>ppt_x</p:attrName>
                                        </p:attrNameLst>
                                      </p:cBhvr>
                                      <p:tavLst>
                                        <p:tav tm="0">
                                          <p:val>
                                            <p:strVal val="0-#ppt_w/2"/>
                                          </p:val>
                                        </p:tav>
                                        <p:tav tm="100000">
                                          <p:val>
                                            <p:strVal val="#ppt_x"/>
                                          </p:val>
                                        </p:tav>
                                      </p:tavLst>
                                    </p:anim>
                                    <p:anim calcmode="lin" valueType="num">
                                      <p:cBhvr additive="base">
                                        <p:cTn id="8" dur="1000" fill="hold"/>
                                        <p:tgtEl>
                                          <p:spTgt spid="174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10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048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additive="base">
                                        <p:cTn id="15" dur="10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048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10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74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Buster"/>
          <p:cNvPicPr>
            <a:picLocks noChangeAspect="1" noChangeArrowheads="1"/>
          </p:cNvPicPr>
          <p:nvPr/>
        </p:nvPicPr>
        <p:blipFill>
          <a:blip r:embed="rId3" cstate="print"/>
          <a:srcRect/>
          <a:stretch>
            <a:fillRect/>
          </a:stretch>
        </p:blipFill>
        <p:spPr bwMode="auto">
          <a:xfrm>
            <a:off x="6516688" y="2636838"/>
            <a:ext cx="2303462" cy="3854450"/>
          </a:xfrm>
          <a:prstGeom prst="rect">
            <a:avLst/>
          </a:prstGeom>
          <a:noFill/>
          <a:ln w="9525">
            <a:noFill/>
            <a:miter lim="800000"/>
            <a:headEnd/>
            <a:tailEnd/>
          </a:ln>
        </p:spPr>
      </p:pic>
      <p:sp>
        <p:nvSpPr>
          <p:cNvPr id="3075"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 name="Content Placeholder 2"/>
          <p:cNvSpPr>
            <a:spLocks noGrp="1"/>
          </p:cNvSpPr>
          <p:nvPr>
            <p:ph idx="1"/>
          </p:nvPr>
        </p:nvSpPr>
        <p:spPr>
          <a:xfrm>
            <a:off x="468313" y="2060575"/>
            <a:ext cx="8229600" cy="576263"/>
          </a:xfrm>
        </p:spPr>
        <p:txBody>
          <a:bodyPr/>
          <a:lstStyle/>
          <a:p>
            <a:pPr marL="0" indent="0" eaLnBrk="1" hangingPunct="1">
              <a:buFont typeface="Arial" charset="0"/>
              <a:buNone/>
              <a:defRPr/>
            </a:pPr>
            <a:r>
              <a:rPr lang="en-CA" sz="2800" b="1" dirty="0" smtClean="0">
                <a:solidFill>
                  <a:srgbClr val="FF0000"/>
                </a:solidFill>
                <a:latin typeface="Arial Black" pitchFamily="34" charset="0"/>
              </a:rPr>
              <a:t>WHAT IS SCHOOL BUS SAFETY?</a:t>
            </a:r>
          </a:p>
          <a:p>
            <a:pPr marL="538163" indent="-538163" eaLnBrk="1" hangingPunct="1">
              <a:buFont typeface="Arial" charset="0"/>
              <a:buNone/>
              <a:defRPr/>
            </a:pPr>
            <a:endParaRPr lang="en-CA" sz="1200" b="1" u="sng" dirty="0" smtClean="0"/>
          </a:p>
          <a:p>
            <a:pPr marL="538163" indent="-538163" eaLnBrk="1" hangingPunct="1">
              <a:buFont typeface="Wingdings" pitchFamily="2" charset="2"/>
              <a:buChar char="Ø"/>
              <a:defRPr/>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0825" y="2924175"/>
            <a:ext cx="6192838" cy="2677656"/>
          </a:xfrm>
          <a:prstGeom prst="rect">
            <a:avLst/>
          </a:prstGeom>
          <a:noFill/>
        </p:spPr>
        <p:txBody>
          <a:bodyPr>
            <a:spAutoFit/>
          </a:bodyPr>
          <a:lstStyle/>
          <a:p>
            <a:pPr marL="538163" indent="-538163">
              <a:buFont typeface="Wingdings" pitchFamily="2" charset="2"/>
              <a:buChar char="Ø"/>
              <a:defRPr/>
            </a:pPr>
            <a:r>
              <a:rPr lang="en-CA" sz="2800" b="1" dirty="0" smtClean="0">
                <a:latin typeface="+mn-lt"/>
              </a:rPr>
              <a:t>Not reaching under the bus!</a:t>
            </a:r>
          </a:p>
          <a:p>
            <a:pPr marL="538163" indent="-538163">
              <a:buFont typeface="Wingdings" pitchFamily="2" charset="2"/>
              <a:buChar char="Ø"/>
              <a:defRPr/>
            </a:pPr>
            <a:r>
              <a:rPr lang="en-CA" sz="2800" b="1" dirty="0" smtClean="0">
                <a:latin typeface="+mn-lt"/>
              </a:rPr>
              <a:t>Being careful in the DANGER ZONES!</a:t>
            </a:r>
          </a:p>
          <a:p>
            <a:pPr marL="538163" indent="-538163">
              <a:buFont typeface="Wingdings" pitchFamily="2" charset="2"/>
              <a:buChar char="Ø"/>
              <a:defRPr/>
            </a:pPr>
            <a:r>
              <a:rPr lang="en-CA" sz="2800" b="1" dirty="0" smtClean="0">
                <a:latin typeface="+mn-lt"/>
              </a:rPr>
              <a:t>Getting </a:t>
            </a:r>
            <a:r>
              <a:rPr lang="en-CA" sz="2800" b="1" dirty="0">
                <a:latin typeface="+mn-lt"/>
              </a:rPr>
              <a:t>to the bus stop</a:t>
            </a:r>
          </a:p>
          <a:p>
            <a:pPr marL="538163" indent="-538163">
              <a:buFont typeface="Wingdings" pitchFamily="2" charset="2"/>
              <a:buChar char="Ø"/>
              <a:defRPr/>
            </a:pPr>
            <a:r>
              <a:rPr lang="en-CA" sz="2800" b="1" dirty="0">
                <a:latin typeface="+mn-lt"/>
              </a:rPr>
              <a:t>Crossing </a:t>
            </a:r>
            <a:r>
              <a:rPr lang="en-CA" sz="2800" b="1" dirty="0" smtClean="0">
                <a:latin typeface="+mn-lt"/>
              </a:rPr>
              <a:t>roads</a:t>
            </a:r>
            <a:endParaRPr lang="en-CA" sz="2800" b="1" dirty="0">
              <a:latin typeface="+mn-lt"/>
            </a:endParaRPr>
          </a:p>
          <a:p>
            <a:pPr marL="538163" indent="-538163">
              <a:buFont typeface="Wingdings" pitchFamily="2" charset="2"/>
              <a:buChar char="Ø"/>
              <a:defRPr/>
            </a:pPr>
            <a:r>
              <a:rPr lang="en-CA" sz="2800" b="1" dirty="0">
                <a:latin typeface="+mn-lt"/>
              </a:rPr>
              <a:t>Getting </a:t>
            </a:r>
            <a:r>
              <a:rPr lang="en-CA" sz="2800" b="1" dirty="0" smtClean="0">
                <a:latin typeface="+mn-lt"/>
              </a:rPr>
              <a:t>on and off </a:t>
            </a:r>
            <a:r>
              <a:rPr lang="en-CA" sz="2800" b="1" dirty="0">
                <a:latin typeface="+mn-lt"/>
              </a:rPr>
              <a:t>the bus</a:t>
            </a:r>
          </a:p>
          <a:p>
            <a:pPr marL="538163" indent="-538163">
              <a:buFont typeface="Wingdings" pitchFamily="2" charset="2"/>
              <a:buChar char="Ø"/>
              <a:defRPr/>
            </a:pPr>
            <a:r>
              <a:rPr lang="en-CA" sz="2800" b="1" dirty="0">
                <a:latin typeface="+mn-lt"/>
              </a:rPr>
              <a:t>Behaving on the </a:t>
            </a:r>
            <a:r>
              <a:rPr lang="en-CA" sz="2800" b="1" dirty="0" smtClean="0">
                <a:latin typeface="+mn-lt"/>
              </a:rPr>
              <a:t>bus</a:t>
            </a:r>
            <a:endParaRPr lang="en-CA" sz="2800" b="1" dirty="0">
              <a:latin typeface="+mn-lt"/>
            </a:endParaRPr>
          </a:p>
        </p:txBody>
      </p:sp>
      <p:pic>
        <p:nvPicPr>
          <p:cNvPr id="3079" name="Picture 7"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0483" name="Content Placeholder 2"/>
          <p:cNvSpPr>
            <a:spLocks noGrp="1"/>
          </p:cNvSpPr>
          <p:nvPr>
            <p:ph idx="1"/>
          </p:nvPr>
        </p:nvSpPr>
        <p:spPr>
          <a:xfrm>
            <a:off x="395536" y="2708920"/>
            <a:ext cx="3960440" cy="3888432"/>
          </a:xfrm>
        </p:spPr>
        <p:txBody>
          <a:bodyPr/>
          <a:lstStyle/>
          <a:p>
            <a:pPr marL="357188" indent="-357188" eaLnBrk="1" hangingPunct="1">
              <a:buFont typeface="Wingdings" pitchFamily="2" charset="2"/>
              <a:buChar char="Ø"/>
            </a:pPr>
            <a:r>
              <a:rPr lang="en-CA" sz="2400" b="1" dirty="0" smtClean="0"/>
              <a:t>Proceed to the left front corner of the bus and stop.</a:t>
            </a:r>
          </a:p>
          <a:p>
            <a:pPr marL="357188" indent="-357188" eaLnBrk="1" hangingPunct="1">
              <a:buFont typeface="Wingdings" pitchFamily="2" charset="2"/>
              <a:buChar char="Ø"/>
            </a:pPr>
            <a:r>
              <a:rPr lang="en-CA" sz="2400" b="1" dirty="0" smtClean="0"/>
              <a:t>Look left, right, and left again before stepping out beyond the protection of the school bus.</a:t>
            </a:r>
          </a:p>
          <a:p>
            <a:pPr marL="357188" indent="-357188" eaLnBrk="1" hangingPunct="1">
              <a:buFont typeface="Wingdings" pitchFamily="2" charset="2"/>
              <a:buChar char="Ø"/>
            </a:pPr>
            <a:r>
              <a:rPr lang="en-CA" sz="2400" b="1" dirty="0" smtClean="0"/>
              <a:t>Walk quickly (don’t run) until you are fully and safely off the road.</a:t>
            </a:r>
            <a:endParaRPr lang="en-CA" sz="2400" b="1" dirty="0" smtClean="0">
              <a:solidFill>
                <a:srgbClr val="FF0000"/>
              </a:solidFill>
            </a:endParaRPr>
          </a:p>
          <a:p>
            <a:pPr marL="538163" indent="-538163" eaLnBrk="1" hangingPunct="1">
              <a:buFont typeface="Wingdings" pitchFamily="2" charset="2"/>
              <a:buChar char="Ø"/>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9461"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9462" name="Rectangle 6"/>
          <p:cNvSpPr>
            <a:spLocks noChangeArrowheads="1"/>
          </p:cNvSpPr>
          <p:nvPr/>
        </p:nvSpPr>
        <p:spPr bwMode="auto">
          <a:xfrm>
            <a:off x="467544" y="2060848"/>
            <a:ext cx="7993063" cy="523220"/>
          </a:xfrm>
          <a:prstGeom prst="rect">
            <a:avLst/>
          </a:prstGeom>
          <a:noFill/>
          <a:ln w="9525">
            <a:noFill/>
            <a:miter lim="800000"/>
            <a:headEnd/>
            <a:tailEnd/>
          </a:ln>
        </p:spPr>
        <p:txBody>
          <a:bodyPr>
            <a:spAutoFit/>
          </a:bodyPr>
          <a:lstStyle/>
          <a:p>
            <a:pPr indent="4763">
              <a:buFont typeface="Arial" charset="0"/>
              <a:buNone/>
            </a:pPr>
            <a:r>
              <a:rPr lang="en-CA" sz="2800" b="1" dirty="0">
                <a:solidFill>
                  <a:srgbClr val="FF0000"/>
                </a:solidFill>
              </a:rPr>
              <a:t>Crossing the Road After Getting Off </a:t>
            </a:r>
            <a:r>
              <a:rPr lang="en-CA" sz="2800" b="1" dirty="0" smtClean="0">
                <a:solidFill>
                  <a:srgbClr val="FF0000"/>
                </a:solidFill>
              </a:rPr>
              <a:t>the Bus:</a:t>
            </a:r>
            <a:endParaRPr lang="en-CA" sz="2800" b="1" dirty="0">
              <a:solidFill>
                <a:srgbClr val="FF0000"/>
              </a:solidFill>
            </a:endParaRPr>
          </a:p>
        </p:txBody>
      </p:sp>
      <p:pic>
        <p:nvPicPr>
          <p:cNvPr id="7" name="Picture 3"/>
          <p:cNvPicPr>
            <a:picLocks noChangeAspect="1" noChangeArrowheads="1"/>
          </p:cNvPicPr>
          <p:nvPr/>
        </p:nvPicPr>
        <p:blipFill>
          <a:blip r:embed="rId4" cstate="print"/>
          <a:srcRect/>
          <a:stretch>
            <a:fillRect/>
          </a:stretch>
        </p:blipFill>
        <p:spPr bwMode="auto">
          <a:xfrm>
            <a:off x="4283968" y="2996952"/>
            <a:ext cx="4660697" cy="2952328"/>
          </a:xfrm>
          <a:prstGeom prst="rect">
            <a:avLst/>
          </a:prstGeom>
          <a:noFill/>
          <a:ln w="9525">
            <a:noFill/>
            <a:miter lim="800000"/>
            <a:headEnd/>
            <a:tailEnd/>
          </a:ln>
        </p:spPr>
      </p:pic>
      <p:cxnSp>
        <p:nvCxnSpPr>
          <p:cNvPr id="8" name="Straight Connector 7"/>
          <p:cNvCxnSpPr/>
          <p:nvPr/>
        </p:nvCxnSpPr>
        <p:spPr>
          <a:xfrm>
            <a:off x="5399163" y="3978797"/>
            <a:ext cx="394672" cy="98275"/>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70465" y="5419725"/>
            <a:ext cx="306485" cy="77367"/>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1000" fill="hold"/>
                                        <p:tgtEl>
                                          <p:spTgt spid="19462"/>
                                        </p:tgtEl>
                                        <p:attrNameLst>
                                          <p:attrName>ppt_x</p:attrName>
                                        </p:attrNameLst>
                                      </p:cBhvr>
                                      <p:tavLst>
                                        <p:tav tm="0">
                                          <p:val>
                                            <p:strVal val="0-#ppt_w/2"/>
                                          </p:val>
                                        </p:tav>
                                        <p:tav tm="100000">
                                          <p:val>
                                            <p:strVal val="#ppt_x"/>
                                          </p:val>
                                        </p:tav>
                                      </p:tavLst>
                                    </p:anim>
                                    <p:anim calcmode="lin" valueType="num">
                                      <p:cBhvr additive="base">
                                        <p:cTn id="8" dur="1000" fill="hold"/>
                                        <p:tgtEl>
                                          <p:spTgt spid="1946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additive="base">
                                        <p:cTn id="11" dur="10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048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additive="base">
                                        <p:cTn id="15" dur="10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048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10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94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0483" name="Content Placeholder 2"/>
          <p:cNvSpPr>
            <a:spLocks noGrp="1"/>
          </p:cNvSpPr>
          <p:nvPr>
            <p:ph idx="1"/>
          </p:nvPr>
        </p:nvSpPr>
        <p:spPr>
          <a:xfrm>
            <a:off x="3563888" y="2924944"/>
            <a:ext cx="4701976" cy="2376264"/>
          </a:xfrm>
        </p:spPr>
        <p:txBody>
          <a:bodyPr/>
          <a:lstStyle/>
          <a:p>
            <a:pPr marL="80963" indent="4763" eaLnBrk="1" hangingPunct="1">
              <a:buNone/>
            </a:pPr>
            <a:r>
              <a:rPr lang="en-CA" sz="2800" b="1" dirty="0" smtClean="0"/>
              <a:t>Do you remember our talk about school bus DANGER ZONES?    Where are the MOST DANGEROUS zones around the school bus?</a:t>
            </a:r>
          </a:p>
          <a:p>
            <a:pPr marL="538163" indent="-538163" eaLnBrk="1" hangingPunct="1">
              <a:buFont typeface="Arial" charset="0"/>
              <a:buNone/>
            </a:pPr>
            <a:endParaRPr lang="en-CA" sz="2800" b="1" dirty="0" smtClean="0">
              <a:solidFill>
                <a:srgbClr val="FF0000"/>
              </a:solidFill>
            </a:endParaRPr>
          </a:p>
          <a:p>
            <a:pPr marL="538163" indent="-538163" eaLnBrk="1" hangingPunct="1">
              <a:buNone/>
            </a:pPr>
            <a:endParaRPr lang="en-CA" dirty="0" smtClean="0"/>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9461"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19462" name="Rectangle 6"/>
          <p:cNvSpPr>
            <a:spLocks noChangeArrowheads="1"/>
          </p:cNvSpPr>
          <p:nvPr/>
        </p:nvSpPr>
        <p:spPr bwMode="auto">
          <a:xfrm>
            <a:off x="539552" y="1988840"/>
            <a:ext cx="7993063" cy="523220"/>
          </a:xfrm>
          <a:prstGeom prst="rect">
            <a:avLst/>
          </a:prstGeom>
          <a:noFill/>
          <a:ln w="9525">
            <a:noFill/>
            <a:miter lim="800000"/>
            <a:headEnd/>
            <a:tailEnd/>
          </a:ln>
        </p:spPr>
        <p:txBody>
          <a:bodyPr>
            <a:spAutoFit/>
          </a:bodyPr>
          <a:lstStyle/>
          <a:p>
            <a:pPr indent="4763">
              <a:buFont typeface="Arial" charset="0"/>
              <a:buNone/>
            </a:pPr>
            <a:r>
              <a:rPr lang="en-CA" sz="2800" b="1" dirty="0" smtClean="0">
                <a:solidFill>
                  <a:srgbClr val="FF0000"/>
                </a:solidFill>
              </a:rPr>
              <a:t>Think back . . .</a:t>
            </a:r>
            <a:endParaRPr lang="en-CA" sz="2800" b="1" dirty="0">
              <a:solidFill>
                <a:srgbClr val="FF0000"/>
              </a:solidFill>
            </a:endParaRPr>
          </a:p>
        </p:txBody>
      </p:sp>
      <p:pic>
        <p:nvPicPr>
          <p:cNvPr id="7" name="Picture 6" descr="screen bean idea.png"/>
          <p:cNvPicPr>
            <a:picLocks noChangeAspect="1"/>
          </p:cNvPicPr>
          <p:nvPr/>
        </p:nvPicPr>
        <p:blipFill>
          <a:blip r:embed="rId4" cstate="print"/>
          <a:stretch>
            <a:fillRect/>
          </a:stretch>
        </p:blipFill>
        <p:spPr>
          <a:xfrm>
            <a:off x="1115616" y="2564904"/>
            <a:ext cx="1224136" cy="3718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1000" fill="hold"/>
                                        <p:tgtEl>
                                          <p:spTgt spid="19462"/>
                                        </p:tgtEl>
                                        <p:attrNameLst>
                                          <p:attrName>ppt_x</p:attrName>
                                        </p:attrNameLst>
                                      </p:cBhvr>
                                      <p:tavLst>
                                        <p:tav tm="0">
                                          <p:val>
                                            <p:strVal val="#ppt_x"/>
                                          </p:val>
                                        </p:tav>
                                        <p:tav tm="100000">
                                          <p:val>
                                            <p:strVal val="#ppt_x"/>
                                          </p:val>
                                        </p:tav>
                                      </p:tavLst>
                                    </p:anim>
                                    <p:anim calcmode="lin" valueType="num">
                                      <p:cBhvr additive="base">
                                        <p:cTn id="8" dur="1000" fill="hold"/>
                                        <p:tgtEl>
                                          <p:spTgt spid="1946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 calcmode="lin" valueType="num">
                                      <p:cBhvr additive="base">
                                        <p:cTn id="17" dur="30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94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Danger zone most 2.jpg"/>
          <p:cNvPicPr>
            <a:picLocks noChangeAspect="1"/>
          </p:cNvPicPr>
          <p:nvPr/>
        </p:nvPicPr>
        <p:blipFill>
          <a:blip r:embed="rId3" cstate="print"/>
          <a:srcRect/>
          <a:stretch>
            <a:fillRect/>
          </a:stretch>
        </p:blipFill>
        <p:spPr bwMode="auto">
          <a:xfrm>
            <a:off x="1187624" y="3140968"/>
            <a:ext cx="6624638" cy="2736850"/>
          </a:xfrm>
          <a:prstGeom prst="rect">
            <a:avLst/>
          </a:prstGeom>
          <a:noFill/>
          <a:ln w="9525">
            <a:noFill/>
            <a:miter lim="800000"/>
            <a:headEnd/>
            <a:tailEnd/>
          </a:ln>
        </p:spPr>
      </p:pic>
      <p:sp>
        <p:nvSpPr>
          <p:cNvPr id="9" name="Up Arrow 8"/>
          <p:cNvSpPr/>
          <p:nvPr/>
        </p:nvSpPr>
        <p:spPr>
          <a:xfrm>
            <a:off x="3203848" y="5805264"/>
            <a:ext cx="504825" cy="9366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0" name="Up Arrow 9"/>
          <p:cNvSpPr/>
          <p:nvPr/>
        </p:nvSpPr>
        <p:spPr>
          <a:xfrm rot="16200000">
            <a:off x="7955458" y="4005982"/>
            <a:ext cx="504825" cy="93503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1" name="TextBox 10"/>
          <p:cNvSpPr txBox="1"/>
          <p:nvPr/>
        </p:nvSpPr>
        <p:spPr>
          <a:xfrm>
            <a:off x="323528" y="620688"/>
            <a:ext cx="8424936" cy="2246769"/>
          </a:xfrm>
          <a:prstGeom prst="rect">
            <a:avLst/>
          </a:prstGeom>
          <a:noFill/>
          <a:ln w="76200" cmpd="thickThin">
            <a:solidFill>
              <a:schemeClr val="tx1"/>
            </a:solidFill>
          </a:ln>
        </p:spPr>
        <p:txBody>
          <a:bodyPr>
            <a:spAutoFit/>
          </a:bodyPr>
          <a:lstStyle/>
          <a:p>
            <a:pPr algn="ctr">
              <a:defRPr/>
            </a:pPr>
            <a:r>
              <a:rPr lang="en-CA" sz="2800" b="1" dirty="0" smtClean="0">
                <a:ln>
                  <a:solidFill>
                    <a:schemeClr val="accent6">
                      <a:lumMod val="75000"/>
                    </a:schemeClr>
                  </a:solidFill>
                </a:ln>
                <a:solidFill>
                  <a:srgbClr val="FF0000"/>
                </a:solidFill>
                <a:latin typeface="Arial Black" pitchFamily="34" charset="0"/>
              </a:rPr>
              <a:t>THE FRONT OF THE SCHOOL BUS </a:t>
            </a:r>
          </a:p>
          <a:p>
            <a:pPr algn="ctr">
              <a:defRPr/>
            </a:pPr>
            <a:r>
              <a:rPr lang="en-CA" sz="2800" b="1" dirty="0" smtClean="0">
                <a:ln>
                  <a:solidFill>
                    <a:schemeClr val="accent6">
                      <a:lumMod val="75000"/>
                    </a:schemeClr>
                  </a:solidFill>
                </a:ln>
                <a:solidFill>
                  <a:srgbClr val="FF0000"/>
                </a:solidFill>
                <a:latin typeface="Arial Black" pitchFamily="34" charset="0"/>
              </a:rPr>
              <a:t>AND THE </a:t>
            </a:r>
          </a:p>
          <a:p>
            <a:pPr algn="ctr">
              <a:defRPr/>
            </a:pPr>
            <a:r>
              <a:rPr lang="en-CA" sz="2800" b="1" dirty="0" smtClean="0">
                <a:ln>
                  <a:solidFill>
                    <a:schemeClr val="accent6">
                      <a:lumMod val="75000"/>
                    </a:schemeClr>
                  </a:solidFill>
                </a:ln>
                <a:solidFill>
                  <a:srgbClr val="FF0000"/>
                </a:solidFill>
                <a:latin typeface="Arial Black" pitchFamily="34" charset="0"/>
              </a:rPr>
              <a:t>RIGHT REAR SIDE OF THE SCHOOL BUS ARE </a:t>
            </a:r>
            <a:r>
              <a:rPr lang="en-CA" sz="2800" b="1" dirty="0">
                <a:ln>
                  <a:solidFill>
                    <a:schemeClr val="accent6">
                      <a:lumMod val="75000"/>
                    </a:schemeClr>
                  </a:solidFill>
                </a:ln>
                <a:solidFill>
                  <a:srgbClr val="FF0000"/>
                </a:solidFill>
                <a:latin typeface="Arial Black" pitchFamily="34" charset="0"/>
              </a:rPr>
              <a:t>THE </a:t>
            </a:r>
            <a:endParaRPr lang="en-CA" sz="2800" b="1" dirty="0" smtClean="0">
              <a:ln>
                <a:solidFill>
                  <a:schemeClr val="accent6">
                    <a:lumMod val="75000"/>
                  </a:schemeClr>
                </a:solidFill>
              </a:ln>
              <a:solidFill>
                <a:srgbClr val="FF0000"/>
              </a:solidFill>
              <a:latin typeface="Arial Black" pitchFamily="34" charset="0"/>
            </a:endParaRPr>
          </a:p>
          <a:p>
            <a:pPr algn="ctr">
              <a:defRPr/>
            </a:pPr>
            <a:r>
              <a:rPr lang="en-CA" sz="2800" b="1" i="1" u="sng" dirty="0" smtClean="0">
                <a:ln>
                  <a:solidFill>
                    <a:schemeClr val="accent6">
                      <a:lumMod val="75000"/>
                    </a:schemeClr>
                  </a:solidFill>
                </a:ln>
                <a:solidFill>
                  <a:srgbClr val="FF0000"/>
                </a:solidFill>
                <a:latin typeface="Arial Black" pitchFamily="34" charset="0"/>
              </a:rPr>
              <a:t>MOST DANGEROUS</a:t>
            </a:r>
            <a:r>
              <a:rPr lang="en-CA" sz="2800" dirty="0" smtClean="0">
                <a:ln>
                  <a:solidFill>
                    <a:schemeClr val="accent6">
                      <a:lumMod val="75000"/>
                    </a:schemeClr>
                  </a:solidFill>
                </a:ln>
                <a:solidFill>
                  <a:srgbClr val="FF0000"/>
                </a:solidFill>
                <a:latin typeface="Arial Black" pitchFamily="34" charset="0"/>
              </a:rPr>
              <a:t> </a:t>
            </a:r>
            <a:r>
              <a:rPr lang="en-CA" sz="2800" b="1" dirty="0" smtClean="0">
                <a:ln>
                  <a:solidFill>
                    <a:schemeClr val="accent6">
                      <a:lumMod val="75000"/>
                    </a:schemeClr>
                  </a:solidFill>
                </a:ln>
                <a:solidFill>
                  <a:srgbClr val="FF0000"/>
                </a:solidFill>
                <a:latin typeface="Arial Black" pitchFamily="34" charset="0"/>
              </a:rPr>
              <a:t>ZONES</a:t>
            </a:r>
            <a:r>
              <a:rPr lang="en-CA" sz="2800" b="1" dirty="0">
                <a:ln>
                  <a:solidFill>
                    <a:schemeClr val="accent6">
                      <a:lumMod val="75000"/>
                    </a:schemeClr>
                  </a:solidFill>
                </a:ln>
                <a:solidFill>
                  <a:srgbClr val="FF0000"/>
                </a:solidFill>
                <a:latin typeface="Arial Black" pitchFamily="34" charset="0"/>
              </a:rPr>
              <a:t>.</a:t>
            </a:r>
            <a:endParaRPr lang="en-CA"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7651" name="Content Placeholder 2"/>
          <p:cNvSpPr>
            <a:spLocks noGrp="1"/>
          </p:cNvSpPr>
          <p:nvPr>
            <p:ph idx="1"/>
          </p:nvPr>
        </p:nvSpPr>
        <p:spPr>
          <a:xfrm>
            <a:off x="611560" y="2708920"/>
            <a:ext cx="7632700" cy="1440160"/>
          </a:xfrm>
        </p:spPr>
        <p:txBody>
          <a:bodyPr/>
          <a:lstStyle/>
          <a:p>
            <a:pPr marL="0" indent="4763" eaLnBrk="1" hangingPunct="1">
              <a:buFont typeface="Arial" charset="0"/>
              <a:buNone/>
            </a:pPr>
            <a:r>
              <a:rPr lang="en-CA" sz="2400" dirty="0" smtClean="0">
                <a:latin typeface="Arial Black" pitchFamily="34" charset="0"/>
              </a:rPr>
              <a:t>YOU HAVE LEARNED SOME </a:t>
            </a:r>
          </a:p>
          <a:p>
            <a:pPr marL="0" indent="4763" eaLnBrk="1" hangingPunct="1">
              <a:buFont typeface="Arial" charset="0"/>
              <a:buNone/>
            </a:pPr>
            <a:r>
              <a:rPr lang="en-CA" sz="2400" dirty="0" smtClean="0">
                <a:latin typeface="Arial Black" pitchFamily="34" charset="0"/>
              </a:rPr>
              <a:t>VERY IMPORTANT </a:t>
            </a:r>
          </a:p>
          <a:p>
            <a:pPr marL="0" indent="4763" eaLnBrk="1" hangingPunct="1">
              <a:buFont typeface="Arial" charset="0"/>
              <a:buNone/>
            </a:pPr>
            <a:r>
              <a:rPr lang="en-CA" sz="2400" dirty="0" smtClean="0">
                <a:latin typeface="Arial Black" pitchFamily="34" charset="0"/>
              </a:rPr>
              <a:t>SCHOOL BUS SAFETY RULES TODAY.  </a:t>
            </a: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27653"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pic>
        <p:nvPicPr>
          <p:cNvPr id="8" name="Picture 7" descr="C:\Users\vmundle\AppData\Local\Temp\Content.IE5\ZCTK0UJY\MC900078622[1].wmf"/>
          <p:cNvPicPr>
            <a:picLocks noChangeAspect="1" noChangeArrowheads="1"/>
          </p:cNvPicPr>
          <p:nvPr/>
        </p:nvPicPr>
        <p:blipFill>
          <a:blip r:embed="rId4" cstate="print"/>
          <a:srcRect/>
          <a:stretch>
            <a:fillRect/>
          </a:stretch>
        </p:blipFill>
        <p:spPr bwMode="auto">
          <a:xfrm flipH="1">
            <a:off x="7596336" y="3429000"/>
            <a:ext cx="993279" cy="2136824"/>
          </a:xfrm>
          <a:prstGeom prst="rect">
            <a:avLst/>
          </a:prstGeom>
          <a:noFill/>
          <a:ln w="9525">
            <a:noFill/>
            <a:miter lim="800000"/>
            <a:headEnd/>
            <a:tailEnd/>
          </a:ln>
        </p:spPr>
      </p:pic>
      <p:pic>
        <p:nvPicPr>
          <p:cNvPr id="9" name="Picture 6" descr="C:\Users\vmundle\AppData\Local\Temp\Content.IE5\ZCTK0UJY\MC900078622[1].wmf"/>
          <p:cNvPicPr>
            <a:picLocks noChangeAspect="1" noChangeArrowheads="1"/>
          </p:cNvPicPr>
          <p:nvPr/>
        </p:nvPicPr>
        <p:blipFill>
          <a:blip r:embed="rId4" cstate="print"/>
          <a:srcRect/>
          <a:stretch>
            <a:fillRect/>
          </a:stretch>
        </p:blipFill>
        <p:spPr bwMode="auto">
          <a:xfrm>
            <a:off x="6444208" y="4077072"/>
            <a:ext cx="1053859" cy="2267149"/>
          </a:xfrm>
          <a:prstGeom prst="rect">
            <a:avLst/>
          </a:prstGeom>
          <a:noFill/>
          <a:ln w="9525">
            <a:noFill/>
            <a:miter lim="800000"/>
            <a:headEnd/>
            <a:tailEnd/>
          </a:ln>
        </p:spPr>
      </p:pic>
      <p:sp>
        <p:nvSpPr>
          <p:cNvPr id="10" name="Content Placeholder 2"/>
          <p:cNvSpPr txBox="1">
            <a:spLocks/>
          </p:cNvSpPr>
          <p:nvPr/>
        </p:nvSpPr>
        <p:spPr bwMode="auto">
          <a:xfrm>
            <a:off x="755576" y="4941168"/>
            <a:ext cx="76327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763" algn="l" defTabSz="914400" rtl="0" eaLnBrk="1" fontAlgn="base" latinLnBrk="0" hangingPunct="1">
              <a:lnSpc>
                <a:spcPct val="100000"/>
              </a:lnSpc>
              <a:spcBef>
                <a:spcPct val="20000"/>
              </a:spcBef>
              <a:spcAft>
                <a:spcPct val="0"/>
              </a:spcAft>
              <a:buClrTx/>
              <a:buSzTx/>
              <a:buFont typeface="Arial" charset="0"/>
              <a:buNone/>
              <a:tabLst/>
              <a:defRPr/>
            </a:pPr>
            <a:r>
              <a:rPr kumimoji="0" lang="en-CA" sz="2400" b="0" i="0" u="none" strike="noStrike" kern="1200" cap="none" spc="0" normalizeH="0" baseline="0" noProof="0" dirty="0" smtClean="0">
                <a:ln>
                  <a:noFill/>
                </a:ln>
                <a:solidFill>
                  <a:srgbClr val="FF0000"/>
                </a:solidFill>
                <a:effectLst/>
                <a:uLnTx/>
                <a:uFillTx/>
                <a:latin typeface="Arial Black" pitchFamily="34" charset="0"/>
                <a:ea typeface="+mn-ea"/>
                <a:cs typeface="+mn-cs"/>
              </a:rPr>
              <a:t>DO YOU HAVE ANY QUESTIONS?</a:t>
            </a:r>
            <a:endParaRPr kumimoji="0" lang="en-CA" sz="2400" b="1" i="0" u="none" strike="noStrike" kern="1200" cap="none" spc="0" normalizeH="0" baseline="0" noProof="0" dirty="0" smtClean="0">
              <a:ln>
                <a:noFill/>
              </a:ln>
              <a:solidFill>
                <a:srgbClr val="FF0000"/>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10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10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2000" fill="hold"/>
                                        <p:tgtEl>
                                          <p:spTgt spid="10"/>
                                        </p:tgtEl>
                                        <p:attrNameLst>
                                          <p:attrName>ppt_x</p:attrName>
                                        </p:attrNameLst>
                                      </p:cBhvr>
                                      <p:tavLst>
                                        <p:tav tm="0">
                                          <p:val>
                                            <p:strVal val="0-#ppt_w/2"/>
                                          </p:val>
                                        </p:tav>
                                        <p:tav tm="100000">
                                          <p:val>
                                            <p:strVal val="#ppt_x"/>
                                          </p:val>
                                        </p:tav>
                                      </p:tavLst>
                                    </p:anim>
                                    <p:anim calcmode="lin" valueType="num">
                                      <p:cBhvr additive="base">
                                        <p:cTn id="21" dur="20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000" fill="hold"/>
                                        <p:tgtEl>
                                          <p:spTgt spid="9"/>
                                        </p:tgtEl>
                                        <p:attrNameLst>
                                          <p:attrName>ppt_x</p:attrName>
                                        </p:attrNameLst>
                                      </p:cBhvr>
                                      <p:tavLst>
                                        <p:tav tm="0">
                                          <p:val>
                                            <p:strVal val="1+#ppt_w/2"/>
                                          </p:val>
                                        </p:tav>
                                        <p:tav tm="100000">
                                          <p:val>
                                            <p:strVal val="#ppt_x"/>
                                          </p:val>
                                        </p:tav>
                                      </p:tavLst>
                                    </p:anim>
                                    <p:anim calcmode="lin" valueType="num">
                                      <p:cBhvr additive="base">
                                        <p:cTn id="29"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7651" name="Content Placeholder 2"/>
          <p:cNvSpPr>
            <a:spLocks noGrp="1"/>
          </p:cNvSpPr>
          <p:nvPr>
            <p:ph idx="1"/>
          </p:nvPr>
        </p:nvSpPr>
        <p:spPr>
          <a:xfrm>
            <a:off x="611560" y="2708920"/>
            <a:ext cx="8136904" cy="936104"/>
          </a:xfrm>
        </p:spPr>
        <p:txBody>
          <a:bodyPr/>
          <a:lstStyle/>
          <a:p>
            <a:pPr marL="0" indent="4763" eaLnBrk="1" hangingPunct="1">
              <a:buFont typeface="Arial" charset="0"/>
              <a:buNone/>
            </a:pPr>
            <a:r>
              <a:rPr lang="en-CA" sz="2400" dirty="0" smtClean="0">
                <a:latin typeface="Arial Black" pitchFamily="34" charset="0"/>
              </a:rPr>
              <a:t>THERE IS ONE MORE THING YOU SHOULD WATCH OUT FOR.  </a:t>
            </a:r>
          </a:p>
          <a:p>
            <a:pPr marL="0" indent="4763" eaLnBrk="1" hangingPunct="1">
              <a:buFont typeface="Arial" charset="0"/>
              <a:buNone/>
            </a:pPr>
            <a:endParaRPr lang="en-CA" sz="2400" dirty="0" smtClean="0">
              <a:latin typeface="Arial Black" pitchFamily="34" charset="0"/>
            </a:endParaRPr>
          </a:p>
          <a:p>
            <a:pPr marL="0" indent="4763" eaLnBrk="1" hangingPunct="1">
              <a:buFont typeface="Arial" charset="0"/>
              <a:buNone/>
            </a:pPr>
            <a:r>
              <a:rPr lang="en-CA" sz="2400" dirty="0" smtClean="0">
                <a:latin typeface="Arial Black" pitchFamily="34" charset="0"/>
              </a:rPr>
              <a:t> </a:t>
            </a: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27653"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7" name="Content Placeholder 2"/>
          <p:cNvSpPr txBox="1">
            <a:spLocks/>
          </p:cNvSpPr>
          <p:nvPr/>
        </p:nvSpPr>
        <p:spPr bwMode="auto">
          <a:xfrm>
            <a:off x="539552" y="4077072"/>
            <a:ext cx="8136904"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763" algn="l" defTabSz="914400" rtl="0" eaLnBrk="1" fontAlgn="base" latinLnBrk="0" hangingPunct="1">
              <a:lnSpc>
                <a:spcPct val="100000"/>
              </a:lnSpc>
              <a:spcBef>
                <a:spcPct val="20000"/>
              </a:spcBef>
              <a:spcAft>
                <a:spcPct val="0"/>
              </a:spcAft>
              <a:buClrTx/>
              <a:buSzTx/>
              <a:buFont typeface="Arial" charset="0"/>
              <a:buNone/>
              <a:tabLst/>
              <a:defRPr/>
            </a:pPr>
            <a:r>
              <a:rPr kumimoji="0" lang="en-CA" sz="2400" b="0" i="1" u="none" strike="noStrike" kern="1200" cap="none" spc="0" normalizeH="0" baseline="0" noProof="0" dirty="0" smtClean="0">
                <a:ln>
                  <a:noFill/>
                </a:ln>
                <a:solidFill>
                  <a:srgbClr val="FF0000"/>
                </a:solidFill>
                <a:effectLst/>
                <a:uLnTx/>
                <a:uFillTx/>
                <a:latin typeface="Arial Black" pitchFamily="34" charset="0"/>
                <a:ea typeface="+mn-ea"/>
                <a:cs typeface="+mn-cs"/>
              </a:rPr>
              <a:t>SOMETIMES GROWN-UPS ARE IN A HURRY OR ARE THINKING ABOUT SOMETHING ELSE . . .</a:t>
            </a:r>
          </a:p>
          <a:p>
            <a:pPr marL="0" marR="0" lvl="0" indent="4763" algn="l" defTabSz="914400" rtl="0" eaLnBrk="1" fontAlgn="base" latinLnBrk="0" hangingPunct="1">
              <a:lnSpc>
                <a:spcPct val="100000"/>
              </a:lnSpc>
              <a:spcBef>
                <a:spcPct val="20000"/>
              </a:spcBef>
              <a:spcAft>
                <a:spcPct val="0"/>
              </a:spcAft>
              <a:buClrTx/>
              <a:buSzTx/>
              <a:buFont typeface="Arial" charset="0"/>
              <a:buNone/>
              <a:tabLst/>
              <a:defRPr/>
            </a:pPr>
            <a:r>
              <a:rPr kumimoji="0" lang="en-CA" sz="2400" b="0" i="0" u="none" strike="noStrike" kern="1200" cap="none" spc="0" normalizeH="0" baseline="0" noProof="0" dirty="0" smtClean="0">
                <a:ln>
                  <a:noFill/>
                </a:ln>
                <a:solidFill>
                  <a:schemeClr val="tx1"/>
                </a:solidFill>
                <a:effectLst/>
                <a:uLnTx/>
                <a:uFillTx/>
                <a:latin typeface="Arial Black" pitchFamily="34" charset="0"/>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323528" y="4581128"/>
            <a:ext cx="8496944" cy="1224136"/>
          </a:xfrm>
          <a:prstGeom prst="rect">
            <a:avLst/>
          </a:prstGeom>
          <a:noFill/>
          <a:ln w="9525">
            <a:noFill/>
            <a:miter lim="800000"/>
            <a:headEnd/>
            <a:tailEnd/>
          </a:ln>
        </p:spPr>
        <p:txBody>
          <a:bodyPr/>
          <a:lstStyle/>
          <a:p>
            <a:pPr marL="80963" indent="4763" algn="ctr">
              <a:spcBef>
                <a:spcPct val="20000"/>
              </a:spcBef>
              <a:buFont typeface="Arial" charset="0"/>
              <a:buNone/>
              <a:defRPr/>
            </a:pPr>
            <a:r>
              <a:rPr lang="en-CA" sz="3200" b="1" dirty="0" smtClean="0">
                <a:latin typeface="Arial Black" pitchFamily="34" charset="0"/>
                <a:cs typeface="+mn-cs"/>
              </a:rPr>
              <a:t>WATCH FOR CARS PASSING </a:t>
            </a:r>
          </a:p>
          <a:p>
            <a:pPr marL="80963" indent="4763" algn="ctr">
              <a:spcBef>
                <a:spcPct val="20000"/>
              </a:spcBef>
              <a:buFont typeface="Arial" charset="0"/>
              <a:buNone/>
              <a:defRPr/>
            </a:pPr>
            <a:r>
              <a:rPr lang="en-CA" sz="3200" b="1" dirty="0" smtClean="0">
                <a:latin typeface="Arial Black" pitchFamily="34" charset="0"/>
                <a:cs typeface="+mn-cs"/>
              </a:rPr>
              <a:t>YOUR SCHOOL BUS!!</a:t>
            </a:r>
            <a:endParaRPr lang="en-CA" sz="3200" b="1" dirty="0">
              <a:latin typeface="Arial Black" pitchFamily="34" charset="0"/>
              <a:cs typeface="+mn-cs"/>
            </a:endParaRPr>
          </a:p>
          <a:p>
            <a:pPr marL="538163" indent="-538163">
              <a:spcBef>
                <a:spcPct val="20000"/>
              </a:spcBef>
              <a:buFont typeface="Arial" charset="0"/>
              <a:buNone/>
              <a:defRPr/>
            </a:pPr>
            <a:endParaRPr lang="en-CA" sz="3200" b="1" dirty="0">
              <a:solidFill>
                <a:srgbClr val="FF0000"/>
              </a:solidFill>
              <a:latin typeface="+mn-lt"/>
              <a:cs typeface="+mn-cs"/>
            </a:endParaRPr>
          </a:p>
          <a:p>
            <a:pPr marL="538163" indent="-538163">
              <a:spcBef>
                <a:spcPct val="20000"/>
              </a:spcBef>
              <a:defRPr/>
            </a:pPr>
            <a:endParaRPr lang="en-CA" sz="3200" dirty="0">
              <a:latin typeface="+mn-lt"/>
              <a:cs typeface="+mn-cs"/>
            </a:endParaRPr>
          </a:p>
        </p:txBody>
      </p:sp>
      <p:pic>
        <p:nvPicPr>
          <p:cNvPr id="25607" name="Picture 8"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7" name="Content Placeholder 2"/>
          <p:cNvSpPr txBox="1">
            <a:spLocks/>
          </p:cNvSpPr>
          <p:nvPr/>
        </p:nvSpPr>
        <p:spPr bwMode="auto">
          <a:xfrm>
            <a:off x="4788024" y="2708920"/>
            <a:ext cx="3960440" cy="720080"/>
          </a:xfrm>
          <a:prstGeom prst="rect">
            <a:avLst/>
          </a:prstGeom>
          <a:noFill/>
          <a:ln w="9525">
            <a:noFill/>
            <a:miter lim="800000"/>
            <a:headEnd/>
            <a:tailEnd/>
          </a:ln>
        </p:spPr>
        <p:txBody>
          <a:bodyPr/>
          <a:lstStyle/>
          <a:p>
            <a:pPr marL="538163" indent="-538163">
              <a:spcBef>
                <a:spcPct val="20000"/>
              </a:spcBef>
              <a:buFont typeface="Arial" charset="0"/>
              <a:buNone/>
              <a:defRPr/>
            </a:pPr>
            <a:endParaRPr lang="en-CA" sz="3200" b="1" dirty="0">
              <a:solidFill>
                <a:srgbClr val="FF0000"/>
              </a:solidFill>
              <a:latin typeface="+mn-lt"/>
              <a:cs typeface="+mn-cs"/>
            </a:endParaRPr>
          </a:p>
          <a:p>
            <a:pPr marL="538163" indent="-538163">
              <a:spcBef>
                <a:spcPct val="20000"/>
              </a:spcBef>
              <a:defRPr/>
            </a:pPr>
            <a:endParaRPr lang="en-CA" sz="3200" dirty="0">
              <a:latin typeface="+mn-lt"/>
              <a:cs typeface="+mn-cs"/>
            </a:endParaRPr>
          </a:p>
        </p:txBody>
      </p:sp>
      <p:sp>
        <p:nvSpPr>
          <p:cNvPr id="9" name="Content Placeholder 2"/>
          <p:cNvSpPr txBox="1">
            <a:spLocks/>
          </p:cNvSpPr>
          <p:nvPr/>
        </p:nvSpPr>
        <p:spPr bwMode="auto">
          <a:xfrm>
            <a:off x="539552" y="2276872"/>
            <a:ext cx="7992888" cy="2016224"/>
          </a:xfrm>
          <a:prstGeom prst="rect">
            <a:avLst/>
          </a:prstGeom>
          <a:noFill/>
          <a:ln w="9525">
            <a:noFill/>
            <a:miter lim="800000"/>
            <a:headEnd/>
            <a:tailEnd/>
          </a:ln>
        </p:spPr>
        <p:txBody>
          <a:bodyPr/>
          <a:lstStyle/>
          <a:p>
            <a:pPr marL="176213" indent="4763" eaLnBrk="1" hangingPunct="1"/>
            <a:r>
              <a:rPr lang="en-CA" sz="2400" b="1" i="1" dirty="0" smtClean="0">
                <a:solidFill>
                  <a:srgbClr val="FF0000"/>
                </a:solidFill>
                <a:latin typeface="Arial Black" pitchFamily="34" charset="0"/>
              </a:rPr>
              <a:t>. . . </a:t>
            </a:r>
            <a:r>
              <a:rPr lang="en-CA" sz="2400" b="1" i="1" cap="all" dirty="0" smtClean="0">
                <a:solidFill>
                  <a:srgbClr val="FF0000"/>
                </a:solidFill>
                <a:latin typeface="Arial Black" pitchFamily="34" charset="0"/>
              </a:rPr>
              <a:t>and they forget to stop when you are getting on or off the school bus.  This could also happen when you are crossing the street in front of the bus.  </a:t>
            </a:r>
            <a:endParaRPr lang="en-CA" sz="2400" i="1" cap="all" dirty="0">
              <a:latin typeface="Arial Black"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200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uster"/>
          <p:cNvPicPr>
            <a:picLocks noChangeAspect="1" noChangeArrowheads="1"/>
          </p:cNvPicPr>
          <p:nvPr/>
        </p:nvPicPr>
        <p:blipFill>
          <a:blip r:embed="rId3" cstate="print"/>
          <a:srcRect/>
          <a:stretch>
            <a:fillRect/>
          </a:stretch>
        </p:blipFill>
        <p:spPr bwMode="auto">
          <a:xfrm>
            <a:off x="6000750" y="1916113"/>
            <a:ext cx="2819400" cy="4719637"/>
          </a:xfrm>
          <a:prstGeom prst="rect">
            <a:avLst/>
          </a:prstGeom>
          <a:noFill/>
          <a:ln w="9525">
            <a:noFill/>
            <a:miter lim="800000"/>
            <a:headEnd/>
            <a:tailEnd/>
          </a:ln>
        </p:spPr>
      </p:pic>
      <p:sp>
        <p:nvSpPr>
          <p:cNvPr id="29699"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539750" y="2924175"/>
            <a:ext cx="4176713" cy="2592388"/>
          </a:xfrm>
          <a:prstGeom prst="wedgeRoundRectCallout">
            <a:avLst>
              <a:gd name="adj1" fmla="val 95021"/>
              <a:gd name="adj2" fmla="val -40028"/>
              <a:gd name="adj3" fmla="val 16667"/>
            </a:avLst>
          </a:prstGeom>
          <a:solidFill>
            <a:srgbClr val="FF0000"/>
          </a:solidFill>
          <a:ln w="4445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800" i="1" dirty="0">
              <a:solidFill>
                <a:srgbClr val="FFFF00"/>
              </a:solidFill>
              <a:latin typeface="Arial Black" pitchFamily="34" charset="0"/>
            </a:endParaRPr>
          </a:p>
          <a:p>
            <a:pPr algn="ctr">
              <a:defRPr/>
            </a:pPr>
            <a:r>
              <a:rPr lang="en-CA" i="1" dirty="0">
                <a:solidFill>
                  <a:srgbClr val="FFFF00"/>
                </a:solidFill>
                <a:latin typeface="Arial Black" pitchFamily="34" charset="0"/>
              </a:rPr>
              <a:t>“ EVERY TIME YOU ARE NEAR A SCHOOL BUS</a:t>
            </a:r>
          </a:p>
          <a:p>
            <a:pPr algn="ctr">
              <a:defRPr/>
            </a:pPr>
            <a:endParaRPr lang="en-CA" sz="900" i="1" dirty="0">
              <a:solidFill>
                <a:srgbClr val="FFFF00"/>
              </a:solidFill>
              <a:latin typeface="Arial Black" pitchFamily="34" charset="0"/>
            </a:endParaRPr>
          </a:p>
          <a:p>
            <a:pPr algn="ctr">
              <a:defRPr/>
            </a:pPr>
            <a:r>
              <a:rPr lang="en-CA" i="1" dirty="0">
                <a:solidFill>
                  <a:srgbClr val="FFFF00"/>
                </a:solidFill>
                <a:latin typeface="Arial Black" pitchFamily="34" charset="0"/>
              </a:rPr>
              <a:t>BE AWARE,</a:t>
            </a:r>
          </a:p>
          <a:p>
            <a:pPr algn="ctr">
              <a:defRPr/>
            </a:pPr>
            <a:endParaRPr lang="en-CA" sz="900" i="1" dirty="0">
              <a:solidFill>
                <a:srgbClr val="FFFF00"/>
              </a:solidFill>
              <a:latin typeface="Arial Black" pitchFamily="34" charset="0"/>
            </a:endParaRPr>
          </a:p>
          <a:p>
            <a:pPr algn="ctr">
              <a:defRPr/>
            </a:pPr>
            <a:r>
              <a:rPr lang="en-CA" i="1" dirty="0">
                <a:solidFill>
                  <a:srgbClr val="FFFF00"/>
                </a:solidFill>
                <a:latin typeface="Arial Black" pitchFamily="34" charset="0"/>
              </a:rPr>
              <a:t>BE CAREFUL,</a:t>
            </a:r>
          </a:p>
          <a:p>
            <a:pPr algn="ctr">
              <a:defRPr/>
            </a:pPr>
            <a:endParaRPr lang="en-CA" sz="900" i="1" dirty="0">
              <a:solidFill>
                <a:srgbClr val="FFFF00"/>
              </a:solidFill>
              <a:latin typeface="Arial Black" pitchFamily="34" charset="0"/>
            </a:endParaRPr>
          </a:p>
          <a:p>
            <a:pPr algn="ctr">
              <a:defRPr/>
            </a:pPr>
            <a:r>
              <a:rPr lang="en-CA" sz="3200" i="1" dirty="0">
                <a:solidFill>
                  <a:srgbClr val="FFFF00"/>
                </a:solidFill>
                <a:latin typeface="Arial Black" pitchFamily="34" charset="0"/>
              </a:rPr>
              <a:t>BE SAFE !! </a:t>
            </a:r>
            <a:r>
              <a:rPr lang="en-CA" i="1" dirty="0">
                <a:solidFill>
                  <a:srgbClr val="FFFF00"/>
                </a:solidFill>
                <a:latin typeface="Arial Black" pitchFamily="34" charset="0"/>
              </a:rPr>
              <a:t>“</a:t>
            </a:r>
          </a:p>
        </p:txBody>
      </p:sp>
      <p:pic>
        <p:nvPicPr>
          <p:cNvPr id="29702" name="Picture 6"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7651" name="Content Placeholder 2"/>
          <p:cNvSpPr>
            <a:spLocks noGrp="1"/>
          </p:cNvSpPr>
          <p:nvPr>
            <p:ph idx="1"/>
          </p:nvPr>
        </p:nvSpPr>
        <p:spPr>
          <a:xfrm>
            <a:off x="539552" y="2276872"/>
            <a:ext cx="7920682" cy="2376264"/>
          </a:xfrm>
        </p:spPr>
        <p:txBody>
          <a:bodyPr/>
          <a:lstStyle/>
          <a:p>
            <a:pPr marL="0" indent="0" eaLnBrk="1" hangingPunct="1">
              <a:buNone/>
            </a:pPr>
            <a:r>
              <a:rPr lang="en-CA" sz="2800" b="1" dirty="0" smtClean="0">
                <a:cs typeface="Arial" charset="0"/>
              </a:rPr>
              <a:t>You are taking your friend’s birthday card to school.  It’s a windy day and the card blows out of your hand and underneath the school bus.  You know you shouldn’t reach for it, but you really want to save your card!  </a:t>
            </a:r>
          </a:p>
          <a:p>
            <a:pPr marL="0" indent="0" eaLnBrk="1" hangingPunct="1">
              <a:buNone/>
            </a:pPr>
            <a:endParaRPr lang="en-CA" sz="2800" b="1" dirty="0" smtClean="0">
              <a:cs typeface="Arial" charset="0"/>
            </a:endParaRPr>
          </a:p>
        </p:txBody>
      </p:sp>
      <p:cxnSp>
        <p:nvCxnSpPr>
          <p:cNvPr id="6" name="Straight Connector 5"/>
          <p:cNvCxnSpPr/>
          <p:nvPr/>
        </p:nvCxnSpPr>
        <p:spPr>
          <a:xfrm>
            <a:off x="539750" y="1700213"/>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27653"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7" name="Content Placeholder 2"/>
          <p:cNvSpPr txBox="1">
            <a:spLocks/>
          </p:cNvSpPr>
          <p:nvPr/>
        </p:nvSpPr>
        <p:spPr bwMode="auto">
          <a:xfrm>
            <a:off x="611560" y="4797152"/>
            <a:ext cx="792068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Arial" charset="0"/>
              </a:rPr>
              <a:t>What should you do?</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CA"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0-#ppt_w/2"/>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2" name="Content Placeholder 2"/>
          <p:cNvSpPr>
            <a:spLocks noGrp="1"/>
          </p:cNvSpPr>
          <p:nvPr>
            <p:ph idx="1"/>
          </p:nvPr>
        </p:nvSpPr>
        <p:spPr>
          <a:xfrm>
            <a:off x="395288" y="1916113"/>
            <a:ext cx="8229600" cy="1225550"/>
          </a:xfrm>
        </p:spPr>
        <p:txBody>
          <a:bodyPr/>
          <a:lstStyle/>
          <a:p>
            <a:pPr marL="0" indent="0" eaLnBrk="1" hangingPunct="1">
              <a:buFont typeface="Arial" charset="0"/>
              <a:buNone/>
            </a:pPr>
            <a:r>
              <a:rPr lang="en-CA" sz="4400" b="1" u="sng" dirty="0" smtClean="0">
                <a:solidFill>
                  <a:srgbClr val="FF0000"/>
                </a:solidFill>
                <a:latin typeface="Arial Black" pitchFamily="34" charset="0"/>
              </a:rPr>
              <a:t>NEVER</a:t>
            </a:r>
            <a:r>
              <a:rPr lang="en-CA" sz="2800" b="1" dirty="0" smtClean="0">
                <a:solidFill>
                  <a:srgbClr val="FF0000"/>
                </a:solidFill>
                <a:latin typeface="Arial Black" pitchFamily="34" charset="0"/>
              </a:rPr>
              <a:t> REACH FOR ANYTHING UNDER THE SCHOOL BUS !!</a:t>
            </a: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15366" name="Picture 2" descr="https://encrypted-tbn1.gstatic.com/images?q=tbn:ANd9GcTKHnCBaZF_nr-RqrZrJqvfZ9T6n8Pkyn65_KqPPbZJdqaLjCKiUQ"/>
          <p:cNvPicPr>
            <a:picLocks noChangeAspect="1" noChangeArrowheads="1"/>
          </p:cNvPicPr>
          <p:nvPr/>
        </p:nvPicPr>
        <p:blipFill>
          <a:blip r:embed="rId3" cstate="print"/>
          <a:srcRect l="4280" r="5716"/>
          <a:stretch>
            <a:fillRect/>
          </a:stretch>
        </p:blipFill>
        <p:spPr bwMode="auto">
          <a:xfrm>
            <a:off x="3779838" y="3284538"/>
            <a:ext cx="5183187" cy="3213100"/>
          </a:xfrm>
          <a:prstGeom prst="rect">
            <a:avLst/>
          </a:prstGeom>
          <a:noFill/>
          <a:ln w="9525">
            <a:noFill/>
            <a:miter lim="800000"/>
            <a:headEnd/>
            <a:tailEnd/>
          </a:ln>
        </p:spPr>
      </p:pic>
      <p:pic>
        <p:nvPicPr>
          <p:cNvPr id="15367" name="Picture 4" descr="http://3.bp.blogspot.com/-xXD7ZXb3oXA/Ti4txxH3UcI/AAAAAAAAKI8/rp7yTK_D9ko/s1600/stop_sign.png"/>
          <p:cNvPicPr>
            <a:picLocks noChangeAspect="1" noChangeArrowheads="1"/>
          </p:cNvPicPr>
          <p:nvPr/>
        </p:nvPicPr>
        <p:blipFill>
          <a:blip r:embed="rId4" cstate="print"/>
          <a:srcRect/>
          <a:stretch>
            <a:fillRect/>
          </a:stretch>
        </p:blipFill>
        <p:spPr bwMode="auto">
          <a:xfrm>
            <a:off x="395288" y="3284538"/>
            <a:ext cx="3203575" cy="3203575"/>
          </a:xfrm>
          <a:prstGeom prst="rect">
            <a:avLst/>
          </a:prstGeom>
          <a:noFill/>
          <a:ln w="9525">
            <a:noFill/>
            <a:miter lim="800000"/>
            <a:headEnd/>
            <a:tailEnd/>
          </a:ln>
        </p:spPr>
      </p:pic>
      <p:pic>
        <p:nvPicPr>
          <p:cNvPr id="28679" name="Picture 7" descr="Buster"/>
          <p:cNvPicPr>
            <a:picLocks noChangeAspect="1" noChangeArrowheads="1"/>
          </p:cNvPicPr>
          <p:nvPr/>
        </p:nvPicPr>
        <p:blipFill>
          <a:blip r:embed="rId5"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additive="base">
                                        <p:cTn id="11" dur="1000" fill="hold"/>
                                        <p:tgtEl>
                                          <p:spTgt spid="15366"/>
                                        </p:tgtEl>
                                        <p:attrNameLst>
                                          <p:attrName>ppt_x</p:attrName>
                                        </p:attrNameLst>
                                      </p:cBhvr>
                                      <p:tavLst>
                                        <p:tav tm="0">
                                          <p:val>
                                            <p:strVal val="1+#ppt_w/2"/>
                                          </p:val>
                                        </p:tav>
                                        <p:tav tm="100000">
                                          <p:val>
                                            <p:strVal val="#ppt_x"/>
                                          </p:val>
                                        </p:tav>
                                      </p:tavLst>
                                    </p:anim>
                                    <p:anim calcmode="lin" valueType="num">
                                      <p:cBhvr additive="base">
                                        <p:cTn id="12" dur="1000" fill="hold"/>
                                        <p:tgtEl>
                                          <p:spTgt spid="1536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anim calcmode="lin" valueType="num">
                                      <p:cBhvr additive="base">
                                        <p:cTn id="15" dur="1000" fill="hold"/>
                                        <p:tgtEl>
                                          <p:spTgt spid="15367"/>
                                        </p:tgtEl>
                                        <p:attrNameLst>
                                          <p:attrName>ppt_x</p:attrName>
                                        </p:attrNameLst>
                                      </p:cBhvr>
                                      <p:tavLst>
                                        <p:tav tm="0">
                                          <p:val>
                                            <p:strVal val="0-#ppt_w/2"/>
                                          </p:val>
                                        </p:tav>
                                        <p:tav tm="100000">
                                          <p:val>
                                            <p:strVal val="#ppt_x"/>
                                          </p:val>
                                        </p:tav>
                                      </p:tavLst>
                                    </p:anim>
                                    <p:anim calcmode="lin" valueType="num">
                                      <p:cBhvr additive="base">
                                        <p:cTn id="16" dur="1000" fill="hold"/>
                                        <p:tgtEl>
                                          <p:spTgt spid="15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484313"/>
            <a:ext cx="8229600" cy="3744912"/>
          </a:xfrm>
        </p:spPr>
        <p:txBody>
          <a:bodyPr/>
          <a:lstStyle/>
          <a:p>
            <a:pPr eaLnBrk="1" hangingPunct="1"/>
            <a:r>
              <a:rPr lang="en-CA" sz="9600" dirty="0" smtClean="0">
                <a:solidFill>
                  <a:srgbClr val="FF0000"/>
                </a:solidFill>
                <a:latin typeface="Arial Black" pitchFamily="34" charset="0"/>
              </a:rPr>
              <a:t>DANGER</a:t>
            </a:r>
            <a:br>
              <a:rPr lang="en-CA" sz="9600" dirty="0" smtClean="0">
                <a:solidFill>
                  <a:srgbClr val="FF0000"/>
                </a:solidFill>
                <a:latin typeface="Arial Black" pitchFamily="34" charset="0"/>
              </a:rPr>
            </a:br>
            <a:r>
              <a:rPr lang="en-CA" sz="1200" dirty="0" smtClean="0">
                <a:solidFill>
                  <a:srgbClr val="FF0000"/>
                </a:solidFill>
                <a:latin typeface="Arial Black" pitchFamily="34" charset="0"/>
              </a:rPr>
              <a:t> </a:t>
            </a:r>
            <a:r>
              <a:rPr lang="en-CA" sz="9600" dirty="0" smtClean="0">
                <a:solidFill>
                  <a:srgbClr val="FF0000"/>
                </a:solidFill>
                <a:latin typeface="Arial Black" pitchFamily="34" charset="0"/>
              </a:rPr>
              <a:t/>
            </a:r>
            <a:br>
              <a:rPr lang="en-CA" sz="9600" dirty="0" smtClean="0">
                <a:solidFill>
                  <a:srgbClr val="FF0000"/>
                </a:solidFill>
                <a:latin typeface="Arial Black" pitchFamily="34" charset="0"/>
              </a:rPr>
            </a:br>
            <a:r>
              <a:rPr lang="en-CA" sz="9600" dirty="0" smtClean="0">
                <a:solidFill>
                  <a:srgbClr val="FF0000"/>
                </a:solidFill>
                <a:latin typeface="Arial Black" pitchFamily="34" charset="0"/>
              </a:rPr>
              <a:t>ZONES</a:t>
            </a:r>
          </a:p>
        </p:txBody>
      </p:sp>
      <p:cxnSp>
        <p:nvCxnSpPr>
          <p:cNvPr id="7" name="Straight Connector 6"/>
          <p:cNvCxnSpPr/>
          <p:nvPr/>
        </p:nvCxnSpPr>
        <p:spPr>
          <a:xfrm>
            <a:off x="827088" y="1412875"/>
            <a:ext cx="7058025" cy="0"/>
          </a:xfrm>
          <a:prstGeom prst="line">
            <a:avLst/>
          </a:prstGeom>
          <a:ln w="920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0113" y="5084763"/>
            <a:ext cx="7056437" cy="0"/>
          </a:xfrm>
          <a:prstGeom prst="line">
            <a:avLst/>
          </a:prstGeom>
          <a:ln w="92075"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afterEffect">
                                  <p:stCondLst>
                                    <p:cond delay="0"/>
                                  </p:stCondLst>
                                  <p:iterate type="wd">
                                    <p:tmPct val="10000"/>
                                  </p:iterate>
                                  <p:childTnLst>
                                    <p:animScale>
                                      <p:cBhvr>
                                        <p:cTn id="6" dur="2000" fill="hold"/>
                                        <p:tgtEl>
                                          <p:spTgt spid="163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Danger zone cropped.jpg"/>
          <p:cNvPicPr>
            <a:picLocks noChangeAspect="1"/>
          </p:cNvPicPr>
          <p:nvPr/>
        </p:nvPicPr>
        <p:blipFill>
          <a:blip r:embed="rId3" cstate="print"/>
          <a:srcRect/>
          <a:stretch>
            <a:fillRect/>
          </a:stretch>
        </p:blipFill>
        <p:spPr bwMode="auto">
          <a:xfrm>
            <a:off x="539750" y="1843088"/>
            <a:ext cx="8064500" cy="4681537"/>
          </a:xfrm>
          <a:prstGeom prst="rect">
            <a:avLst/>
          </a:prstGeom>
          <a:noFill/>
          <a:ln w="9525">
            <a:noFill/>
            <a:miter lim="800000"/>
            <a:headEnd/>
            <a:tailEnd/>
          </a:ln>
        </p:spPr>
      </p:pic>
      <p:sp>
        <p:nvSpPr>
          <p:cNvPr id="22531" name="Title 1"/>
          <p:cNvSpPr>
            <a:spLocks noGrp="1"/>
          </p:cNvSpPr>
          <p:nvPr>
            <p:ph type="title"/>
          </p:nvPr>
        </p:nvSpPr>
        <p:spPr>
          <a:xfrm>
            <a:off x="468313" y="404813"/>
            <a:ext cx="8229600" cy="1295400"/>
          </a:xfrm>
        </p:spPr>
        <p:txBody>
          <a:bodyPr/>
          <a:lstStyle/>
          <a:p>
            <a:pPr eaLnBrk="1" hangingPunct="1"/>
            <a:r>
              <a:rPr lang="en-CA" u="sng" dirty="0" smtClean="0">
                <a:solidFill>
                  <a:srgbClr val="FF0000"/>
                </a:solidFill>
                <a:latin typeface="Arial Black" pitchFamily="34" charset="0"/>
              </a:rPr>
              <a:t>S</a:t>
            </a:r>
            <a:r>
              <a:rPr lang="en-CA" sz="2800" u="sng" dirty="0" smtClean="0">
                <a:solidFill>
                  <a:srgbClr val="FF0000"/>
                </a:solidFill>
                <a:latin typeface="Arial Black" pitchFamily="34" charset="0"/>
              </a:rPr>
              <a:t>CHOOL  </a:t>
            </a:r>
            <a:r>
              <a:rPr lang="en-CA" u="sng" dirty="0" smtClean="0">
                <a:solidFill>
                  <a:srgbClr val="FF0000"/>
                </a:solidFill>
                <a:latin typeface="Arial Black" pitchFamily="34" charset="0"/>
              </a:rPr>
              <a:t>B</a:t>
            </a:r>
            <a:r>
              <a:rPr lang="en-CA" sz="2800" u="sng" dirty="0" smtClean="0">
                <a:solidFill>
                  <a:srgbClr val="FF0000"/>
                </a:solidFill>
                <a:latin typeface="Arial Black" pitchFamily="34" charset="0"/>
              </a:rPr>
              <a:t>US  </a:t>
            </a:r>
            <a:r>
              <a:rPr lang="en-CA" u="sng" dirty="0" smtClean="0">
                <a:solidFill>
                  <a:srgbClr val="FF0000"/>
                </a:solidFill>
                <a:latin typeface="Arial Black" pitchFamily="34" charset="0"/>
              </a:rPr>
              <a:t>D</a:t>
            </a:r>
            <a:r>
              <a:rPr lang="en-CA" sz="2800" u="sng" dirty="0" smtClean="0">
                <a:solidFill>
                  <a:srgbClr val="FF0000"/>
                </a:solidFill>
                <a:latin typeface="Arial Black" pitchFamily="34" charset="0"/>
              </a:rPr>
              <a:t>ANGER  </a:t>
            </a:r>
            <a:r>
              <a:rPr lang="en-CA" u="sng" dirty="0" smtClean="0">
                <a:solidFill>
                  <a:srgbClr val="FF0000"/>
                </a:solidFill>
                <a:latin typeface="Arial Black" pitchFamily="34" charset="0"/>
              </a:rPr>
              <a:t>Z</a:t>
            </a:r>
            <a:r>
              <a:rPr lang="en-CA" sz="2800" u="sng" dirty="0" smtClean="0">
                <a:solidFill>
                  <a:srgbClr val="FF0000"/>
                </a:solidFill>
                <a:latin typeface="Arial Black" pitchFamily="34" charset="0"/>
              </a:rPr>
              <a:t>ONES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3075" name="Content Placeholder 2"/>
          <p:cNvSpPr>
            <a:spLocks noGrp="1"/>
          </p:cNvSpPr>
          <p:nvPr>
            <p:ph idx="1"/>
          </p:nvPr>
        </p:nvSpPr>
        <p:spPr>
          <a:xfrm>
            <a:off x="468313" y="3429000"/>
            <a:ext cx="4175125" cy="1295400"/>
          </a:xfrm>
        </p:spPr>
        <p:txBody>
          <a:bodyPr/>
          <a:lstStyle/>
          <a:p>
            <a:pPr marL="0" indent="1588" eaLnBrk="1" hangingPunct="1">
              <a:buFont typeface="Arial" charset="0"/>
              <a:buNone/>
              <a:defRPr/>
            </a:pPr>
            <a:r>
              <a:rPr lang="en-CA" sz="2800" b="1" dirty="0" smtClean="0">
                <a:solidFill>
                  <a:srgbClr val="FF0000"/>
                </a:solidFill>
                <a:latin typeface="Arial Black" pitchFamily="34" charset="0"/>
              </a:rPr>
              <a:t>THE </a:t>
            </a:r>
          </a:p>
          <a:p>
            <a:pPr marL="0" indent="1588" eaLnBrk="1" hangingPunct="1">
              <a:buFont typeface="Arial" charset="0"/>
              <a:buNone/>
              <a:defRPr/>
            </a:pPr>
            <a:r>
              <a:rPr lang="en-CA" sz="2800" b="1" dirty="0" smtClean="0">
                <a:solidFill>
                  <a:srgbClr val="FF0000"/>
                </a:solidFill>
                <a:latin typeface="Arial Black" pitchFamily="34" charset="0"/>
              </a:rPr>
              <a:t>SCHOOL </a:t>
            </a:r>
            <a:r>
              <a:rPr lang="en-CA" sz="2800" b="1" smtClean="0">
                <a:solidFill>
                  <a:srgbClr val="FF0000"/>
                </a:solidFill>
                <a:latin typeface="Arial Black" pitchFamily="34" charset="0"/>
              </a:rPr>
              <a:t>BUS STOP </a:t>
            </a:r>
            <a:endParaRPr lang="en-CA" sz="2800" b="1" dirty="0" smtClean="0">
              <a:solidFill>
                <a:srgbClr val="FF0000"/>
              </a:solidFill>
              <a:latin typeface="Arial Black" pitchFamily="34" charset="0"/>
            </a:endParaRPr>
          </a:p>
          <a:p>
            <a:pPr marL="538163" indent="-538163" eaLnBrk="1" hangingPunct="1">
              <a:buFont typeface="Arial" charset="0"/>
              <a:buNone/>
              <a:defRPr/>
            </a:pPr>
            <a:endParaRPr lang="en-CA" sz="1200" b="1" u="sng" dirty="0" smtClean="0"/>
          </a:p>
          <a:p>
            <a:pPr marL="538163" indent="-538163" eaLnBrk="1" hangingPunct="1">
              <a:buFont typeface="Wingdings" pitchFamily="2" charset="2"/>
              <a:buChar char="Ø"/>
              <a:defRPr/>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4101" name="Picture 8" descr="https://encrypted-tbn2.gstatic.com/images?q=tbn:ANd9GcQT8P5Qdc1OklS6PZNHwoDoyNjB4JReBzlR7SYpB9YGSkmRspfU"/>
          <p:cNvPicPr>
            <a:picLocks noChangeAspect="1" noChangeArrowheads="1"/>
          </p:cNvPicPr>
          <p:nvPr/>
        </p:nvPicPr>
        <p:blipFill>
          <a:blip r:embed="rId3" cstate="print"/>
          <a:srcRect/>
          <a:stretch>
            <a:fillRect/>
          </a:stretch>
        </p:blipFill>
        <p:spPr bwMode="auto">
          <a:xfrm>
            <a:off x="5003800" y="2276475"/>
            <a:ext cx="3313113" cy="3892550"/>
          </a:xfrm>
          <a:prstGeom prst="rect">
            <a:avLst/>
          </a:prstGeom>
          <a:noFill/>
          <a:ln w="9525">
            <a:noFill/>
            <a:miter lim="800000"/>
            <a:headEnd/>
            <a:tailEnd/>
          </a:ln>
        </p:spPr>
      </p:pic>
      <p:pic>
        <p:nvPicPr>
          <p:cNvPr id="4102" name="Picture 7" descr="Buster"/>
          <p:cNvPicPr>
            <a:picLocks noChangeAspect="1" noChangeArrowheads="1"/>
          </p:cNvPicPr>
          <p:nvPr/>
        </p:nvPicPr>
        <p:blipFill>
          <a:blip r:embed="rId4" cstate="print"/>
          <a:srcRect/>
          <a:stretch>
            <a:fillRect/>
          </a:stretch>
        </p:blipFill>
        <p:spPr bwMode="auto">
          <a:xfrm>
            <a:off x="7596188" y="260350"/>
            <a:ext cx="863600" cy="12969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3075" name="Content Placeholder 2"/>
          <p:cNvSpPr>
            <a:spLocks noGrp="1"/>
          </p:cNvSpPr>
          <p:nvPr>
            <p:ph idx="1"/>
          </p:nvPr>
        </p:nvSpPr>
        <p:spPr>
          <a:xfrm>
            <a:off x="468313" y="2708274"/>
            <a:ext cx="8135937" cy="3529037"/>
          </a:xfrm>
        </p:spPr>
        <p:txBody>
          <a:bodyPr/>
          <a:lstStyle/>
          <a:p>
            <a:pPr marL="538163" indent="-538163" eaLnBrk="1" hangingPunct="1">
              <a:buFont typeface="Wingdings" pitchFamily="2" charset="2"/>
              <a:buChar char="Ø"/>
            </a:pPr>
            <a:r>
              <a:rPr lang="en-CA" sz="2800" b="1" dirty="0" smtClean="0"/>
              <a:t>Be on time – get to the bus stop as much as five minutes early.</a:t>
            </a:r>
          </a:p>
          <a:p>
            <a:pPr marL="538163" indent="-538163" eaLnBrk="1" hangingPunct="1">
              <a:buFont typeface="Wingdings" pitchFamily="2" charset="2"/>
              <a:buChar char="Ø"/>
            </a:pPr>
            <a:r>
              <a:rPr lang="en-CA" sz="2800" b="1" dirty="0" smtClean="0"/>
              <a:t>Don’t crowd or push others who are waiting at the bus stop.</a:t>
            </a:r>
          </a:p>
          <a:p>
            <a:pPr marL="538163" indent="-538163" eaLnBrk="1" hangingPunct="1">
              <a:buFont typeface="Wingdings" pitchFamily="2" charset="2"/>
              <a:buChar char="Ø"/>
            </a:pPr>
            <a:r>
              <a:rPr lang="en-CA" sz="2800" b="1" dirty="0" smtClean="0"/>
              <a:t>Stay off the road.</a:t>
            </a:r>
          </a:p>
          <a:p>
            <a:pPr marL="538163" indent="-538163" eaLnBrk="1" hangingPunct="1">
              <a:buFont typeface="Wingdings" pitchFamily="2" charset="2"/>
              <a:buChar char="Ø"/>
            </a:pPr>
            <a:r>
              <a:rPr lang="en-CA" sz="2800" b="1" dirty="0" smtClean="0"/>
              <a:t>Look out for each other!  Show respect.  Bullying someone is unacceptable.</a:t>
            </a:r>
          </a:p>
          <a:p>
            <a:pPr marL="538163" indent="-538163" eaLnBrk="1" hangingPunct="1">
              <a:buFont typeface="Wingdings" pitchFamily="2" charset="2"/>
              <a:buChar char="Ø"/>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pic>
        <p:nvPicPr>
          <p:cNvPr id="5125" name="Picture 6" descr="Buster"/>
          <p:cNvPicPr>
            <a:picLocks noChangeAspect="1" noChangeArrowheads="1"/>
          </p:cNvPicPr>
          <p:nvPr/>
        </p:nvPicPr>
        <p:blipFill>
          <a:blip r:embed="rId3" cstate="print"/>
          <a:srcRect/>
          <a:stretch>
            <a:fillRect/>
          </a:stretch>
        </p:blipFill>
        <p:spPr bwMode="auto">
          <a:xfrm>
            <a:off x="7667625" y="260350"/>
            <a:ext cx="865188" cy="1296988"/>
          </a:xfrm>
          <a:prstGeom prst="rect">
            <a:avLst/>
          </a:prstGeom>
          <a:noFill/>
          <a:ln w="9525">
            <a:noFill/>
            <a:miter lim="800000"/>
            <a:headEnd/>
            <a:tailEnd/>
          </a:ln>
        </p:spPr>
      </p:pic>
      <p:sp>
        <p:nvSpPr>
          <p:cNvPr id="5126" name="Rectangle 6"/>
          <p:cNvSpPr>
            <a:spLocks noChangeArrowheads="1"/>
          </p:cNvSpPr>
          <p:nvPr/>
        </p:nvSpPr>
        <p:spPr bwMode="auto">
          <a:xfrm>
            <a:off x="539750" y="1989138"/>
            <a:ext cx="6696075" cy="522287"/>
          </a:xfrm>
          <a:prstGeom prst="rect">
            <a:avLst/>
          </a:prstGeom>
          <a:noFill/>
          <a:ln w="9525">
            <a:noFill/>
            <a:miter lim="800000"/>
            <a:headEnd/>
            <a:tailEnd/>
          </a:ln>
        </p:spPr>
        <p:txBody>
          <a:bodyPr>
            <a:spAutoFit/>
          </a:bodyPr>
          <a:lstStyle/>
          <a:p>
            <a:pPr marL="538163" indent="-538163">
              <a:buFont typeface="Arial" charset="0"/>
              <a:buNone/>
            </a:pPr>
            <a:r>
              <a:rPr lang="en-CA" sz="2800" b="1" dirty="0" smtClean="0">
                <a:solidFill>
                  <a:srgbClr val="FF0000"/>
                </a:solidFill>
              </a:rPr>
              <a:t>The School </a:t>
            </a:r>
            <a:r>
              <a:rPr lang="en-CA" sz="2800" b="1" dirty="0">
                <a:solidFill>
                  <a:srgbClr val="FF0000"/>
                </a:solidFill>
              </a:rPr>
              <a:t>Bus Stop: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000" fill="hold"/>
                                        <p:tgtEl>
                                          <p:spTgt spid="5126"/>
                                        </p:tgtEl>
                                        <p:attrNameLst>
                                          <p:attrName>ppt_x</p:attrName>
                                        </p:attrNameLst>
                                      </p:cBhvr>
                                      <p:tavLst>
                                        <p:tav tm="0">
                                          <p:val>
                                            <p:strVal val="0-#ppt_w/2"/>
                                          </p:val>
                                        </p:tav>
                                        <p:tav tm="100000">
                                          <p:val>
                                            <p:strVal val="#ppt_x"/>
                                          </p:val>
                                        </p:tav>
                                      </p:tavLst>
                                    </p:anim>
                                    <p:anim calcmode="lin" valueType="num">
                                      <p:cBhvr additive="base">
                                        <p:cTn id="8" dur="1000" fill="hold"/>
                                        <p:tgtEl>
                                          <p:spTgt spid="5126"/>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10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7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calcmode="lin" valueType="num">
                                      <p:cBhvr additive="base">
                                        <p:cTn id="15" dur="10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07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1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07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calcmode="lin" valueType="num">
                                      <p:cBhvr additive="base">
                                        <p:cTn id="23" dur="1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1641475"/>
          </a:xfrm>
        </p:spPr>
        <p:txBody>
          <a:bodyPr/>
          <a:lstStyle/>
          <a:p>
            <a:pPr algn="l" eaLnBrk="1" hangingPunct="1"/>
            <a:r>
              <a:rPr lang="en-CA" sz="2800" dirty="0" smtClean="0">
                <a:latin typeface="Arial Black" pitchFamily="34" charset="0"/>
              </a:rPr>
              <a:t>Be Safe !  </a:t>
            </a:r>
            <a:br>
              <a:rPr lang="en-CA" sz="2800" dirty="0" smtClean="0">
                <a:latin typeface="Arial Black" pitchFamily="34" charset="0"/>
              </a:rPr>
            </a:br>
            <a:r>
              <a:rPr lang="en-CA" sz="2800" dirty="0" smtClean="0">
                <a:latin typeface="Arial Black" pitchFamily="34" charset="0"/>
              </a:rPr>
              <a:t>Follow School Bus Safety Rules</a:t>
            </a:r>
          </a:p>
        </p:txBody>
      </p:sp>
      <p:sp>
        <p:nvSpPr>
          <p:cNvPr id="3" name="Content Placeholder 2"/>
          <p:cNvSpPr>
            <a:spLocks noGrp="1"/>
          </p:cNvSpPr>
          <p:nvPr>
            <p:ph idx="1"/>
          </p:nvPr>
        </p:nvSpPr>
        <p:spPr>
          <a:xfrm>
            <a:off x="250825" y="3284538"/>
            <a:ext cx="3960813" cy="2089150"/>
          </a:xfrm>
        </p:spPr>
        <p:txBody>
          <a:bodyPr rtlCol="0">
            <a:normAutofit/>
          </a:bodyPr>
          <a:lstStyle/>
          <a:p>
            <a:pPr marL="0" indent="1588" algn="ctr" eaLnBrk="1" fontAlgn="auto" hangingPunct="1">
              <a:spcAft>
                <a:spcPts val="0"/>
              </a:spcAft>
              <a:buFont typeface="Arial" pitchFamily="34" charset="0"/>
              <a:buNone/>
              <a:defRPr/>
            </a:pPr>
            <a:r>
              <a:rPr lang="en-CA" sz="2800" b="1" cap="all" dirty="0" smtClean="0">
                <a:solidFill>
                  <a:srgbClr val="FF0000"/>
                </a:solidFill>
                <a:latin typeface="Arial Black" pitchFamily="34" charset="0"/>
              </a:rPr>
              <a:t>Crossing the Road TO GET TO THE SCHOOL BUS STOP</a:t>
            </a:r>
          </a:p>
          <a:p>
            <a:pPr marL="538163" indent="-538163" eaLnBrk="1" fontAlgn="auto" hangingPunct="1">
              <a:spcAft>
                <a:spcPts val="0"/>
              </a:spcAft>
              <a:buFont typeface="Arial" pitchFamily="34" charset="0"/>
              <a:buNone/>
              <a:defRPr/>
            </a:pPr>
            <a:endParaRPr lang="en-CA" sz="1200" b="1" u="sng" dirty="0" smtClean="0"/>
          </a:p>
          <a:p>
            <a:pPr marL="538163" indent="-538163" eaLnBrk="1" fontAlgn="auto" hangingPunct="1">
              <a:spcAft>
                <a:spcPts val="0"/>
              </a:spcAft>
              <a:buFont typeface="Wingdings" pitchFamily="2" charset="2"/>
              <a:buChar char="Ø"/>
              <a:defRPr/>
            </a:pPr>
            <a:endParaRPr lang="en-CA" dirty="0" smtClean="0"/>
          </a:p>
        </p:txBody>
      </p:sp>
      <p:cxnSp>
        <p:nvCxnSpPr>
          <p:cNvPr id="6" name="Straight Connector 5"/>
          <p:cNvCxnSpPr/>
          <p:nvPr/>
        </p:nvCxnSpPr>
        <p:spPr>
          <a:xfrm>
            <a:off x="539750" y="1628775"/>
            <a:ext cx="8064500"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149" name="AutoShape 2" descr="data:image/jpeg;base64,/9j/4AAQSkZJRgABAQAAAQABAAD/2wCEAAkGBxQTEhUUExQUFhQXFxgaGRQYGRgWGBgYFRgXFhcYFxcaHCggHBwlHhUXITEhJSkrLy4uFx8zODMsNygtLisBCgoKDg0OGhAQGi0kHyQsLywsLCw1LCwsLCwtLSw3LCw0LCwsLCwsLCwsLCwsLCwsLCwsLCwsLCwsLCwsLCwsLP/AABEIAJAAwAMBIgACEQEDEQH/xAAbAAABBQEBAAAAAAAAAAAAAAACAQMEBQYAB//EAD4QAAEDAgMFBQYEBAUFAAAAAAEAAhEDIRIxQQQFUWFxBhMigZEyQqGxwfAzUtHhFGKS8RYjcnOiBxUkgvL/xAAaAQACAwEBAAAAAAAAAAAAAAAAAQIDBAUG/8QALBEAAgIBBAECBAYDAAAAAAAAAAECAxEEEiExE0FRFCIyUgVhccHR8BWBkf/aAAwDAQACEQMRAD8AzrN/0hhxatl3InRHu7flKo4tJDTpNhbJYObLolbVr7Tj/wCLpwzb9pt4Po4QwgA3JsT14HoqGrv/AGgGcYjgAI9FUbbtbqjsTjJsJ5CwCOrSwhp8JB04EaKNmplOTabSLqdHXXBKSTf6Gg2btPUbDqmFzXDIWIhbSkAQDxGX31XlWMOfLhhaTcNGQ1garc7q7UUAwMeXDCAA8izgNbZaLRpdS02pvgya3RLCdcefXBf4F3dp6jUY/wBlwNptex1RPgZkBdDen0cvxe5H7td3afFRn5h6rjUbxCe8PFkY7td3aV+1MGZTFXeA90SjeHiHu7XYFEp7c8n2RzzTjq1QaCOQRvRLwSa4Q/hXYVF/jyBcNHMlRRv1v5qef5knZFdsFp5vpFoGrsKi/wAYYkYfIpXbYTlARvRHwsfLV2FMs2rWQfKyzW9+1mJrmUgW6YyfWBp1VdmojWsssr0dljwjV4FwavL6G8qjTIe6eMrd9nN9Nq0gHuHeCxm08Cq6NbGyWGsFuo/Dp1LdnJl+1eyilVdE+O4kgidVmiFou2e0MdW8BkAX66rOyuTqMeR4O7o1Lwx3d4HpCUoCI0StVJcGHeGE0EpN0hQSSCunqVrkW+8k00p0HnZMTz0St3VqjXju3YSDM5ep4Ldbftmz06Tajqrnl/uNa2QdSZdYc153cdEYq8lKNs4fSymdUZ9o9E3ZtuyVm/iuYZjC7CPTipdJ+yOJaKhkGLuA9CF5lj+9PJT9yboq7TUDKYJvfkMifJSepsXO4UdNW3jaeiHZKGjnO8wfiE8yhs7bipE8XtHzULZdnbSphgLXBuLxhoaH5AWHTPVUXafZqpyMsZeIgjFkeYsqvi7X6lnwtS9DUGnQJ/FE/wCoJt2z7KParNHV0dLSvMGtLZMeaCvWLs5PM3UvPb9xB01/aSN8be57iMUtBMRlmq5rkkpCU3JvllsYKKwkWu6d5YHtxAls+ISQCDn0Wl7W732YUsGz+JzvemQBw6rDhKhSkuEyLqi+WiZs22va0gGxlQnFKXWQNCi2/UailygwEtNxaZBTYKSUDxkKvUnNMQichQTXA4XJQYyUsbtqx+G/0OuSZds7vyunoVDcvcNoFOiTldc9hBgiCrrcO6XuqAua8NGoBF9PJbR24MTYBYeOvqqp3KLwWRrbPMqYunHDgPvVekbF2Ia0Q1neu4nLyS7T2S2dhxVKlGkb+CRUP9IMpfEL0DwyPP8AZ9je4Bwa6OMEiRzT/wD2d2INxU8RvE8eIhehbJtFAeGl39dzR7LKYDY5zkPJPM2lzCSGbPRJuZAr1LZHwiBCj5JvpDVcV2ZFvYvahGNgbTtL8QsNTC0uwNbRouo7MTgc53ebVkXNMWZxMTBS162My7HUP5qhsOEUxYeqGo8nO5+HkBZHL+oaSXQ451jAgBsAcALAJGOJwlpDajbtdoQc2v5cOCn7k2MPeGOyIM+eXyVQTHTgkppycRuPGSB2i2E7S5uJ/dPAPhcJa7m0tsfJVlfsg8BsvZc5gW+a1DKpuLEH3XAEHyP9+aBtKnq1zf8AbdEc8JBHy6qSTj9LIuKfaMnU7JP92o1xnKI9So+19l6zPZh86A3HXkts/Z3H2a1M/wC400z0mSJ80FdlZo8VBzh+anFQDrhnD5o3zRHajC1Oz1YRADhycLFT9i7JVHMeXGHDIZieZBV/S2mlq9zXRcQf0Vpsu00IIlonPQlQd0yagjz+tuCq0gR5xIHWFUPbEjgT8M17Aza2CMEDnMrOb57JtqF1Sm6HH3TcEnO+ilXf9wnVjo8/CQq6f2brgxhlRKu6KrSRgd5AlaFZF+pXhlcUik19mc3NpHUKPCknkD2/bd40qYDe9AAtEiLZZSs9te/qAcY8U5kCeesBRaHZSm29auwfyU29471Ja1TaGz7LS9mgHnjVdi/4NDR5X6rEqIrsvds2R279DiG0tnc52gxEn+hgn4qyZU20ziFKgI9/CCP/AEJJHmEh3lUjCw9238rAKY8w0D6qOGEx1UlCKFmXuObVTxk9/tNWsBm1gwN9XfViBvdj8OiwDi6ah/5W+CNlAWTltFLoMCVaj3iHPOHRuQHRot8ELWgc/vRI8pI6eaBhYiU7SYNU3TbfNSmN4IA0HZWkMYOMST+HF4g3n0WTw25jRbPs9sDmVWvcIBaYPlKyu2UsFWo0iIe70krJVNO6WHnhfuWSXyohI2vSlqAtWsqHFwkXGYyP6cEAKNrkAPbw26pgGIhxMEF5DiLxMm/xUQfw9QAV2EvI/FY5zPoR8Edei14v0VNR1bclpt0WWe6MnI7FPhtqVf8AssavZyjM09oeydXNxt/qYRfyTf8AhraWT3VWlU5BwB9Hwpe7H8SptfYoGJhBAFxkW9OSdepjJ7ZdmTVaB1rdDooNqrbds/4lBw6sIUZvaxwBBbfr+q02y7wq07MqOaPygnD/AE5J528g/wDGo0ao/nZB/qbdadkX6HP+b3MdW3zSqfiBxtBkW9Qgds2yPAaCwRF5Iv1Wmq7o2CrM06lE/mpkPb/S6D8VSb17LUmOp9ztAqh5NnNw4Y1cXRAScIrphHc3gs8PNOCmjDAlxARKZMIMRE6fNCXSPNAB6+vwQMIuPQ8kkXXASMv3Ra6QgAXD5o8HC6IMCcaIuB0SGhGNt96pxgzSAWkZImESPkkxmz3dvUVqjQGluEO1nQD6LKdpqWHanzk4A+oIVv2ZH+aOhUXtyyKrHaFp+Gi5kFGrV7Y9NfyWyy4GdjglAsiIjO0rnCM7QuqUDRauH1TjigLdUCOYf7Kn3sTSqCpo+Af9Q/X6K4McYUPezA+mATqD6KM0muS2mbjNNA0NqEYjb6qybvFjILn2IgT8raKhpP8AdsWz1zzVTttcXbmAbTosCp3SO5OxKPJtHljr03S05fvzTZWP3fWwmQXDz+iuBv3RzZ5gx9FujLHDOPZQ85iWdeoGtLjoFm9q24VGEunHNhIDYP3dP7032XtwtbhGt5nkmN27tFUEmYbcjU9AiUh10td9moDyTyjqkc431XBwiR99AidBsflcclMzBCw4LmjI5JGuH2PkigzY9DB0QAQBgeGZmPLOUT25eXohYwdOmhRU44nL1OkJYGgwIGl9ek2RMbAz++SSmc8jxuYBP7ogYkEfXPogZzAZznIj6pwMPD90EnMi5m8wPS6d4wD1Exll1QBcdnHf5rRyN/sI/wDqBQJZTdwcRlOY6pvs4498B1nNWPbSli2V3Ig+h/RcfUS26yD/AL6lyWYGIp85kScp6TdK+OV8wcxCDZoMXnP7GvqiLbctBraxJXYM5wHKPNc49ZNv3K5z7ibDjElcKeUDOdUxAE8bTzUfeGzFzHtGcSLa5xKkuFsshfW/6JCeceuXPmgOmYh20m02deQLGRx5o3MkXF7QTYkajmVdb53GKvjZ4X/A/uqLZN4YThqNy16cQouP2myFylxIGlSM2KsNqoDw4c8MuHAjgdVJfs5IBBbHEXCOswAAiZGc6qh2ZNkayncFM2HacEnFhMJzeGzAAFhEHThyKibv2J1ckZDU/pzU4/MiuyWw2NNpgxxAmYtNgkLYtYmTGefD+6FjTOt7RGQngSidSBIvfp8PgVccoLCdJFj4jHAZc0bRIy4deH1KBoBmLi487EQCUbjJkTbPIWNyfh+yBhU36RB0jQCJuM/3SsAI/KPy84EHjmEmISAZzPWBp1yRNnOBMZHPCdY0QNC47g8sjHmSjfU1kSQfQDITxQsIBLosQAM4PqEftOwi4GZETGs2KQxTikHMmcteFtCE4TxmeEceC5kls3aZ4+sm0pyiLyRMRy/+fKUDLLcB/wA5l50mx0PmtFveniovbxHpbNZ3s+w97TM6m+pWo2pvhPL7uuB+IvF8X+X7miro8nYSW+GJyAcfrxUYbVXEl1Kf5v0U2sO7qubJ8LjEQZg62spL4tJHMX0zv5rvQeVkylE3fTZhzSL5GPj0Ulu9aZnxATxHDgpO07GyoDLZvnAtOUHVZ3eG4HNJweIcNRwU1giaTZ6gcRhcPvine7gwfXQdFgiKlM+y9p806zfdUe8T116qW0RuA2Da8TzJWX7W7MzFLbPAl3MaeYTH+Jq0Ra3kqva9sdUdiMDkMkKLBPDB2Lb3U7Zt/L9VYfxzXDP1z81SxCl7JRcTZhcBnZRlXFvJpjqJQWCxZXbYBwJdwuAPnK1GybMKbQ0a3k2HxVVS2em0MdhaDyBnoVc03STf4ZDhJzKhFJMhbbKaQ5SMn2QYjTU5HIfNOlpDbSW2kx1ghR8DQ2MyL+GwAHzKPw+EXPInwxpB0jipFKHKY8QI1yyMxn09EbXkYjAEA2zgGxMc/socU3xRmALkQYGXBE2hawsC4CIb4hHW/iFkEkFs7gB7JcRPMm15GqOi6c5xG2keHgPPJN97MBpuMpIkgcEjrQARJi4EW426oAda7hnYgDK+ZN7LiCzUay2DkON/uEVFuNps4hoGtzGoJ+XGElUN5mbzoQLafzFDGP0mjSZHs3xCLcr65BWw3W+Gmbm5Ot+RCjbp2cuqtGEi9tRDbGD5rbBoXK12tdMlGJorgmssz27tkLKzAYNjfWZN1oXZKqeT/Et4YTHqVbFcvW2Ocoyft/Jalg8y7RNLdpeWkg2Nr+6Lespmi4FwaM7XJ0znLjCte2+yzVpuEAlp0OhGg6qmYy2U3iZgHDykWiV6DSy3UxZktWJsfeDcH4EQeh91NvqQPaE5iOIyS95F5aARpebmIvmm6490YXWzAJzvc9FpKzmuIPryHoou1bupOHstJ6X0n5qVWonwh1nAw4ZZ8UjnSGmTIJi4IsBNueiZEzW8OzLc6bi087hUx3YWVAypNwbtIK3dZgIgan2hcnlHFNVaLXiCMteM8IRuY449Sg2Ts+1w9stOkjMKw2Z38M3C4S3R40/1ZqwpgN8InzvEaImN8Jz1yyNjM8YMWRngJNN8EDaHY3tLcjqLnkppGGMi4XkjLj5801T2TAcQBA1GV5It+ieqmD73naehiyS9QlLKSH6zWwbAHX1mSiriIaYIIk2kC4ImEDi4Ew0hwEEBtrfeacqshpmDhsTa5m0DyKeBcCCzbXJFwcv7JadOCRhm7RBzmHZAdR1XUDF4F8hkNMxF+qSkRiAJFySHD3dUDTHXgB0AOxDCAYETYGZ5CyFtKcr3kZfJI8yXREzigCABM+GCOdiE6XSB7FpERmNSBxKBphsa5pLmkF1jFnWwnTIm+RRU3EvAuTORtIOcHRN7UMeEgC40MG3GAEFKoTESeRNswIv1UWNM0vZNuJ+KIwtgaSSbm3Raoqg7J0BD3i2J3zz+K0Dsl5jXy3ah/wDDZFYiikbW/wDJAsYAg8NfirzEs+x0bVE6Njy4K/KjrHjZ+iJGK7bNJa0xk7raCszSADZ906A+gMcFsu2lMGi7iCCPksFRsR4nayYFsrRN12/w55pSM2p4ln8ixpsJBGGZgZwPigeZgCYyBB9bpQyPEW+LOR4RhgBDUdiJvmJkyYtJW8oDDjhJsIJyIFjcAC0iSfVA5xBloIyhoM5zeYOqAPveLDoIHAeaI18TRDQ7LlhAkGPVNCfR1SvNoIzMEn/kDISFsgzxEG+gdkNc1zD4R4WwBYWMxbOJ8l1SuBh1Ak3DehEAcvPkgQmJ2YJ4cbATcnkjonUuGgibR+yF0tMAyHWmfPTqUlOk8FzRE5C48xGunogAqcEASRAk5j5lM1XQdXB3QwirtcIabWaRBzubEeSR/s5CCYmYknNAj//Z"/>
          <p:cNvSpPr>
            <a:spLocks noChangeAspect="1" noChangeArrowheads="1"/>
          </p:cNvSpPr>
          <p:nvPr/>
        </p:nvSpPr>
        <p:spPr bwMode="auto">
          <a:xfrm>
            <a:off x="0" y="-655638"/>
            <a:ext cx="1828800" cy="1371601"/>
          </a:xfrm>
          <a:prstGeom prst="rect">
            <a:avLst/>
          </a:prstGeom>
          <a:noFill/>
          <a:ln w="9525">
            <a:noFill/>
            <a:miter lim="800000"/>
            <a:headEnd/>
            <a:tailEnd/>
          </a:ln>
        </p:spPr>
        <p:txBody>
          <a:bodyPr/>
          <a:lstStyle/>
          <a:p>
            <a:endParaRPr lang="en-CA" dirty="0"/>
          </a:p>
        </p:txBody>
      </p:sp>
      <p:sp>
        <p:nvSpPr>
          <p:cNvPr id="6150" name="AutoShape 4" descr="data:image/jpeg;base64,/9j/4AAQSkZJRgABAQAAAQABAAD/2wCEAAkGBxQTEhUUExQUFhQXFxgaGRQYGRgWGBgYFRgXFhcYFxcaHCggHBwlHhUXITEhJSkrLy4uFx8zODMsNygtLisBCgoKDg0OGhAQGi0kHyQsLywsLCw1LCwsLCwtLSw3LCw0LCwsLCwsLCwsLCwsLCwsLCwsLCwsLCwsLCwsLCwsLP/AABEIAJAAwAMBIgACEQEDEQH/xAAbAAABBQEBAAAAAAAAAAAAAAACAQMEBQYAB//EAD4QAAEDAgMFBQYEBAUFAAAAAAEAAhEDIRIxQQQFUWFxBhMigZEyQqGxwfAzUtHhFGKS8RYjcnOiBxUkgvL/xAAaAQACAwEBAAAAAAAAAAAAAAAAAQIDBAUG/8QALBEAAgIBBAECBAYDAAAAAAAAAAECAxEEEiExE0FRFCIyUgVhccHR8BWBkf/aAAwDAQACEQMRAD8AzrN/0hhxatl3InRHu7flKo4tJDTpNhbJYObLolbVr7Tj/wCLpwzb9pt4Po4QwgA3JsT14HoqGrv/AGgGcYjgAI9FUbbtbqjsTjJsJ5CwCOrSwhp8JB04EaKNmplOTabSLqdHXXBKSTf6Gg2btPUbDqmFzXDIWIhbSkAQDxGX31XlWMOfLhhaTcNGQ1garc7q7UUAwMeXDCAA8izgNbZaLRpdS02pvgya3RLCdcefXBf4F3dp6jUY/wBlwNptex1RPgZkBdDen0cvxe5H7td3afFRn5h6rjUbxCe8PFkY7td3aV+1MGZTFXeA90SjeHiHu7XYFEp7c8n2RzzTjq1QaCOQRvRLwSa4Q/hXYVF/jyBcNHMlRRv1v5qef5knZFdsFp5vpFoGrsKi/wAYYkYfIpXbYTlARvRHwsfLV2FMs2rWQfKyzW9+1mJrmUgW6YyfWBp1VdmojWsssr0dljwjV4FwavL6G8qjTIe6eMrd9nN9Nq0gHuHeCxm08Cq6NbGyWGsFuo/Dp1LdnJl+1eyilVdE+O4kgidVmiFou2e0MdW8BkAX66rOyuTqMeR4O7o1Lwx3d4HpCUoCI0StVJcGHeGE0EpN0hQSSCunqVrkW+8k00p0HnZMTz0St3VqjXju3YSDM5ep4Ldbftmz06Tajqrnl/uNa2QdSZdYc153cdEYq8lKNs4fSymdUZ9o9E3ZtuyVm/iuYZjC7CPTipdJ+yOJaKhkGLuA9CF5lj+9PJT9yboq7TUDKYJvfkMifJSepsXO4UdNW3jaeiHZKGjnO8wfiE8yhs7bipE8XtHzULZdnbSphgLXBuLxhoaH5AWHTPVUXafZqpyMsZeIgjFkeYsqvi7X6lnwtS9DUGnQJ/FE/wCoJt2z7KParNHV0dLSvMGtLZMeaCvWLs5PM3UvPb9xB01/aSN8be57iMUtBMRlmq5rkkpCU3JvllsYKKwkWu6d5YHtxAls+ISQCDn0Wl7W732YUsGz+JzvemQBw6rDhKhSkuEyLqi+WiZs22va0gGxlQnFKXWQNCi2/UailygwEtNxaZBTYKSUDxkKvUnNMQichQTXA4XJQYyUsbtqx+G/0OuSZds7vyunoVDcvcNoFOiTldc9hBgiCrrcO6XuqAua8NGoBF9PJbR24MTYBYeOvqqp3KLwWRrbPMqYunHDgPvVekbF2Ia0Q1neu4nLyS7T2S2dhxVKlGkb+CRUP9IMpfEL0DwyPP8AZ9je4Bwa6OMEiRzT/wD2d2INxU8RvE8eIhehbJtFAeGl39dzR7LKYDY5zkPJPM2lzCSGbPRJuZAr1LZHwiBCj5JvpDVcV2ZFvYvahGNgbTtL8QsNTC0uwNbRouo7MTgc53ebVkXNMWZxMTBS162My7HUP5qhsOEUxYeqGo8nO5+HkBZHL+oaSXQ451jAgBsAcALAJGOJwlpDajbtdoQc2v5cOCn7k2MPeGOyIM+eXyVQTHTgkppycRuPGSB2i2E7S5uJ/dPAPhcJa7m0tsfJVlfsg8BsvZc5gW+a1DKpuLEH3XAEHyP9+aBtKnq1zf8AbdEc8JBHy6qSTj9LIuKfaMnU7JP92o1xnKI9So+19l6zPZh86A3HXkts/Z3H2a1M/wC400z0mSJ80FdlZo8VBzh+anFQDrhnD5o3zRHajC1Oz1YRADhycLFT9i7JVHMeXGHDIZieZBV/S2mlq9zXRcQf0Vpsu00IIlonPQlQd0yagjz+tuCq0gR5xIHWFUPbEjgT8M17Aza2CMEDnMrOb57JtqF1Sm6HH3TcEnO+ilXf9wnVjo8/CQq6f2brgxhlRKu6KrSRgd5AlaFZF+pXhlcUik19mc3NpHUKPCknkD2/bd40qYDe9AAtEiLZZSs9te/qAcY8U5kCeesBRaHZSm29auwfyU29471Ja1TaGz7LS9mgHnjVdi/4NDR5X6rEqIrsvds2R279DiG0tnc52gxEn+hgn4qyZU20ziFKgI9/CCP/AEJJHmEh3lUjCw9238rAKY8w0D6qOGEx1UlCKFmXuObVTxk9/tNWsBm1gwN9XfViBvdj8OiwDi6ah/5W+CNlAWTltFLoMCVaj3iHPOHRuQHRot8ELWgc/vRI8pI6eaBhYiU7SYNU3TbfNSmN4IA0HZWkMYOMST+HF4g3n0WTw25jRbPs9sDmVWvcIBaYPlKyu2UsFWo0iIe70krJVNO6WHnhfuWSXyohI2vSlqAtWsqHFwkXGYyP6cEAKNrkAPbw26pgGIhxMEF5DiLxMm/xUQfw9QAV2EvI/FY5zPoR8Edei14v0VNR1bclpt0WWe6MnI7FPhtqVf8AssavZyjM09oeydXNxt/qYRfyTf8AhraWT3VWlU5BwB9Hwpe7H8SptfYoGJhBAFxkW9OSdepjJ7ZdmTVaB1rdDooNqrbds/4lBw6sIUZvaxwBBbfr+q02y7wq07MqOaPygnD/AE5J528g/wDGo0ao/nZB/qbdadkX6HP+b3MdW3zSqfiBxtBkW9Qgds2yPAaCwRF5Iv1Wmq7o2CrM06lE/mpkPb/S6D8VSb17LUmOp9ztAqh5NnNw4Y1cXRAScIrphHc3gs8PNOCmjDAlxARKZMIMRE6fNCXSPNAB6+vwQMIuPQ8kkXXASMv3Ra6QgAXD5o8HC6IMCcaIuB0SGhGNt96pxgzSAWkZImESPkkxmz3dvUVqjQGluEO1nQD6LKdpqWHanzk4A+oIVv2ZH+aOhUXtyyKrHaFp+Gi5kFGrV7Y9NfyWyy4GdjglAsiIjO0rnCM7QuqUDRauH1TjigLdUCOYf7Kn3sTSqCpo+Af9Q/X6K4McYUPezA+mATqD6KM0muS2mbjNNA0NqEYjb6qybvFjILn2IgT8raKhpP8AdsWz1zzVTttcXbmAbTosCp3SO5OxKPJtHljr03S05fvzTZWP3fWwmQXDz+iuBv3RzZ5gx9FujLHDOPZQ85iWdeoGtLjoFm9q24VGEunHNhIDYP3dP7032XtwtbhGt5nkmN27tFUEmYbcjU9AiUh10td9moDyTyjqkc431XBwiR99AidBsflcclMzBCw4LmjI5JGuH2PkigzY9DB0QAQBgeGZmPLOUT25eXohYwdOmhRU44nL1OkJYGgwIGl9ek2RMbAz++SSmc8jxuYBP7ogYkEfXPogZzAZznIj6pwMPD90EnMi5m8wPS6d4wD1Exll1QBcdnHf5rRyN/sI/wDqBQJZTdwcRlOY6pvs4498B1nNWPbSli2V3Ig+h/RcfUS26yD/AL6lyWYGIp85kScp6TdK+OV8wcxCDZoMXnP7GvqiLbctBraxJXYM5wHKPNc49ZNv3K5z7ibDjElcKeUDOdUxAE8bTzUfeGzFzHtGcSLa5xKkuFsshfW/6JCeceuXPmgOmYh20m02deQLGRx5o3MkXF7QTYkajmVdb53GKvjZ4X/A/uqLZN4YThqNy16cQouP2myFylxIGlSM2KsNqoDw4c8MuHAjgdVJfs5IBBbHEXCOswAAiZGc6qh2ZNkayncFM2HacEnFhMJzeGzAAFhEHThyKibv2J1ckZDU/pzU4/MiuyWw2NNpgxxAmYtNgkLYtYmTGefD+6FjTOt7RGQngSidSBIvfp8PgVccoLCdJFj4jHAZc0bRIy4deH1KBoBmLi487EQCUbjJkTbPIWNyfh+yBhU36RB0jQCJuM/3SsAI/KPy84EHjmEmISAZzPWBp1yRNnOBMZHPCdY0QNC47g8sjHmSjfU1kSQfQDITxQsIBLosQAM4PqEftOwi4GZETGs2KQxTikHMmcteFtCE4TxmeEceC5kls3aZ4+sm0pyiLyRMRy/+fKUDLLcB/wA5l50mx0PmtFveniovbxHpbNZ3s+w97TM6m+pWo2pvhPL7uuB+IvF8X+X7miro8nYSW+GJyAcfrxUYbVXEl1Kf5v0U2sO7qubJ8LjEQZg62spL4tJHMX0zv5rvQeVkylE3fTZhzSL5GPj0Ulu9aZnxATxHDgpO07GyoDLZvnAtOUHVZ3eG4HNJweIcNRwU1giaTZ6gcRhcPvine7gwfXQdFgiKlM+y9p806zfdUe8T116qW0RuA2Da8TzJWX7W7MzFLbPAl3MaeYTH+Jq0Ra3kqva9sdUdiMDkMkKLBPDB2Lb3U7Zt/L9VYfxzXDP1z81SxCl7JRcTZhcBnZRlXFvJpjqJQWCxZXbYBwJdwuAPnK1GybMKbQ0a3k2HxVVS2em0MdhaDyBnoVc03STf4ZDhJzKhFJMhbbKaQ5SMn2QYjTU5HIfNOlpDbSW2kx1ghR8DQ2MyL+GwAHzKPw+EXPInwxpB0jipFKHKY8QI1yyMxn09EbXkYjAEA2zgGxMc/socU3xRmALkQYGXBE2hawsC4CIb4hHW/iFkEkFs7gB7JcRPMm15GqOi6c5xG2keHgPPJN97MBpuMpIkgcEjrQARJi4EW426oAda7hnYgDK+ZN7LiCzUay2DkON/uEVFuNps4hoGtzGoJ+XGElUN5mbzoQLafzFDGP0mjSZHs3xCLcr65BWw3W+Gmbm5Ot+RCjbp2cuqtGEi9tRDbGD5rbBoXK12tdMlGJorgmssz27tkLKzAYNjfWZN1oXZKqeT/Et4YTHqVbFcvW2Ocoyft/Jalg8y7RNLdpeWkg2Nr+6Lespmi4FwaM7XJ0znLjCte2+yzVpuEAlp0OhGg6qmYy2U3iZgHDykWiV6DSy3UxZktWJsfeDcH4EQeh91NvqQPaE5iOIyS95F5aARpebmIvmm6490YXWzAJzvc9FpKzmuIPryHoou1bupOHstJ6X0n5qVWonwh1nAw4ZZ8UjnSGmTIJi4IsBNueiZEzW8OzLc6bi087hUx3YWVAypNwbtIK3dZgIgan2hcnlHFNVaLXiCMteM8IRuY449Sg2Ts+1w9stOkjMKw2Z38M3C4S3R40/1ZqwpgN8InzvEaImN8Jz1yyNjM8YMWRngJNN8EDaHY3tLcjqLnkppGGMi4XkjLj5801T2TAcQBA1GV5It+ieqmD73naehiyS9QlLKSH6zWwbAHX1mSiriIaYIIk2kC4ImEDi4Ew0hwEEBtrfeacqshpmDhsTa5m0DyKeBcCCzbXJFwcv7JadOCRhm7RBzmHZAdR1XUDF4F8hkNMxF+qSkRiAJFySHD3dUDTHXgB0AOxDCAYETYGZ5CyFtKcr3kZfJI8yXREzigCABM+GCOdiE6XSB7FpERmNSBxKBphsa5pLmkF1jFnWwnTIm+RRU3EvAuTORtIOcHRN7UMeEgC40MG3GAEFKoTESeRNswIv1UWNM0vZNuJ+KIwtgaSSbm3Raoqg7J0BD3i2J3zz+K0Dsl5jXy3ah/wDDZFYiikbW/wDJAsYAg8NfirzEs+x0bVE6Njy4K/KjrHjZ+iJGK7bNJa0xk7raCszSADZ906A+gMcFsu2lMGi7iCCPksFRsR4nayYFsrRN12/w55pSM2p4ln8ixpsJBGGZgZwPigeZgCYyBB9bpQyPEW+LOR4RhgBDUdiJvmJkyYtJW8oDDjhJsIJyIFjcAC0iSfVA5xBloIyhoM5zeYOqAPveLDoIHAeaI18TRDQ7LlhAkGPVNCfR1SvNoIzMEn/kDISFsgzxEG+gdkNc1zD4R4WwBYWMxbOJ8l1SuBh1Ak3DehEAcvPkgQmJ2YJ4cbATcnkjonUuGgibR+yF0tMAyHWmfPTqUlOk8FzRE5C48xGunogAqcEASRAk5j5lM1XQdXB3QwirtcIabWaRBzubEeSR/s5CCYmYknNAj//Z"/>
          <p:cNvSpPr>
            <a:spLocks noChangeAspect="1" noChangeArrowheads="1"/>
          </p:cNvSpPr>
          <p:nvPr/>
        </p:nvSpPr>
        <p:spPr bwMode="auto">
          <a:xfrm>
            <a:off x="0" y="-655638"/>
            <a:ext cx="1828800" cy="1371601"/>
          </a:xfrm>
          <a:prstGeom prst="rect">
            <a:avLst/>
          </a:prstGeom>
          <a:noFill/>
          <a:ln w="9525">
            <a:noFill/>
            <a:miter lim="800000"/>
            <a:headEnd/>
            <a:tailEnd/>
          </a:ln>
        </p:spPr>
        <p:txBody>
          <a:bodyPr/>
          <a:lstStyle/>
          <a:p>
            <a:endParaRPr lang="en-CA" dirty="0"/>
          </a:p>
        </p:txBody>
      </p:sp>
      <p:sp>
        <p:nvSpPr>
          <p:cNvPr id="6151" name="AutoShape 6" descr="data:image/jpeg;base64,/9j/4AAQSkZJRgABAQAAAQABAAD/2wCEAAkGBxQTEhUUExQUFhQXFxgaGRQYGRgWGBgYFRgXFhcYFxcaHCggHBwlHhUXITEhJSkrLy4uFx8zODMsNygtLisBCgoKDg0OGhAQGi0kHyQsLywsLCw1LCwsLCwtLSw3LCw0LCwsLCwsLCwsLCwsLCwsLCwsLCwsLCwsLCwsLCwsLP/AABEIAJAAwAMBIgACEQEDEQH/xAAbAAABBQEBAAAAAAAAAAAAAAACAQMEBQYAB//EAD4QAAEDAgMFBQYEBAUFAAAAAAEAAhEDIRIxQQQFUWFxBhMigZEyQqGxwfAzUtHhFGKS8RYjcnOiBxUkgvL/xAAaAQACAwEBAAAAAAAAAAAAAAAAAQIDBAUG/8QALBEAAgIBBAECBAYDAAAAAAAAAAECAxEEEiExE0FRFCIyUgVhccHR8BWBkf/aAAwDAQACEQMRAD8AzrN/0hhxatl3InRHu7flKo4tJDTpNhbJYObLolbVr7Tj/wCLpwzb9pt4Po4QwgA3JsT14HoqGrv/AGgGcYjgAI9FUbbtbqjsTjJsJ5CwCOrSwhp8JB04EaKNmplOTabSLqdHXXBKSTf6Gg2btPUbDqmFzXDIWIhbSkAQDxGX31XlWMOfLhhaTcNGQ1garc7q7UUAwMeXDCAA8izgNbZaLRpdS02pvgya3RLCdcefXBf4F3dp6jUY/wBlwNptex1RPgZkBdDen0cvxe5H7td3afFRn5h6rjUbxCe8PFkY7td3aV+1MGZTFXeA90SjeHiHu7XYFEp7c8n2RzzTjq1QaCOQRvRLwSa4Q/hXYVF/jyBcNHMlRRv1v5qef5knZFdsFp5vpFoGrsKi/wAYYkYfIpXbYTlARvRHwsfLV2FMs2rWQfKyzW9+1mJrmUgW6YyfWBp1VdmojWsssr0dljwjV4FwavL6G8qjTIe6eMrd9nN9Nq0gHuHeCxm08Cq6NbGyWGsFuo/Dp1LdnJl+1eyilVdE+O4kgidVmiFou2e0MdW8BkAX66rOyuTqMeR4O7o1Lwx3d4HpCUoCI0StVJcGHeGE0EpN0hQSSCunqVrkW+8k00p0HnZMTz0St3VqjXju3YSDM5ep4Ldbftmz06Tajqrnl/uNa2QdSZdYc153cdEYq8lKNs4fSymdUZ9o9E3ZtuyVm/iuYZjC7CPTipdJ+yOJaKhkGLuA9CF5lj+9PJT9yboq7TUDKYJvfkMifJSepsXO4UdNW3jaeiHZKGjnO8wfiE8yhs7bipE8XtHzULZdnbSphgLXBuLxhoaH5AWHTPVUXafZqpyMsZeIgjFkeYsqvi7X6lnwtS9DUGnQJ/FE/wCoJt2z7KParNHV0dLSvMGtLZMeaCvWLs5PM3UvPb9xB01/aSN8be57iMUtBMRlmq5rkkpCU3JvllsYKKwkWu6d5YHtxAls+ISQCDn0Wl7W732YUsGz+JzvemQBw6rDhKhSkuEyLqi+WiZs22va0gGxlQnFKXWQNCi2/UailygwEtNxaZBTYKSUDxkKvUnNMQichQTXA4XJQYyUsbtqx+G/0OuSZds7vyunoVDcvcNoFOiTldc9hBgiCrrcO6XuqAua8NGoBF9PJbR24MTYBYeOvqqp3KLwWRrbPMqYunHDgPvVekbF2Ia0Q1neu4nLyS7T2S2dhxVKlGkb+CRUP9IMpfEL0DwyPP8AZ9je4Bwa6OMEiRzT/wD2d2INxU8RvE8eIhehbJtFAeGl39dzR7LKYDY5zkPJPM2lzCSGbPRJuZAr1LZHwiBCj5JvpDVcV2ZFvYvahGNgbTtL8QsNTC0uwNbRouo7MTgc53ebVkXNMWZxMTBS162My7HUP5qhsOEUxYeqGo8nO5+HkBZHL+oaSXQ451jAgBsAcALAJGOJwlpDajbtdoQc2v5cOCn7k2MPeGOyIM+eXyVQTHTgkppycRuPGSB2i2E7S5uJ/dPAPhcJa7m0tsfJVlfsg8BsvZc5gW+a1DKpuLEH3XAEHyP9+aBtKnq1zf8AbdEc8JBHy6qSTj9LIuKfaMnU7JP92o1xnKI9So+19l6zPZh86A3HXkts/Z3H2a1M/wC400z0mSJ80FdlZo8VBzh+anFQDrhnD5o3zRHajC1Oz1YRADhycLFT9i7JVHMeXGHDIZieZBV/S2mlq9zXRcQf0Vpsu00IIlonPQlQd0yagjz+tuCq0gR5xIHWFUPbEjgT8M17Aza2CMEDnMrOb57JtqF1Sm6HH3TcEnO+ilXf9wnVjo8/CQq6f2brgxhlRKu6KrSRgd5AlaFZF+pXhlcUik19mc3NpHUKPCknkD2/bd40qYDe9AAtEiLZZSs9te/qAcY8U5kCeesBRaHZSm29auwfyU29471Ja1TaGz7LS9mgHnjVdi/4NDR5X6rEqIrsvds2R279DiG0tnc52gxEn+hgn4qyZU20ziFKgI9/CCP/AEJJHmEh3lUjCw9238rAKY8w0D6qOGEx1UlCKFmXuObVTxk9/tNWsBm1gwN9XfViBvdj8OiwDi6ah/5W+CNlAWTltFLoMCVaj3iHPOHRuQHRot8ELWgc/vRI8pI6eaBhYiU7SYNU3TbfNSmN4IA0HZWkMYOMST+HF4g3n0WTw25jRbPs9sDmVWvcIBaYPlKyu2UsFWo0iIe70krJVNO6WHnhfuWSXyohI2vSlqAtWsqHFwkXGYyP6cEAKNrkAPbw26pgGIhxMEF5DiLxMm/xUQfw9QAV2EvI/FY5zPoR8Edei14v0VNR1bclpt0WWe6MnI7FPhtqVf8AssavZyjM09oeydXNxt/qYRfyTf8AhraWT3VWlU5BwB9Hwpe7H8SptfYoGJhBAFxkW9OSdepjJ7ZdmTVaB1rdDooNqrbds/4lBw6sIUZvaxwBBbfr+q02y7wq07MqOaPygnD/AE5J528g/wDGo0ao/nZB/qbdadkX6HP+b3MdW3zSqfiBxtBkW9Qgds2yPAaCwRF5Iv1Wmq7o2CrM06lE/mpkPb/S6D8VSb17LUmOp9ztAqh5NnNw4Y1cXRAScIrphHc3gs8PNOCmjDAlxARKZMIMRE6fNCXSPNAB6+vwQMIuPQ8kkXXASMv3Ra6QgAXD5o8HC6IMCcaIuB0SGhGNt96pxgzSAWkZImESPkkxmz3dvUVqjQGluEO1nQD6LKdpqWHanzk4A+oIVv2ZH+aOhUXtyyKrHaFp+Gi5kFGrV7Y9NfyWyy4GdjglAsiIjO0rnCM7QuqUDRauH1TjigLdUCOYf7Kn3sTSqCpo+Af9Q/X6K4McYUPezA+mATqD6KM0muS2mbjNNA0NqEYjb6qybvFjILn2IgT8raKhpP8AdsWz1zzVTttcXbmAbTosCp3SO5OxKPJtHljr03S05fvzTZWP3fWwmQXDz+iuBv3RzZ5gx9FujLHDOPZQ85iWdeoGtLjoFm9q24VGEunHNhIDYP3dP7032XtwtbhGt5nkmN27tFUEmYbcjU9AiUh10td9moDyTyjqkc431XBwiR99AidBsflcclMzBCw4LmjI5JGuH2PkigzY9DB0QAQBgeGZmPLOUT25eXohYwdOmhRU44nL1OkJYGgwIGl9ek2RMbAz++SSmc8jxuYBP7ogYkEfXPogZzAZznIj6pwMPD90EnMi5m8wPS6d4wD1Exll1QBcdnHf5rRyN/sI/wDqBQJZTdwcRlOY6pvs4498B1nNWPbSli2V3Ig+h/RcfUS26yD/AL6lyWYGIp85kScp6TdK+OV8wcxCDZoMXnP7GvqiLbctBraxJXYM5wHKPNc49ZNv3K5z7ibDjElcKeUDOdUxAE8bTzUfeGzFzHtGcSLa5xKkuFsshfW/6JCeceuXPmgOmYh20m02deQLGRx5o3MkXF7QTYkajmVdb53GKvjZ4X/A/uqLZN4YThqNy16cQouP2myFylxIGlSM2KsNqoDw4c8MuHAjgdVJfs5IBBbHEXCOswAAiZGc6qh2ZNkayncFM2HacEnFhMJzeGzAAFhEHThyKibv2J1ckZDU/pzU4/MiuyWw2NNpgxxAmYtNgkLYtYmTGefD+6FjTOt7RGQngSidSBIvfp8PgVccoLCdJFj4jHAZc0bRIy4deH1KBoBmLi487EQCUbjJkTbPIWNyfh+yBhU36RB0jQCJuM/3SsAI/KPy84EHjmEmISAZzPWBp1yRNnOBMZHPCdY0QNC47g8sjHmSjfU1kSQfQDITxQsIBLosQAM4PqEftOwi4GZETGs2KQxTikHMmcteFtCE4TxmeEceC5kls3aZ4+sm0pyiLyRMRy/+fKUDLLcB/wA5l50mx0PmtFveniovbxHpbNZ3s+w97TM6m+pWo2pvhPL7uuB+IvF8X+X7miro8nYSW+GJyAcfrxUYbVXEl1Kf5v0U2sO7qubJ8LjEQZg62spL4tJHMX0zv5rvQeVkylE3fTZhzSL5GPj0Ulu9aZnxATxHDgpO07GyoDLZvnAtOUHVZ3eG4HNJweIcNRwU1giaTZ6gcRhcPvine7gwfXQdFgiKlM+y9p806zfdUe8T116qW0RuA2Da8TzJWX7W7MzFLbPAl3MaeYTH+Jq0Ra3kqva9sdUdiMDkMkKLBPDB2Lb3U7Zt/L9VYfxzXDP1z81SxCl7JRcTZhcBnZRlXFvJpjqJQWCxZXbYBwJdwuAPnK1GybMKbQ0a3k2HxVVS2em0MdhaDyBnoVc03STf4ZDhJzKhFJMhbbKaQ5SMn2QYjTU5HIfNOlpDbSW2kx1ghR8DQ2MyL+GwAHzKPw+EXPInwxpB0jipFKHKY8QI1yyMxn09EbXkYjAEA2zgGxMc/socU3xRmALkQYGXBE2hawsC4CIb4hHW/iFkEkFs7gB7JcRPMm15GqOi6c5xG2keHgPPJN97MBpuMpIkgcEjrQARJi4EW426oAda7hnYgDK+ZN7LiCzUay2DkON/uEVFuNps4hoGtzGoJ+XGElUN5mbzoQLafzFDGP0mjSZHs3xCLcr65BWw3W+Gmbm5Ot+RCjbp2cuqtGEi9tRDbGD5rbBoXK12tdMlGJorgmssz27tkLKzAYNjfWZN1oXZKqeT/Et4YTHqVbFcvW2Ocoyft/Jalg8y7RNLdpeWkg2Nr+6Lespmi4FwaM7XJ0znLjCte2+yzVpuEAlp0OhGg6qmYy2U3iZgHDykWiV6DSy3UxZktWJsfeDcH4EQeh91NvqQPaE5iOIyS95F5aARpebmIvmm6490YXWzAJzvc9FpKzmuIPryHoou1bupOHstJ6X0n5qVWonwh1nAw4ZZ8UjnSGmTIJi4IsBNueiZEzW8OzLc6bi087hUx3YWVAypNwbtIK3dZgIgan2hcnlHFNVaLXiCMteM8IRuY449Sg2Ts+1w9stOkjMKw2Z38M3C4S3R40/1ZqwpgN8InzvEaImN8Jz1yyNjM8YMWRngJNN8EDaHY3tLcjqLnkppGGMi4XkjLj5801T2TAcQBA1GV5It+ieqmD73naehiyS9QlLKSH6zWwbAHX1mSiriIaYIIk2kC4ImEDi4Ew0hwEEBtrfeacqshpmDhsTa5m0DyKeBcCCzbXJFwcv7JadOCRhm7RBzmHZAdR1XUDF4F8hkNMxF+qSkRiAJFySHD3dUDTHXgB0AOxDCAYETYGZ5CyFtKcr3kZfJI8yXREzigCABM+GCOdiE6XSB7FpERmNSBxKBphsa5pLmkF1jFnWwnTIm+RRU3EvAuTORtIOcHRN7UMeEgC40MG3GAEFKoTESeRNswIv1UWNM0vZNuJ+KIwtgaSSbm3Raoqg7J0BD3i2J3zz+K0Dsl5jXy3ah/wDDZFYiikbW/wDJAsYAg8NfirzEs+x0bVE6Njy4K/KjrHjZ+iJGK7bNJa0xk7raCszSADZ906A+gMcFsu2lMGi7iCCPksFRsR4nayYFsrRN12/w55pSM2p4ln8ixpsJBGGZgZwPigeZgCYyBB9bpQyPEW+LOR4RhgBDUdiJvmJkyYtJW8oDDjhJsIJyIFjcAC0iSfVA5xBloIyhoM5zeYOqAPveLDoIHAeaI18TRDQ7LlhAkGPVNCfR1SvNoIzMEn/kDISFsgzxEG+gdkNc1zD4R4WwBYWMxbOJ8l1SuBh1Ak3DehEAcvPkgQmJ2YJ4cbATcnkjonUuGgibR+yF0tMAyHWmfPTqUlOk8FzRE5C48xGunogAqcEASRAk5j5lM1XQdXB3QwirtcIabWaRBzubEeSR/s5CCYmYknNAj//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CA" dirty="0"/>
          </a:p>
        </p:txBody>
      </p:sp>
      <p:sp>
        <p:nvSpPr>
          <p:cNvPr id="6152" name="AutoShape 12" descr="data:image/jpeg;base64,/9j/4AAQSkZJRgABAQAAAQABAAD/2wCEAAkGBhQSERUUEhQWFRUWFBgUGBcVFxUWGBcXFxQVFxcUFhgXHCYeFxojGhcVHy8gJCcpLCwsFR4xNTAqNSYrLCkBCQoKDgwOGg8PGiwkHCQsLCwsLCwsLCwsLCwsLCwsKSwsLCwpLCksLCwsLCwpLCwsKSwpLCwsLCwsLCwsLCwsLP/AABEIALcBEwMBIgACEQEDEQH/xAAbAAABBQEBAAAAAAAAAAAAAAAGAAIDBAUBB//EAEUQAAEDAgMFBgQCCQAIBwAAAAEAAhEDIQQSMQUGQVFhExQicYGRMqGx8ELBBxUWI1KC0eHxJDNDU2JyktNjc5Oio7PC/8QAGQEAAwEBAQAAAAAAAAAAAAAAAAECAwQF/8QALxEAAgIBAwMCBAQHAAAAAAAAAAECEQMSITEEFFFBkSKhsfATgeHxBTJCYXHB0f/aAAwDAQACEQMRAD8A9xTHVF1xVHFVYVRjZMpUWTiAud7CwMRjCFVO0DzXVHprOWXUpBR3sLvewhcY8rvfiq7Uju0E/egl3oIY7+V3vxR2rDu0E3egl3oIZ78Uu/FHah3aCbvQS70EM9/KXfyjtQ7tBN3oJd6CGe/lLvxR2rDu0E3egl3oIZ78Uu/lHasO7QTd6CXeghjv5S7+Udqw7tBP3oJd7CGO/FLv5R2od2gn72FzvYQz34rG3n3l7vSBzEOc8AAakfigmzbcSpl0+lWyo9TqdIOqm1GCfELfmoP123mF49jt6Yc/syHtEBpHFuX/AFgDjmEmNAbkrmE3qcxubxOexwe4WjsyBLTN8wnoLxyXLW506tj2U7XbzFkz9eM5hea4reWiWscyr2U0i5hBA8RdBpPDSYdBOvCDJQ9jN8jabEtBJnnxgWFuHqnKGkUcmo9r/XbeaX68ZzC8OZvk4GQ7TQ8JHFSu3zOpJM6nlJ5zdZ2XZ7Ydtt5hd/XTea8RO+BBEuIBB0gmRzkjU8U+lve7nPDX0ueH9kw1HtzNrtPG6eNoheO4XeKo4ZzApMIDpqRN2yBHikyOEdVs4fbZc9ozQ10ADNPNwGYWNuI+qrTtZH4is9Qp4oFTAoQ2HtAuiUU0HyFJqTpJJIAY9Z2MCvVnWWZUxIMg2/vw81pje5lkWxk4tqpFq0sSxUyxetB7Hj5OSHInBqlDE7suivUZUQ5F3Kq+C2xRqvdTp1GuewkEA8okt/iAkSRKv5FKmnwOmiDIlkU+RIMT1CogyJZFPkSyI1BRXyLvZqxkSyI1BRXyJFisZFzIjUFFfIlkVjIlkRqCivlXMqsZEsiNQUVK0hpI1jjPLkLn0Xnv6SGEupvIaAaeUQ9ri9wJdlLbEMgm/UeSN9s43I0kZjlBcQz4xAPAkAgxBGsEkLx/auKD5DnmpBsfENGcGvEjXiuTqp/DpO3pYb6huznsFQB7ntY2DNMNNSc8eEu0uZnhCWDxOV7TULnnhBDSQ1sATmEEkZTewk3NlRpPJkN6fK9uZUzsOSbAgzJuDy1k/ILzXKj0KsvYfGQ4ZQ5rWloa9pALXwWudLQA8kkkON4aL6KPatKXSw5meEMJcXa9Mo/ECdPxDW64TDpA4yYNo9+cpF2eQbngIBGh19UtbYtNbmcKb9TIEEybC1j8/onUqJt/xidQQL6W0d4Z10cFd2jWcbuN4BIJBmSLiPhnNMfNUX4kfxWE6DXSfvoiyi1gXQ8AwWvgAxLmOmQWga2mRaesJ9OmWm7h8WTnEOAkg26i/Armw8RlqZi4BhD2umZc1zS1zIHNs35wmtwx8cwHB5tbQB0m3hicoHOQAr5RHqTWkPDmCCBHGYNw3iJB0nrqEQbGxrnkZnEgDnNp09voOSGX0btOYEEGDIuWuDSBBkGb3iRe0wt7YTTI84k9OvkpGkeqbvU4i82EfO3VGmG0QTu0ZiPP80bYbS6ZoiykkkgogxOiGNs1ReRNj1MwYhE2J0Qlt8/f+ECZA7eKnnZTOYuc805DSWkiwIInU5Z5ZpWBvVv0zDl1OiM9VrsriR4GEEBw/wCJ0TpaQNbhYG19pOpuJYcpvBGonUiNOXtyQdial73nXjPutn1EkqRydvFytmpi95K1SqH1Kji5oBbFgCANALNFrxzTKu3H1M2dzofGYZiQ4ySJGhgkxyHkswVMwt6dCOHNSSAYgnynoufW/Jtoj4CDZOODKgqtAaKeUtDbNaATmz/iqAkmwveBYI/xe/GDpwHVZJAJDWucWzFnWsb6a9F5C6pA19OqjzjXpobadeK1hnlBUjGeBTe57VW3moDCuxLHB7A15AkNc5zDlLINwZLeFswPFed7a32r1neGqWMzEta0FpADgWZ3A3cOJFraIdFaWxJLdddDEW+7wq1SpGvlzCc+olJCx4IxPaNy9sPxVBzqhDnNqObmADZEy3M0Gx14ARGplEHZrwXZeNfSqNLHmmczZc0ugQ4EEhvxgfw35cV7Ju/vfQxj3spy0tPhDyA6o0CS8NFwByPMenRizWqZzZcLi7XBrZF3Ip8iWRdGo56K+RLIrGRcyI1BRXyJZFYyLhYjUFEGRcyKdwgSbAX9BclQYjEsazO5wDLHNNoPGeXGdIunqDSedb6Y8tqva4ODPC7MKcRdwDuZJgjNPiGXSLgWMa0lz2sIpS5rc0G7pc1uaORcRMkeiN9+t5j27RRfRqMDQ5r2EOIklrqbiLOaYMjSHN4hAOKxMgAOgHxuaJazPLvw6EgOiVwZWm2eniVRRFVxLIs2D0+4+Smw+JMa2jS5i1tbeyzSfT+6tYWsWGWyeB/Jc8kdBcJcSDBiQJymxOmg66ckx9Sx1AByyJufMf4UjsRIsfYceN9NPNOq5nWcTrcxw6DU2n2WdhuVcbXOTITZpOUwBLSbt05yenXhTpSDpcCb3tYgn0j3Vx9B5scptrcATxuPii2nKVykWNsIGo6mba/krtBQyk0giBF/IevJWe82Atab30c6SLk2/qmZQLi06i8X8usKgWAHX5FHIqNWhBMgZpJtcmOFuHGeaLt3cOcvi0zQA6QHOOWNDGgcNbIDw9a94jlp9EWbGrl2jjByyCZnKCBrrAVJ1yKj1Ddx8x0EegiPS2iNsIbBA+7WgRvg9EI0RbSSSTGV8Tog/eE2KMMVogzeV1igTPMtuHX/AAhVziHXg62RFt5xkmLdUN1KgtfXgRYT1lJomx7iXQRAibmOGkEJj8SW2mZjr7KI0fD4SCdYBmB166LjWENHhNjoGnhN7eXySoEiwa4/EJsOIkczMWv9lcp08zoAIPGCCI9VG7GC2ZsxyLgNOQi/op7uHhJA5udr/DNpSAk7H21gGbe/yTadAgH1uCT56AWhcuzWCOcgj++ikolz4DQ4kmBla485EN6eiQiNoBENPDWfqjb9Gm26eHfU7bK0OYIqZjIII8GX8eYmxAkQeBQViCKRdnLWwJgOD3AgaEMzX9kWjdWiw5a2NYHAA5crQbi056oN/JJ5ViabKWCWZNJHslNwcAWkEHQggg+RFinZUEbJ3ypUGClLXgPy5u1pNmQXGoQHGATNhEcoWvhN+aLh4wGGbtNWkXC9jEjVbLrsPq6MH/Dc64XzX/QgDFzIsPE7+4Km6m2rWDO0aXMcQSwgHKfGyWi63cNiGVGh9NzXtOjmODh7hdMckZK0zkngnB1JHMiZVeGgkmABJJ0A5qKpiCKzgT4RSY7QmCTWk26N+SG99d9G4ejGHex9V8t+L4BDvHYQfhLRcXIKtypWSsTujJ21vWysabXNfTEnOHvAYWZ3lstaQX3pMktJaA8iXAysDa2+VSth8jGOo9nBPj1pdmG5H5gM0unlo0QULd8LnEjX4eUAcBAgBTu2lUcA0mwZ2cARLJzQcove8niuR5WzsWJLgrVcSIdMkuiDPI/iGg0Bi/C6o1qkN0g6E3M/OeP0VitTDiDmMco1vMeyTCGiQbmDccpu29jcrOzXgpYdnivI6tsYPDS0/ktCnSytAaIvMENB8+mg5a+aj7YGc2trkj0ke6XbAWGkyI49QOcKHZSok7UkeIkDhx8XDqNF1+IAsQTMnSfvj7lVHOIuDA1GbWOYj+ybRfaDrp89eqWkLJm1Mw4C/Dy5Kvl6fno0XtM2XHECLkSDqIMgj5RC4YnUfLUjy4hUkKxzeRPWI97qB1GT0j5hO7LW15Fzbhz5qMtI8renmnQyIVocindrE+IXQxmadefCET7u0m5gR+cTzVCPXN2nWCN8JogbdjQTr9Uc4PRCLRbSSSTGV8Vogveb4TeEaYrRBW9HwmyBM8r27XMnl5IYrUHO8UEAm0NcfmBCIt4238Ptqhp73A2ABNoF5nh/hDIY8lw/C4EaEjL6hO70ZBmBxj3t1KiJqNN3fnr56EJtVkMggzMzPmpoZLUe0jwB55yQ7XrH1SYHevBsR9hVKGLcBAv+XkrVKvOsTGsGSUNUJFygKjeAAgm5aNIm03MuHurb6zRh6hyuzvexhc2zcnic9lgCM2VoMEyOAgznCYcCTcETx+OmR53b81p7Hw00cvxf6SXcROXDxP8A8izlvX+TfFUXq/tZj1GMLag7My4HIBJyzNpJ+d7I7xeIwleoanfBTJGUtNJ1oYacmYkxMHrxtGcNndI9UnbOZx14Efd/JTPp1J3b+/2NV1W7tLf8voWjsbCFtsfTA/4mxEmfxPB1y+3Vcr4HCOfmOPocJESLAT/tLCw/ObRj7cpNFB8C/h5x8Qv9UJRy1WfaXvq+hfdqq0/UMd4sTQJw7BUbWFKg9hc0QMxeHC2adDzNxc8US7lbwYOgzCMw7ajcUXOFcuflp1AadQhp8RaZeaYbAkZZMcfKci3NzHFuNw7gYIqwCOBLXAH3K0eJ442nwhrqFLZrn9j2HfLeqmxuIYHAVTSZSNPM0uu+vm+Bxi1jyzXheSVDmgC1uJ4ck2pi313ZjUk5RdxOhJcbnqSfVQEnTiLSL+sjguiTbPO00WRRA1J/vF40sqhdljWQZg9Z/tok4uAgBvmefVQViZMTzJEkX+ahKwssPxEm4i0i1uiYa15IMn09PLoqlM5nATPlb7FladRPEt8psmBwgCI84M+nquVXRHqOGkJmKMN8vO+keSgw1STBsI/ogGW6lQRodYnieEG3Xgmmm4mxHMyTw89Vw1wTdgM8R6Rcae/BckTBEG4j6pDJKZLdDw/CTN9QdI9015GvASSNfK5uOKjqtAdc2J0zGx1gRBFj11TXuLYJ0I/O6KENpVrWOo/r/VMq1DGo8v8ACcwNLenAmPnH9FEHDQx6KgIqbZdyRPu9r6iEOFrSZ0PL7siTYLDIugo9c3WdYBHuD0QBuoyAEf4PRMpFtJJJAyvitEG7yGxRlitEE7yvgG6BM802ucubXxCD72H3zQg/wnxxJdIHK9hy/wAot3jqST8roIzxVMug9DboEqINBz3cBOt+XEG1lIX3kxIOpE/PqqrnkyBPpxseXBOpU35ZhxOW0DqBy5clNAd7Bk5oE6ZYt0I/opMjeAExH902nhnkn93UtF8pg8eIT3bPqn/ZFwjmBc66ny9kARVKRLSAC8QCYNwMw4wY/utvdjBVahNMUnUw0kg1BUHieGgycmkUxw1cquyalfDl+QNY9zWgDwmRnd118M+iKN1No1If2oAc0DKBA8MWGvP6gcFyZ8k4RbS/M7unhCbSbLP7M1v46X/VU/7ajO7FX+Jh8jU/Omt3AYoNJL6jADxNRsTx1Ky94d+DTc4sa0sacoPakZ4LgSAYZcuMX0aFljzZ5uonRkwYIK2ZeM3Rr1WGmBE8ZB0vbTVVG/oyrnUj+bN/+QVfpfpbqAAdjRMACTUZyGv7/VSN/S+/jQo8/wDW0/8AvLW+pfKRlF4I8WZj/wBF1b/eUh5moPqxXdkbiVaD2vd2bstWlUDg+pmaGOl4DcsOzC1zwRRsPfpmI8L2MpS0kPFUOaSL5TYBvhm+Y3EcVHj8YRIY9sOdrIcIIIJsbCYv0WM8+aL0NG8MOHJ8fg8qGHdbwVJIJGQSDBAOgPEieUwocVTe10OGUiQQTcEG4cOBmRCNsBtCi2A/PldSyOyOqN7RtopR2jZguA7MDUEmbod3oaH1vC3LDAC3NmLTmfDHO1c4M7McYiOC74TUnRzdR0qxwU7v79NzIp4qOM6W4SBHpwTDiJEHw8oEm+t7J1PBmVMzZzpBgRfUxHzWjo4BmCw2bNFmkakgH6KXEYVzSPELjnpHCVOzDlgty8r/AHzTewMSXC+tvz6/mosLQyhgczfFYSLzzER14H0UD9mim2c0mBMR6wFYbTIkyb9Y5XtpxHqVDUYSSbiQQhNg9yrng2M+R+wpajJhzTwi5+f0uq1WmNItzXKVYDiR5KmItEToYdbW2nA/OPJVzUkRGfnrp+RTXYo2nh1v7Qo+3adBBjoT80JD5HucCCCIdqOXyVZ4I4LtJ5mSfvqpnuOgGoHzCY6GUhJn6wirdt5kaRpwQxRouPAzMIl3eaZiEBR6xuq7RH+C0QDurSgCyP8ABiyZSLaSSSBkFdDO26YIMgeyJ6+iG9s6FJiZ5lvDszM8EWEifTkAs6rQb/CPYIh2wbrAqvMrCTZDIcPhGsnKNTJ/L0ClydfZNzpGoluTaJGsA4yuSEzPzXe1CQzOxpPbCODWn/7v6/JbWwcO/t6VWnTpudIw4zve0B9ao0ZjlBkAW049EPYyvNZx5NaPWHH80xm8TmOcKbKLsoB/eU21Ha8HFwAgkW1U5ISmqXk6cE4wnb8fM9YxtTEUMQylVZRhzQ/Mx73QM+WMr2C89V5Rj6riDAJOY6dsOJ40pPyVqn+kCsz4WYY/CSW0iOExIcDImPOUOVse505hSILiYNMO1M/iJPFVgxShOTqltRtnyqcUrto0MPWc1wLqTnCNM+PHDX4V2pWc5xIpuaDo0P2gQNObSevqsrt7Tkox/wCSzVdNe12Uef8AqWLsOML916rhXoSI/et17U8f/Fgn1C9JwhxNRlZ7aeHDKJIl1SoC6KTakw2mQ2zhxOhXiWz9uOoPp1G9l4XZg0Myjw/xBpFjNvIrer/pArOgmnhpIuTRzSOAu664suFyy6qtUduHKoY2rp38iDeOtUp1A9uakKo7xlZVqGM4EXsSQLeRXMFhQ+m1x4tvHP8AqoMftgYgMPZsY+m1xeWMaxpJIyhrW6CG6m9+QVRm1XMd4TqYI+YP3zK6o4JfhJt7nLmmpT+Dg0QymHwDLgAYJOhNyOBi3v5qZ9HmF01hXYHUmXglxyuc9oAu12QEhuaE7ZtUvDg4XbAkHM0ggEEOFja/kQsWn4FPHUVJEdKkJj4RrPJW8dh3uYah8TZAztFiQ2BmizTFuErrsI0/ZWzTrf6BiKIZLW03uAF5/dl4OUDUObMzw0ThFSfIQ3i4pAr3cxoPVdp0AOEqPZ9cODWnUtsfQmPYfJW3Uen5rNSs0z9PPp56Z80n7lSvsxj7G158MKH9n6cm7veY+S0hS+9EzF4ikyllLMry7wuY4gkl7SQ4GQWxmvreBqncntEnHGMnUmUP1NSHAk+ZXRsykPwD1lSUsSHGNDpBi/KDxU/YdVTb4Zg7TIG4KmPwAeiXZs4N+QU2QJhASsncbTa3l9FvbGAlYtOkCePzC39j0RKaY0mehbvRZGWF0Qhu+zRGGF0WyNUWUkkkxkNfRDO29CiavohjbmhUsTALbDroequRBtfVYL6Sxa3MmyEv5JAlSCmuZUrBLyRvqKrVxCuGmon0h1SGR7KLYqkxJe0XIBjICRzifosLF1GjEVQ+BnpuAIMtDsmamTafiDPc8FqjZz31AGguzWAgm5Mf2Wfvbs008SWNa4hrKYJDHQXBoDtBzVwh8Td8nTruKVcGQ2o58ZnAWAFh+EAAGNLQoXPJJFourpwTyLUzw/CQdI1UTtl1f92fZdCMWQMbAsR9+qldSlpOYWvEa/NOGy6v+7Psnt2XU40z7KhF7YtJuXtalTs203OkNaA90sEQTOeTbKQRE8yqTqbs+TwiB+MtblAH4zMA8xc3jVWcNgoILqLj/KYKdtOs3tGFtIgBviblcASXuceHGQpLVCxNEMYSx8y/KG2zZRP7x0EhskAAX114K5U2DWqU2upt7WRn/dObUiIzB+X4HXAuBfms7HB2pABLWPIAIyBxcQ2/G7T/ADBc2PLq9MNaanjGZjcxLmT4vgvAEmeELVTajQkldsM9jUKmHoAODadV7w2HXJAzHN+7cYIaSf5Vn0ttdjWreFr6Tqz3OY5o5w5zXfEx1psb6eV1mzWMqwwQQyo0HMSe0zEh8ukkw2nA6kIadWLiXmJdLoFh4jJAHCNI6LJRqNv1NcvUOcVjXEf9noFTZtJ12lzP/e0+8OHu5LZrC1rm1A0hznMMXBYGAHgIPjcPMFZm7WJc+gC6SA4taTqWtgQT0Mi/AK/RxDy4X8LS+ARwLuB11UJqMkKMbjJrwA2BoltUMBux5aD0aSJPoCiMla2z8LTYCRRpS6Q6abCXQ43JidbyCpauzaLtM9I9D2jP+l5zAeTli8VNtepr1WeWdRv+lUYRaDwXf1H3nww85fEDTBMGNSZDWjq8gW46LSqbBq/7PJV/5DDv/TfDvaVmspvbWLi1wbSpg1AQ5t6joDSDzax59I4pxTTs5YL4tzI2vgqVGnTGYuxRJc/sg40uz8WWHEeJwcNW2MnkCnbPJqUw6ZuWzrodUX7V2FTxNCtUdY0XNLC2Q7I1jXOYeAB7U6cWDRYPoPaLImyssk3ZVNM8UsvNWS0dR5JpYeagysiFMSOh81s7JZcRHz+/dZrGkcB7ArZ2U/oPohMtMPN3hYIxwuiEdg8EX4XRdESiykkkqAhr6IZ23oUS19EM7cNipYmAe1isJ62dsAz/AJWGWLCRmOyzxiy7b1hNLLTKizdVNCslP15aqIOzC0E+fTr0BSa+9wLfcJbPoB9Twt6W4yYAHU6epVRVsqK3C/cfZwY2piqmlJpy/wDMRYDyB93hZ9bxEl1ySSfMmSiXeFgw+Go4VuvxvjiRc+79OjAhkrppI1Ihh28ku7N5BPlclFAcGHbyC4aLeXyTw5cKdCGBjBwHspqZaOSrupqtiHPaJa0uMgQIGpiZJiAgCrjaIq44U3ta9hpZiC1hsGO0cW5h4w3QhS7S2KSc1ICIbmo+FrH5AA0gRlLoa2zwQY4J7AWOzHsXvvLslZrww5Ypsc6m1r2h0uM30i0q2zFSDbSB7yB87eoSa2dlJ7qiu3Dmu5z3gNbYF8Q3t+zBbTtYOyiSRoov2cw7m53BxzuJnO5uV342wDa4Mze5UmB2hFYt7R4Ip5mNaARTq9oxrawDxlzhgcAdRPMCNRuFawZm+KkbPBJJbaBUk8dJ91zvI4Rjb2OlYoTnJVv5IcPTaxoawANAgAcAqtGq9tWpYOpnxZTYycshh4G5N7WWidnQZBJZPiDQ0vA6AkAq7tLHYfsOzo03B4e1wc4MzO4OzOHCPw9AruORbMyjqxNpld+yarKQq5XGk7xB9jAcTAcNW+vRVe0VjEbYLsNToNaWgEveTHidNhAJsOfksl5I5rRGUuSzjcb2dJ79crS4DmQLD3hZW7GJc6pVNU9rLGB3ak1BmJMRmJIhrQJBB15q1Rxlw19MPbN84fDhJOR8NdLTMSBYWPNcw9NlMu7Kk2kHuzFrNBrA0GgMaDTRMRt1sYBTDWAtY2Q+mILX03AhwkjOC0aeI6XWZV3dqa0i2qNbEZ44eFOp15IbIBNhmIaNCdXEDQHjwV7HvZlpBrqOamzs3dnUY4k5iRZukDUk3kQocU2U6lGmgarUy2zmuaeoTA7kZRM3aTjZ8VByqDN8/iHoVWr7OwtS+R1J3OmZbPlY/Nyl4zLQYjHLb2S66o1tjFp8Dw8dRB9CR9QtDZ1NzYljh8x7tkKdNEaWg92FoizDaIR2A+wRdhtFqjRFlJJJUUQ19EMbb0KJ6+iGNt6FJiYB7WNysGo4StvbDhJQ7UIXOzFknaLjTpfT81WrVyBYEqGk/MJcSPr80qBIuOfcm3qfvVGX6Pdi5qnaOAApw88BnMho9Lu/lCCdmUszpJOVpnz5L1HEDuWz8ulSpY881QXH8rBHmFtjjW5vXoD+29o9tXe/hOVv/K2w97n1WdKbK4thDyuSuEriQxwCcCmSuoA7lXci5K5mQAg0FXMLtN7GsY4MfTaT4XMglpzSzMDAuZzZS4RqqWaP7JwKQ7G5DPhAa2bNGYhomzRmJNhxJVjBuIcASA0mHOuREGZAv6gcVFmXe1A6JNJrcE2naNIVm1BFCm2kGEw4tPa1oDWdpWLtJDB4bnSSNFC+mHmHDI/nwPJQMqQZGqv08QyqMr/i4HT/AAufJFxer7X6HRCSkq9fr+pl4jCuYYI/oVFK2XZmeF4zs06j75KriNnSM1M5m8uI++WqqOVP+b3Jlj8exQhcI5rhCRctzA6GppCWdKUUAgV2UwuXM6BE7HrY2a66wmOWvsx90AG+yaY5Ijw4Q3sYoloaIGTpJJIAhr6IW26LFFdRqyNobPzJMTPKtssWBUoGJi94Aufv0Xp+O3ZLjos126B5LJojSed91e64BnS9uvFPqMNmkGfK58kev3PPJOwu5fizED2+aFHctRSM/cjYOaq2R4Kf7x08TPhafMj2aVf31x5qVwwXFMR0zuguPtlHujTZGyBh6Jt4j4j5x4W/fMoefu44kk3JJJPU3JW1UUBuUpdmUY/syeSX7MnknZIFuMa28zdODeSLX7ng/hT6e6uUQAgYHhhT8iLxuyeS7+zR5IAEMp5JdjyCMBu0eSQ3bPJAgOFIpBhRgd2OiX7MdEDBDIUhTPJGH7NHkl+zR5IAEQwrpYi0btnku/s10QAP4XHH4XiWm0nUf1CmqYJzfHSMjlrbpzC2hu0eSnw2xnM8uS55Yq3j7G0cnpL3BlzG1tRkfzHH+v1VDEYBzDDh5HgfJHdbd0PuLH71TW7GPwvEj790RuPHHgcqlzz5PPjSKaaRR7V3V5Cfr78VXO6/RbppmDVAQWFMNAo5O6x5Jn7LHkgQEsYQtnZYvot4brHkrmF3djggC7sYaImw6y8Bs/Ktem1AyRJJJACTSxJJADDhwm91C6kgDndAujDBdSQA51OUzuwXUkALu4XO7BdSQAu7hLu4SSQAu7hLuwSSQAu7hLu4SSQAu7hLu4SSQAu7hLu4SSQAu7hLu4SSQAu7hLu4SSQAhQC6aAXEkAIUAkcOEkkALu4XO7BdSQBzuwXRQCSSAHhickkgBJJJIA//2Q=="/>
          <p:cNvSpPr>
            <a:spLocks noChangeAspect="1" noChangeArrowheads="1"/>
          </p:cNvSpPr>
          <p:nvPr/>
        </p:nvSpPr>
        <p:spPr bwMode="auto">
          <a:xfrm>
            <a:off x="0" y="-830263"/>
            <a:ext cx="2619375" cy="1743076"/>
          </a:xfrm>
          <a:prstGeom prst="rect">
            <a:avLst/>
          </a:prstGeom>
          <a:noFill/>
          <a:ln w="9525">
            <a:noFill/>
            <a:miter lim="800000"/>
            <a:headEnd/>
            <a:tailEnd/>
          </a:ln>
        </p:spPr>
        <p:txBody>
          <a:bodyPr/>
          <a:lstStyle/>
          <a:p>
            <a:endParaRPr lang="en-CA" dirty="0"/>
          </a:p>
        </p:txBody>
      </p:sp>
      <p:sp>
        <p:nvSpPr>
          <p:cNvPr id="6153" name="AutoShape 14" descr="data:image/jpeg;base64,/9j/4AAQSkZJRgABAQAAAQABAAD/2wCEAAkGBhQSERUUEhQWFRUWFBgUGBcVFxUWGBcXFxQVFxcUFhgXHCYeFxojGhcVHy8gJCcpLCwsFR4xNTAqNSYrLCkBCQoKDgwOGg8PGiwkHCQsLCwsLCwsLCwsLCwsLCwsKSwsLCwpLCksLCwsLCwpLCwsKSwpLCwsLCwsLCwsLCwsLP/AABEIALcBEwMBIgACEQEDEQH/xAAbAAABBQEBAAAAAAAAAAAAAAAGAAIDBAUBB//EAEUQAAEDAgMFBgQCCQAIBwAAAAEAAhEDIQQSMQUGQVFhExQicYGRMqGx8ELBBxUWI1KC0eHxJDNDU2JyktNjc5Oio7PC/8QAGQEAAwEBAQAAAAAAAAAAAAAAAAECAwQF/8QALxEAAgIBAwMCBAQHAAAAAAAAAAECEQMSITEEFFFBkSKhsfATgeHxBTJCYXHB0f/aAAwDAQACEQMRAD8A9xTHVF1xVHFVYVRjZMpUWTiAud7CwMRjCFVO0DzXVHprOWXUpBR3sLvewhcY8rvfiq7Uju0E/egl3oIY7+V3vxR2rDu0E3egl3oIZ78Uu/FHah3aCbvQS70EM9/KXfyjtQ7tBN3oJd6CGe/lLvxR2rDu0E3egl3oIZ78Uu/lHasO7QTd6CXeghjv5S7+Udqw7tBP3oJd7CGO/FLv5R2od2gn72FzvYQz34rG3n3l7vSBzEOc8AAakfigmzbcSpl0+lWyo9TqdIOqm1GCfELfmoP123mF49jt6Yc/syHtEBpHFuX/AFgDjmEmNAbkrmE3qcxubxOexwe4WjsyBLTN8wnoLxyXLW506tj2U7XbzFkz9eM5hea4reWiWscyr2U0i5hBA8RdBpPDSYdBOvCDJQ9jN8jabEtBJnnxgWFuHqnKGkUcmo9r/XbeaX68ZzC8OZvk4GQ7TQ8JHFSu3zOpJM6nlJ5zdZ2XZ7Ydtt5hd/XTea8RO+BBEuIBB0gmRzkjU8U+lve7nPDX0ueH9kw1HtzNrtPG6eNoheO4XeKo4ZzApMIDpqRN2yBHikyOEdVs4fbZc9ozQ10ADNPNwGYWNuI+qrTtZH4is9Qp4oFTAoQ2HtAuiUU0HyFJqTpJJIAY9Z2MCvVnWWZUxIMg2/vw81pje5lkWxk4tqpFq0sSxUyxetB7Hj5OSHInBqlDE7suivUZUQ5F3Kq+C2xRqvdTp1GuewkEA8okt/iAkSRKv5FKmnwOmiDIlkU+RIMT1CogyJZFPkSyI1BRXyLvZqxkSyI1BRXyJFisZFzIjUFFfIlkVjIlkRqCivlXMqsZEsiNQUVK0hpI1jjPLkLn0Xnv6SGEupvIaAaeUQ9ri9wJdlLbEMgm/UeSN9s43I0kZjlBcQz4xAPAkAgxBGsEkLx/auKD5DnmpBsfENGcGvEjXiuTqp/DpO3pYb6huznsFQB7ntY2DNMNNSc8eEu0uZnhCWDxOV7TULnnhBDSQ1sATmEEkZTewk3NlRpPJkN6fK9uZUzsOSbAgzJuDy1k/ILzXKj0KsvYfGQ4ZQ5rWloa9pALXwWudLQA8kkkON4aL6KPatKXSw5meEMJcXa9Mo/ECdPxDW64TDpA4yYNo9+cpF2eQbngIBGh19UtbYtNbmcKb9TIEEybC1j8/onUqJt/xidQQL6W0d4Z10cFd2jWcbuN4BIJBmSLiPhnNMfNUX4kfxWE6DXSfvoiyi1gXQ8AwWvgAxLmOmQWga2mRaesJ9OmWm7h8WTnEOAkg26i/Armw8RlqZi4BhD2umZc1zS1zIHNs35wmtwx8cwHB5tbQB0m3hicoHOQAr5RHqTWkPDmCCBHGYNw3iJB0nrqEQbGxrnkZnEgDnNp09voOSGX0btOYEEGDIuWuDSBBkGb3iRe0wt7YTTI84k9OvkpGkeqbvU4i82EfO3VGmG0QTu0ZiPP80bYbS6ZoiykkkgogxOiGNs1ReRNj1MwYhE2J0Qlt8/f+ECZA7eKnnZTOYuc805DSWkiwIInU5Z5ZpWBvVv0zDl1OiM9VrsriR4GEEBw/wCJ0TpaQNbhYG19pOpuJYcpvBGonUiNOXtyQdial73nXjPutn1EkqRydvFytmpi95K1SqH1Kji5oBbFgCANALNFrxzTKu3H1M2dzofGYZiQ4ySJGhgkxyHkswVMwt6dCOHNSSAYgnynoufW/Jtoj4CDZOODKgqtAaKeUtDbNaATmz/iqAkmwveBYI/xe/GDpwHVZJAJDWucWzFnWsb6a9F5C6pA19OqjzjXpobadeK1hnlBUjGeBTe57VW3moDCuxLHB7A15AkNc5zDlLINwZLeFswPFed7a32r1neGqWMzEta0FpADgWZ3A3cOJFraIdFaWxJLdddDEW+7wq1SpGvlzCc+olJCx4IxPaNy9sPxVBzqhDnNqObmADZEy3M0Gx14ARGplEHZrwXZeNfSqNLHmmczZc0ugQ4EEhvxgfw35cV7Ju/vfQxj3spy0tPhDyA6o0CS8NFwByPMenRizWqZzZcLi7XBrZF3Ip8iWRdGo56K+RLIrGRcyI1BRXyJZFYyLhYjUFEGRcyKdwgSbAX9BclQYjEsazO5wDLHNNoPGeXGdIunqDSedb6Y8tqva4ODPC7MKcRdwDuZJgjNPiGXSLgWMa0lz2sIpS5rc0G7pc1uaORcRMkeiN9+t5j27RRfRqMDQ5r2EOIklrqbiLOaYMjSHN4hAOKxMgAOgHxuaJazPLvw6EgOiVwZWm2eniVRRFVxLIs2D0+4+Smw+JMa2jS5i1tbeyzSfT+6tYWsWGWyeB/Jc8kdBcJcSDBiQJymxOmg66ckx9Sx1AByyJufMf4UjsRIsfYceN9NPNOq5nWcTrcxw6DU2n2WdhuVcbXOTITZpOUwBLSbt05yenXhTpSDpcCb3tYgn0j3Vx9B5scptrcATxuPii2nKVykWNsIGo6mba/krtBQyk0giBF/IevJWe82Atab30c6SLk2/qmZQLi06i8X8usKgWAHX5FHIqNWhBMgZpJtcmOFuHGeaLt3cOcvi0zQA6QHOOWNDGgcNbIDw9a94jlp9EWbGrl2jjByyCZnKCBrrAVJ1yKj1Ddx8x0EegiPS2iNsIbBA+7WgRvg9EI0RbSSSTGV8Tog/eE2KMMVogzeV1igTPMtuHX/AAhVziHXg62RFt5xkmLdUN1KgtfXgRYT1lJomx7iXQRAibmOGkEJj8SW2mZjr7KI0fD4SCdYBmB166LjWENHhNjoGnhN7eXySoEiwa4/EJsOIkczMWv9lcp08zoAIPGCCI9VG7GC2ZsxyLgNOQi/op7uHhJA5udr/DNpSAk7H21gGbe/yTadAgH1uCT56AWhcuzWCOcgj++ikolz4DQ4kmBla485EN6eiQiNoBENPDWfqjb9Gm26eHfU7bK0OYIqZjIII8GX8eYmxAkQeBQViCKRdnLWwJgOD3AgaEMzX9kWjdWiw5a2NYHAA5crQbi056oN/JJ5ViabKWCWZNJHslNwcAWkEHQggg+RFinZUEbJ3ypUGClLXgPy5u1pNmQXGoQHGATNhEcoWvhN+aLh4wGGbtNWkXC9jEjVbLrsPq6MH/Dc64XzX/QgDFzIsPE7+4Km6m2rWDO0aXMcQSwgHKfGyWi63cNiGVGh9NzXtOjmODh7hdMckZK0zkngnB1JHMiZVeGgkmABJJ0A5qKpiCKzgT4RSY7QmCTWk26N+SG99d9G4ejGHex9V8t+L4BDvHYQfhLRcXIKtypWSsTujJ21vWysabXNfTEnOHvAYWZ3lstaQX3pMktJaA8iXAysDa2+VSth8jGOo9nBPj1pdmG5H5gM0unlo0QULd8LnEjX4eUAcBAgBTu2lUcA0mwZ2cARLJzQcove8niuR5WzsWJLgrVcSIdMkuiDPI/iGg0Bi/C6o1qkN0g6E3M/OeP0VitTDiDmMco1vMeyTCGiQbmDccpu29jcrOzXgpYdnivI6tsYPDS0/ktCnSytAaIvMENB8+mg5a+aj7YGc2trkj0ke6XbAWGkyI49QOcKHZSok7UkeIkDhx8XDqNF1+IAsQTMnSfvj7lVHOIuDA1GbWOYj+ybRfaDrp89eqWkLJm1Mw4C/Dy5Kvl6fno0XtM2XHECLkSDqIMgj5RC4YnUfLUjy4hUkKxzeRPWI97qB1GT0j5hO7LW15Fzbhz5qMtI8renmnQyIVocindrE+IXQxmadefCET7u0m5gR+cTzVCPXN2nWCN8JogbdjQTr9Uc4PRCLRbSSSTGV8Vogveb4TeEaYrRBW9HwmyBM8r27XMnl5IYrUHO8UEAm0NcfmBCIt4238Ptqhp73A2ABNoF5nh/hDIY8lw/C4EaEjL6hO70ZBmBxj3t1KiJqNN3fnr56EJtVkMggzMzPmpoZLUe0jwB55yQ7XrH1SYHevBsR9hVKGLcBAv+XkrVKvOsTGsGSUNUJFygKjeAAgm5aNIm03MuHurb6zRh6hyuzvexhc2zcnic9lgCM2VoMEyOAgznCYcCTcETx+OmR53b81p7Hw00cvxf6SXcROXDxP8A8izlvX+TfFUXq/tZj1GMLag7My4HIBJyzNpJ+d7I7xeIwleoanfBTJGUtNJ1oYacmYkxMHrxtGcNndI9UnbOZx14Efd/JTPp1J3b+/2NV1W7tLf8voWjsbCFtsfTA/4mxEmfxPB1y+3Vcr4HCOfmOPocJESLAT/tLCw/ObRj7cpNFB8C/h5x8Qv9UJRy1WfaXvq+hfdqq0/UMd4sTQJw7BUbWFKg9hc0QMxeHC2adDzNxc8US7lbwYOgzCMw7ajcUXOFcuflp1AadQhp8RaZeaYbAkZZMcfKci3NzHFuNw7gYIqwCOBLXAH3K0eJ442nwhrqFLZrn9j2HfLeqmxuIYHAVTSZSNPM0uu+vm+Bxi1jyzXheSVDmgC1uJ4ck2pi313ZjUk5RdxOhJcbnqSfVQEnTiLSL+sjguiTbPO00WRRA1J/vF40sqhdljWQZg9Z/tok4uAgBvmefVQViZMTzJEkX+ahKwssPxEm4i0i1uiYa15IMn09PLoqlM5nATPlb7FladRPEt8psmBwgCI84M+nquVXRHqOGkJmKMN8vO+keSgw1STBsI/ogGW6lQRodYnieEG3Xgmmm4mxHMyTw89Vw1wTdgM8R6Rcae/BckTBEG4j6pDJKZLdDw/CTN9QdI9015GvASSNfK5uOKjqtAdc2J0zGx1gRBFj11TXuLYJ0I/O6KENpVrWOo/r/VMq1DGo8v8ACcwNLenAmPnH9FEHDQx6KgIqbZdyRPu9r6iEOFrSZ0PL7siTYLDIugo9c3WdYBHuD0QBuoyAEf4PRMpFtJJJAyvitEG7yGxRlitEE7yvgG6BM802ucubXxCD72H3zQg/wnxxJdIHK9hy/wAot3jqST8roIzxVMug9DboEqINBz3cBOt+XEG1lIX3kxIOpE/PqqrnkyBPpxseXBOpU35ZhxOW0DqBy5clNAd7Bk5oE6ZYt0I/opMjeAExH902nhnkn93UtF8pg8eIT3bPqn/ZFwjmBc66ny9kARVKRLSAC8QCYNwMw4wY/utvdjBVahNMUnUw0kg1BUHieGgycmkUxw1cquyalfDl+QNY9zWgDwmRnd118M+iKN1No1If2oAc0DKBA8MWGvP6gcFyZ8k4RbS/M7unhCbSbLP7M1v46X/VU/7ajO7FX+Jh8jU/Omt3AYoNJL6jADxNRsTx1Ky94d+DTc4sa0sacoPakZ4LgSAYZcuMX0aFljzZ5uonRkwYIK2ZeM3Rr1WGmBE8ZB0vbTVVG/oyrnUj+bN/+QVfpfpbqAAdjRMACTUZyGv7/VSN/S+/jQo8/wDW0/8AvLW+pfKRlF4I8WZj/wBF1b/eUh5moPqxXdkbiVaD2vd2bstWlUDg+pmaGOl4DcsOzC1zwRRsPfpmI8L2MpS0kPFUOaSL5TYBvhm+Y3EcVHj8YRIY9sOdrIcIIIJsbCYv0WM8+aL0NG8MOHJ8fg8qGHdbwVJIJGQSDBAOgPEieUwocVTe10OGUiQQTcEG4cOBmRCNsBtCi2A/PldSyOyOqN7RtopR2jZguA7MDUEmbod3oaH1vC3LDAC3NmLTmfDHO1c4M7McYiOC74TUnRzdR0qxwU7v79NzIp4qOM6W4SBHpwTDiJEHw8oEm+t7J1PBmVMzZzpBgRfUxHzWjo4BmCw2bNFmkakgH6KXEYVzSPELjnpHCVOzDlgty8r/AHzTewMSXC+tvz6/mosLQyhgczfFYSLzzER14H0UD9mim2c0mBMR6wFYbTIkyb9Y5XtpxHqVDUYSSbiQQhNg9yrng2M+R+wpajJhzTwi5+f0uq1WmNItzXKVYDiR5KmItEToYdbW2nA/OPJVzUkRGfnrp+RTXYo2nh1v7Qo+3adBBjoT80JD5HucCCCIdqOXyVZ4I4LtJ5mSfvqpnuOgGoHzCY6GUhJn6wirdt5kaRpwQxRouPAzMIl3eaZiEBR6xuq7RH+C0QDurSgCyP8ABiyZSLaSSSBkFdDO26YIMgeyJ6+iG9s6FJiZ5lvDszM8EWEifTkAs6rQb/CPYIh2wbrAqvMrCTZDIcPhGsnKNTJ/L0ClydfZNzpGoluTaJGsA4yuSEzPzXe1CQzOxpPbCODWn/7v6/JbWwcO/t6VWnTpudIw4zve0B9ao0ZjlBkAW049EPYyvNZx5NaPWHH80xm8TmOcKbKLsoB/eU21Ha8HFwAgkW1U5ISmqXk6cE4wnb8fM9YxtTEUMQylVZRhzQ/Mx73QM+WMr2C89V5Rj6riDAJOY6dsOJ40pPyVqn+kCsz4WYY/CSW0iOExIcDImPOUOVse505hSILiYNMO1M/iJPFVgxShOTqltRtnyqcUrto0MPWc1wLqTnCNM+PHDX4V2pWc5xIpuaDo0P2gQNObSevqsrt7Tkox/wCSzVdNe12Uef8AqWLsOML916rhXoSI/et17U8f/Fgn1C9JwhxNRlZ7aeHDKJIl1SoC6KTakw2mQ2zhxOhXiWz9uOoPp1G9l4XZg0Myjw/xBpFjNvIrer/pArOgmnhpIuTRzSOAu664suFyy6qtUduHKoY2rp38iDeOtUp1A9uakKo7xlZVqGM4EXsSQLeRXMFhQ+m1x4tvHP8AqoMftgYgMPZsY+m1xeWMaxpJIyhrW6CG6m9+QVRm1XMd4TqYI+YP3zK6o4JfhJt7nLmmpT+Dg0QymHwDLgAYJOhNyOBi3v5qZ9HmF01hXYHUmXglxyuc9oAu12QEhuaE7ZtUvDg4XbAkHM0ggEEOFja/kQsWn4FPHUVJEdKkJj4RrPJW8dh3uYah8TZAztFiQ2BmizTFuErrsI0/ZWzTrf6BiKIZLW03uAF5/dl4OUDUObMzw0ThFSfIQ3i4pAr3cxoPVdp0AOEqPZ9cODWnUtsfQmPYfJW3Uen5rNSs0z9PPp56Z80n7lSvsxj7G158MKH9n6cm7veY+S0hS+9EzF4ikyllLMry7wuY4gkl7SQ4GQWxmvreBqncntEnHGMnUmUP1NSHAk+ZXRsykPwD1lSUsSHGNDpBi/KDxU/YdVTb4Zg7TIG4KmPwAeiXZs4N+QU2QJhASsncbTa3l9FvbGAlYtOkCePzC39j0RKaY0mehbvRZGWF0Qhu+zRGGF0WyNUWUkkkxkNfRDO29CiavohjbmhUsTALbDroequRBtfVYL6Sxa3MmyEv5JAlSCmuZUrBLyRvqKrVxCuGmon0h1SGR7KLYqkxJe0XIBjICRzifosLF1GjEVQ+BnpuAIMtDsmamTafiDPc8FqjZz31AGguzWAgm5Mf2Wfvbs008SWNa4hrKYJDHQXBoDtBzVwh8Td8nTruKVcGQ2o58ZnAWAFh+EAAGNLQoXPJJFourpwTyLUzw/CQdI1UTtl1f92fZdCMWQMbAsR9+qldSlpOYWvEa/NOGy6v+7Psnt2XU40z7KhF7YtJuXtalTs203OkNaA90sEQTOeTbKQRE8yqTqbs+TwiB+MtblAH4zMA8xc3jVWcNgoILqLj/KYKdtOs3tGFtIgBviblcASXuceHGQpLVCxNEMYSx8y/KG2zZRP7x0EhskAAX114K5U2DWqU2upt7WRn/dObUiIzB+X4HXAuBfms7HB2pABLWPIAIyBxcQ2/G7T/ADBc2PLq9MNaanjGZjcxLmT4vgvAEmeELVTajQkldsM9jUKmHoAODadV7w2HXJAzHN+7cYIaSf5Vn0ttdjWreFr6Tqz3OY5o5w5zXfEx1psb6eV1mzWMqwwQQyo0HMSe0zEh8ukkw2nA6kIadWLiXmJdLoFh4jJAHCNI6LJRqNv1NcvUOcVjXEf9noFTZtJ12lzP/e0+8OHu5LZrC1rm1A0hznMMXBYGAHgIPjcPMFZm7WJc+gC6SA4taTqWtgQT0Mi/AK/RxDy4X8LS+ARwLuB11UJqMkKMbjJrwA2BoltUMBux5aD0aSJPoCiMla2z8LTYCRRpS6Q6abCXQ43JidbyCpauzaLtM9I9D2jP+l5zAeTli8VNtepr1WeWdRv+lUYRaDwXf1H3nww85fEDTBMGNSZDWjq8gW46LSqbBq/7PJV/5DDv/TfDvaVmspvbWLi1wbSpg1AQ5t6joDSDzax59I4pxTTs5YL4tzI2vgqVGnTGYuxRJc/sg40uz8WWHEeJwcNW2MnkCnbPJqUw6ZuWzrodUX7V2FTxNCtUdY0XNLC2Q7I1jXOYeAB7U6cWDRYPoPaLImyssk3ZVNM8UsvNWS0dR5JpYeagysiFMSOh81s7JZcRHz+/dZrGkcB7ArZ2U/oPohMtMPN3hYIxwuiEdg8EX4XRdESiykkkqAhr6IZ23oUS19EM7cNipYmAe1isJ62dsAz/AJWGWLCRmOyzxiy7b1hNLLTKizdVNCslP15aqIOzC0E+fTr0BSa+9wLfcJbPoB9Twt6W4yYAHU6epVRVsqK3C/cfZwY2piqmlJpy/wDMRYDyB93hZ9bxEl1ySSfMmSiXeFgw+Go4VuvxvjiRc+79OjAhkrppI1Ihh28ku7N5BPlclFAcGHbyC4aLeXyTw5cKdCGBjBwHspqZaOSrupqtiHPaJa0uMgQIGpiZJiAgCrjaIq44U3ta9hpZiC1hsGO0cW5h4w3QhS7S2KSc1ICIbmo+FrH5AA0gRlLoa2zwQY4J7AWOzHsXvvLslZrww5Ypsc6m1r2h0uM30i0q2zFSDbSB7yB87eoSa2dlJ7qiu3Dmu5z3gNbYF8Q3t+zBbTtYOyiSRoov2cw7m53BxzuJnO5uV342wDa4Mze5UmB2hFYt7R4Ip5mNaARTq9oxrawDxlzhgcAdRPMCNRuFawZm+KkbPBJJbaBUk8dJ91zvI4Rjb2OlYoTnJVv5IcPTaxoawANAgAcAqtGq9tWpYOpnxZTYycshh4G5N7WWidnQZBJZPiDQ0vA6AkAq7tLHYfsOzo03B4e1wc4MzO4OzOHCPw9AruORbMyjqxNpld+yarKQq5XGk7xB9jAcTAcNW+vRVe0VjEbYLsNToNaWgEveTHidNhAJsOfksl5I5rRGUuSzjcb2dJ79crS4DmQLD3hZW7GJc6pVNU9rLGB3ak1BmJMRmJIhrQJBB15q1Rxlw19MPbN84fDhJOR8NdLTMSBYWPNcw9NlMu7Kk2kHuzFrNBrA0GgMaDTRMRt1sYBTDWAtY2Q+mILX03AhwkjOC0aeI6XWZV3dqa0i2qNbEZ44eFOp15IbIBNhmIaNCdXEDQHjwV7HvZlpBrqOamzs3dnUY4k5iRZukDUk3kQocU2U6lGmgarUy2zmuaeoTA7kZRM3aTjZ8VByqDN8/iHoVWr7OwtS+R1J3OmZbPlY/Nyl4zLQYjHLb2S66o1tjFp8Dw8dRB9CR9QtDZ1NzYljh8x7tkKdNEaWg92FoizDaIR2A+wRdhtFqjRFlJJJUUQ19EMbb0KJ6+iGNt6FJiYB7WNysGo4StvbDhJQ7UIXOzFknaLjTpfT81WrVyBYEqGk/MJcSPr80qBIuOfcm3qfvVGX6Pdi5qnaOAApw88BnMho9Lu/lCCdmUszpJOVpnz5L1HEDuWz8ulSpY881QXH8rBHmFtjjW5vXoD+29o9tXe/hOVv/K2w97n1WdKbK4thDyuSuEriQxwCcCmSuoA7lXci5K5mQAg0FXMLtN7GsY4MfTaT4XMglpzSzMDAuZzZS4RqqWaP7JwKQ7G5DPhAa2bNGYhomzRmJNhxJVjBuIcASA0mHOuREGZAv6gcVFmXe1A6JNJrcE2naNIVm1BFCm2kGEw4tPa1oDWdpWLtJDB4bnSSNFC+mHmHDI/nwPJQMqQZGqv08QyqMr/i4HT/AAufJFxer7X6HRCSkq9fr+pl4jCuYYI/oVFK2XZmeF4zs06j75KriNnSM1M5m8uI++WqqOVP+b3Jlj8exQhcI5rhCRctzA6GppCWdKUUAgV2UwuXM6BE7HrY2a66wmOWvsx90AG+yaY5Ijw4Q3sYoloaIGTpJJIAhr6IW26LFFdRqyNobPzJMTPKtssWBUoGJi94Aufv0Xp+O3ZLjos126B5LJojSed91e64BnS9uvFPqMNmkGfK58kev3PPJOwu5fizED2+aFHctRSM/cjYOaq2R4Kf7x08TPhafMj2aVf31x5qVwwXFMR0zuguPtlHujTZGyBh6Jt4j4j5x4W/fMoefu44kk3JJJPU3JW1UUBuUpdmUY/syeSX7MnknZIFuMa28zdODeSLX7ng/hT6e6uUQAgYHhhT8iLxuyeS7+zR5IAEMp5JdjyCMBu0eSQ3bPJAgOFIpBhRgd2OiX7MdEDBDIUhTPJGH7NHkl+zR5IAEQwrpYi0btnku/s10QAP4XHH4XiWm0nUf1CmqYJzfHSMjlrbpzC2hu0eSnw2xnM8uS55Yq3j7G0cnpL3BlzG1tRkfzHH+v1VDEYBzDDh5HgfJHdbd0PuLH71TW7GPwvEj790RuPHHgcqlzz5PPjSKaaRR7V3V5Cfr78VXO6/RbppmDVAQWFMNAo5O6x5Jn7LHkgQEsYQtnZYvot4brHkrmF3djggC7sYaImw6y8Bs/Ktem1AyRJJJACTSxJJADDhwm91C6kgDndAujDBdSQA51OUzuwXUkALu4XO7BdSQAu7hLu4SSQAu7hLuwSSQAu7hLu4SSQAu7hLu4SSQAu7hLu4SSQAu7hLu4SSQAu7hLu4SSQAhQC6aAXEkAIUAkcOEkkALu4XO7BdSQBzuwXRQCSSAHhickkgBJJJIA//2Q=="/>
          <p:cNvSpPr>
            <a:spLocks noChangeAspect="1" noChangeArrowheads="1"/>
          </p:cNvSpPr>
          <p:nvPr/>
        </p:nvSpPr>
        <p:spPr bwMode="auto">
          <a:xfrm>
            <a:off x="0" y="-830263"/>
            <a:ext cx="2619375" cy="1743076"/>
          </a:xfrm>
          <a:prstGeom prst="rect">
            <a:avLst/>
          </a:prstGeom>
          <a:noFill/>
          <a:ln w="9525">
            <a:noFill/>
            <a:miter lim="800000"/>
            <a:headEnd/>
            <a:tailEnd/>
          </a:ln>
        </p:spPr>
        <p:txBody>
          <a:bodyPr/>
          <a:lstStyle/>
          <a:p>
            <a:endParaRPr lang="en-CA" dirty="0"/>
          </a:p>
        </p:txBody>
      </p:sp>
      <p:sp>
        <p:nvSpPr>
          <p:cNvPr id="6154" name="AutoShape 16" descr="data:image/jpeg;base64,/9j/4AAQSkZJRgABAQAAAQABAAD/2wCEAAkGBhQSERUUEhQWFRUWFBgUGBcVFxUWGBcXFxQVFxcUFhgXHCYeFxojGhcVHy8gJCcpLCwsFR4xNTAqNSYrLCkBCQoKDgwOGg8PGiwkHCQsLCwsLCwsLCwsLCwsLCwsKSwsLCwpLCksLCwsLCwpLCwsKSwpLCwsLCwsLCwsLCwsLP/AABEIALcBEwMBIgACEQEDEQH/xAAbAAABBQEBAAAAAAAAAAAAAAAGAAIDBAUBB//EAEUQAAEDAgMFBgQCCQAIBwAAAAEAAhEDIQQSMQUGQVFhExQicYGRMqGx8ELBBxUWI1KC0eHxJDNDU2JyktNjc5Oio7PC/8QAGQEAAwEBAQAAAAAAAAAAAAAAAAECAwQF/8QALxEAAgIBAwMCBAQHAAAAAAAAAAECEQMSITEEFFFBkSKhsfATgeHxBTJCYXHB0f/aAAwDAQACEQMRAD8A9xTHVF1xVHFVYVRjZMpUWTiAud7CwMRjCFVO0DzXVHprOWXUpBR3sLvewhcY8rvfiq7Uju0E/egl3oIY7+V3vxR2rDu0E3egl3oIZ78Uu/FHah3aCbvQS70EM9/KXfyjtQ7tBN3oJd6CGe/lLvxR2rDu0E3egl3oIZ78Uu/lHasO7QTd6CXeghjv5S7+Udqw7tBP3oJd7CGO/FLv5R2od2gn72FzvYQz34rG3n3l7vSBzEOc8AAakfigmzbcSpl0+lWyo9TqdIOqm1GCfELfmoP123mF49jt6Yc/syHtEBpHFuX/AFgDjmEmNAbkrmE3qcxubxOexwe4WjsyBLTN8wnoLxyXLW506tj2U7XbzFkz9eM5hea4reWiWscyr2U0i5hBA8RdBpPDSYdBOvCDJQ9jN8jabEtBJnnxgWFuHqnKGkUcmo9r/XbeaX68ZzC8OZvk4GQ7TQ8JHFSu3zOpJM6nlJ5zdZ2XZ7Ydtt5hd/XTea8RO+BBEuIBB0gmRzkjU8U+lve7nPDX0ueH9kw1HtzNrtPG6eNoheO4XeKo4ZzApMIDpqRN2yBHikyOEdVs4fbZc9ozQ10ADNPNwGYWNuI+qrTtZH4is9Qp4oFTAoQ2HtAuiUU0HyFJqTpJJIAY9Z2MCvVnWWZUxIMg2/vw81pje5lkWxk4tqpFq0sSxUyxetB7Hj5OSHInBqlDE7suivUZUQ5F3Kq+C2xRqvdTp1GuewkEA8okt/iAkSRKv5FKmnwOmiDIlkU+RIMT1CogyJZFPkSyI1BRXyLvZqxkSyI1BRXyJFisZFzIjUFFfIlkVjIlkRqCivlXMqsZEsiNQUVK0hpI1jjPLkLn0Xnv6SGEupvIaAaeUQ9ri9wJdlLbEMgm/UeSN9s43I0kZjlBcQz4xAPAkAgxBGsEkLx/auKD5DnmpBsfENGcGvEjXiuTqp/DpO3pYb6huznsFQB7ntY2DNMNNSc8eEu0uZnhCWDxOV7TULnnhBDSQ1sATmEEkZTewk3NlRpPJkN6fK9uZUzsOSbAgzJuDy1k/ILzXKj0KsvYfGQ4ZQ5rWloa9pALXwWudLQA8kkkON4aL6KPatKXSw5meEMJcXa9Mo/ECdPxDW64TDpA4yYNo9+cpF2eQbngIBGh19UtbYtNbmcKb9TIEEybC1j8/onUqJt/xidQQL6W0d4Z10cFd2jWcbuN4BIJBmSLiPhnNMfNUX4kfxWE6DXSfvoiyi1gXQ8AwWvgAxLmOmQWga2mRaesJ9OmWm7h8WTnEOAkg26i/Armw8RlqZi4BhD2umZc1zS1zIHNs35wmtwx8cwHB5tbQB0m3hicoHOQAr5RHqTWkPDmCCBHGYNw3iJB0nrqEQbGxrnkZnEgDnNp09voOSGX0btOYEEGDIuWuDSBBkGb3iRe0wt7YTTI84k9OvkpGkeqbvU4i82EfO3VGmG0QTu0ZiPP80bYbS6ZoiykkkgogxOiGNs1ReRNj1MwYhE2J0Qlt8/f+ECZA7eKnnZTOYuc805DSWkiwIInU5Z5ZpWBvVv0zDl1OiM9VrsriR4GEEBw/wCJ0TpaQNbhYG19pOpuJYcpvBGonUiNOXtyQdial73nXjPutn1EkqRydvFytmpi95K1SqH1Kji5oBbFgCANALNFrxzTKu3H1M2dzofGYZiQ4ySJGhgkxyHkswVMwt6dCOHNSSAYgnynoufW/Jtoj4CDZOODKgqtAaKeUtDbNaATmz/iqAkmwveBYI/xe/GDpwHVZJAJDWucWzFnWsb6a9F5C6pA19OqjzjXpobadeK1hnlBUjGeBTe57VW3moDCuxLHB7A15AkNc5zDlLINwZLeFswPFed7a32r1neGqWMzEta0FpADgWZ3A3cOJFraIdFaWxJLdddDEW+7wq1SpGvlzCc+olJCx4IxPaNy9sPxVBzqhDnNqObmADZEy3M0Gx14ARGplEHZrwXZeNfSqNLHmmczZc0ugQ4EEhvxgfw35cV7Ju/vfQxj3spy0tPhDyA6o0CS8NFwByPMenRizWqZzZcLi7XBrZF3Ip8iWRdGo56K+RLIrGRcyI1BRXyJZFYyLhYjUFEGRcyKdwgSbAX9BclQYjEsazO5wDLHNNoPGeXGdIunqDSedb6Y8tqva4ODPC7MKcRdwDuZJgjNPiGXSLgWMa0lz2sIpS5rc0G7pc1uaORcRMkeiN9+t5j27RRfRqMDQ5r2EOIklrqbiLOaYMjSHN4hAOKxMgAOgHxuaJazPLvw6EgOiVwZWm2eniVRRFVxLIs2D0+4+Smw+JMa2jS5i1tbeyzSfT+6tYWsWGWyeB/Jc8kdBcJcSDBiQJymxOmg66ckx9Sx1AByyJufMf4UjsRIsfYceN9NPNOq5nWcTrcxw6DU2n2WdhuVcbXOTITZpOUwBLSbt05yenXhTpSDpcCb3tYgn0j3Vx9B5scptrcATxuPii2nKVykWNsIGo6mba/krtBQyk0giBF/IevJWe82Atab30c6SLk2/qmZQLi06i8X8usKgWAHX5FHIqNWhBMgZpJtcmOFuHGeaLt3cOcvi0zQA6QHOOWNDGgcNbIDw9a94jlp9EWbGrl2jjByyCZnKCBrrAVJ1yKj1Ddx8x0EegiPS2iNsIbBA+7WgRvg9EI0RbSSSTGV8Tog/eE2KMMVogzeV1igTPMtuHX/AAhVziHXg62RFt5xkmLdUN1KgtfXgRYT1lJomx7iXQRAibmOGkEJj8SW2mZjr7KI0fD4SCdYBmB166LjWENHhNjoGnhN7eXySoEiwa4/EJsOIkczMWv9lcp08zoAIPGCCI9VG7GC2ZsxyLgNOQi/op7uHhJA5udr/DNpSAk7H21gGbe/yTadAgH1uCT56AWhcuzWCOcgj++ikolz4DQ4kmBla485EN6eiQiNoBENPDWfqjb9Gm26eHfU7bK0OYIqZjIII8GX8eYmxAkQeBQViCKRdnLWwJgOD3AgaEMzX9kWjdWiw5a2NYHAA5crQbi056oN/JJ5ViabKWCWZNJHslNwcAWkEHQggg+RFinZUEbJ3ypUGClLXgPy5u1pNmQXGoQHGATNhEcoWvhN+aLh4wGGbtNWkXC9jEjVbLrsPq6MH/Dc64XzX/QgDFzIsPE7+4Km6m2rWDO0aXMcQSwgHKfGyWi63cNiGVGh9NzXtOjmODh7hdMckZK0zkngnB1JHMiZVeGgkmABJJ0A5qKpiCKzgT4RSY7QmCTWk26N+SG99d9G4ejGHex9V8t+L4BDvHYQfhLRcXIKtypWSsTujJ21vWysabXNfTEnOHvAYWZ3lstaQX3pMktJaA8iXAysDa2+VSth8jGOo9nBPj1pdmG5H5gM0unlo0QULd8LnEjX4eUAcBAgBTu2lUcA0mwZ2cARLJzQcove8niuR5WzsWJLgrVcSIdMkuiDPI/iGg0Bi/C6o1qkN0g6E3M/OeP0VitTDiDmMco1vMeyTCGiQbmDccpu29jcrOzXgpYdnivI6tsYPDS0/ktCnSytAaIvMENB8+mg5a+aj7YGc2trkj0ke6XbAWGkyI49QOcKHZSok7UkeIkDhx8XDqNF1+IAsQTMnSfvj7lVHOIuDA1GbWOYj+ybRfaDrp89eqWkLJm1Mw4C/Dy5Kvl6fno0XtM2XHECLkSDqIMgj5RC4YnUfLUjy4hUkKxzeRPWI97qB1GT0j5hO7LW15Fzbhz5qMtI8renmnQyIVocindrE+IXQxmadefCET7u0m5gR+cTzVCPXN2nWCN8JogbdjQTr9Uc4PRCLRbSSSTGV8Vogveb4TeEaYrRBW9HwmyBM8r27XMnl5IYrUHO8UEAm0NcfmBCIt4238Ptqhp73A2ABNoF5nh/hDIY8lw/C4EaEjL6hO70ZBmBxj3t1KiJqNN3fnr56EJtVkMggzMzPmpoZLUe0jwB55yQ7XrH1SYHevBsR9hVKGLcBAv+XkrVKvOsTGsGSUNUJFygKjeAAgm5aNIm03MuHurb6zRh6hyuzvexhc2zcnic9lgCM2VoMEyOAgznCYcCTcETx+OmR53b81p7Hw00cvxf6SXcROXDxP8A8izlvX+TfFUXq/tZj1GMLag7My4HIBJyzNpJ+d7I7xeIwleoanfBTJGUtNJ1oYacmYkxMHrxtGcNndI9UnbOZx14Efd/JTPp1J3b+/2NV1W7tLf8voWjsbCFtsfTA/4mxEmfxPB1y+3Vcr4HCOfmOPocJESLAT/tLCw/ObRj7cpNFB8C/h5x8Qv9UJRy1WfaXvq+hfdqq0/UMd4sTQJw7BUbWFKg9hc0QMxeHC2adDzNxc8US7lbwYOgzCMw7ajcUXOFcuflp1AadQhp8RaZeaYbAkZZMcfKci3NzHFuNw7gYIqwCOBLXAH3K0eJ442nwhrqFLZrn9j2HfLeqmxuIYHAVTSZSNPM0uu+vm+Bxi1jyzXheSVDmgC1uJ4ck2pi313ZjUk5RdxOhJcbnqSfVQEnTiLSL+sjguiTbPO00WRRA1J/vF40sqhdljWQZg9Z/tok4uAgBvmefVQViZMTzJEkX+ahKwssPxEm4i0i1uiYa15IMn09PLoqlM5nATPlb7FladRPEt8psmBwgCI84M+nquVXRHqOGkJmKMN8vO+keSgw1STBsI/ogGW6lQRodYnieEG3Xgmmm4mxHMyTw89Vw1wTdgM8R6Rcae/BckTBEG4j6pDJKZLdDw/CTN9QdI9015GvASSNfK5uOKjqtAdc2J0zGx1gRBFj11TXuLYJ0I/O6KENpVrWOo/r/VMq1DGo8v8ACcwNLenAmPnH9FEHDQx6KgIqbZdyRPu9r6iEOFrSZ0PL7siTYLDIugo9c3WdYBHuD0QBuoyAEf4PRMpFtJJJAyvitEG7yGxRlitEE7yvgG6BM802ucubXxCD72H3zQg/wnxxJdIHK9hy/wAot3jqST8roIzxVMug9DboEqINBz3cBOt+XEG1lIX3kxIOpE/PqqrnkyBPpxseXBOpU35ZhxOW0DqBy5clNAd7Bk5oE6ZYt0I/opMjeAExH902nhnkn93UtF8pg8eIT3bPqn/ZFwjmBc66ny9kARVKRLSAC8QCYNwMw4wY/utvdjBVahNMUnUw0kg1BUHieGgycmkUxw1cquyalfDl+QNY9zWgDwmRnd118M+iKN1No1If2oAc0DKBA8MWGvP6gcFyZ8k4RbS/M7unhCbSbLP7M1v46X/VU/7ajO7FX+Jh8jU/Omt3AYoNJL6jADxNRsTx1Ky94d+DTc4sa0sacoPakZ4LgSAYZcuMX0aFljzZ5uonRkwYIK2ZeM3Rr1WGmBE8ZB0vbTVVG/oyrnUj+bN/+QVfpfpbqAAdjRMACTUZyGv7/VSN/S+/jQo8/wDW0/8AvLW+pfKRlF4I8WZj/wBF1b/eUh5moPqxXdkbiVaD2vd2bstWlUDg+pmaGOl4DcsOzC1zwRRsPfpmI8L2MpS0kPFUOaSL5TYBvhm+Y3EcVHj8YRIY9sOdrIcIIIJsbCYv0WM8+aL0NG8MOHJ8fg8qGHdbwVJIJGQSDBAOgPEieUwocVTe10OGUiQQTcEG4cOBmRCNsBtCi2A/PldSyOyOqN7RtopR2jZguA7MDUEmbod3oaH1vC3LDAC3NmLTmfDHO1c4M7McYiOC74TUnRzdR0qxwU7v79NzIp4qOM6W4SBHpwTDiJEHw8oEm+t7J1PBmVMzZzpBgRfUxHzWjo4BmCw2bNFmkakgH6KXEYVzSPELjnpHCVOzDlgty8r/AHzTewMSXC+tvz6/mosLQyhgczfFYSLzzER14H0UD9mim2c0mBMR6wFYbTIkyb9Y5XtpxHqVDUYSSbiQQhNg9yrng2M+R+wpajJhzTwi5+f0uq1WmNItzXKVYDiR5KmItEToYdbW2nA/OPJVzUkRGfnrp+RTXYo2nh1v7Qo+3adBBjoT80JD5HucCCCIdqOXyVZ4I4LtJ5mSfvqpnuOgGoHzCY6GUhJn6wirdt5kaRpwQxRouPAzMIl3eaZiEBR6xuq7RH+C0QDurSgCyP8ABiyZSLaSSSBkFdDO26YIMgeyJ6+iG9s6FJiZ5lvDszM8EWEifTkAs6rQb/CPYIh2wbrAqvMrCTZDIcPhGsnKNTJ/L0ClydfZNzpGoluTaJGsA4yuSEzPzXe1CQzOxpPbCODWn/7v6/JbWwcO/t6VWnTpudIw4zve0B9ao0ZjlBkAW049EPYyvNZx5NaPWHH80xm8TmOcKbKLsoB/eU21Ha8HFwAgkW1U5ISmqXk6cE4wnb8fM9YxtTEUMQylVZRhzQ/Mx73QM+WMr2C89V5Rj6riDAJOY6dsOJ40pPyVqn+kCsz4WYY/CSW0iOExIcDImPOUOVse505hSILiYNMO1M/iJPFVgxShOTqltRtnyqcUrto0MPWc1wLqTnCNM+PHDX4V2pWc5xIpuaDo0P2gQNObSevqsrt7Tkox/wCSzVdNe12Uef8AqWLsOML916rhXoSI/et17U8f/Fgn1C9JwhxNRlZ7aeHDKJIl1SoC6KTakw2mQ2zhxOhXiWz9uOoPp1G9l4XZg0Myjw/xBpFjNvIrer/pArOgmnhpIuTRzSOAu664suFyy6qtUduHKoY2rp38iDeOtUp1A9uakKo7xlZVqGM4EXsSQLeRXMFhQ+m1x4tvHP8AqoMftgYgMPZsY+m1xeWMaxpJIyhrW6CG6m9+QVRm1XMd4TqYI+YP3zK6o4JfhJt7nLmmpT+Dg0QymHwDLgAYJOhNyOBi3v5qZ9HmF01hXYHUmXglxyuc9oAu12QEhuaE7ZtUvDg4XbAkHM0ggEEOFja/kQsWn4FPHUVJEdKkJj4RrPJW8dh3uYah8TZAztFiQ2BmizTFuErrsI0/ZWzTrf6BiKIZLW03uAF5/dl4OUDUObMzw0ThFSfIQ3i4pAr3cxoPVdp0AOEqPZ9cODWnUtsfQmPYfJW3Uen5rNSs0z9PPp56Z80n7lSvsxj7G158MKH9n6cm7veY+S0hS+9EzF4ikyllLMry7wuY4gkl7SQ4GQWxmvreBqncntEnHGMnUmUP1NSHAk+ZXRsykPwD1lSUsSHGNDpBi/KDxU/YdVTb4Zg7TIG4KmPwAeiXZs4N+QU2QJhASsncbTa3l9FvbGAlYtOkCePzC39j0RKaY0mehbvRZGWF0Qhu+zRGGF0WyNUWUkkkxkNfRDO29CiavohjbmhUsTALbDroequRBtfVYL6Sxa3MmyEv5JAlSCmuZUrBLyRvqKrVxCuGmon0h1SGR7KLYqkxJe0XIBjICRzifosLF1GjEVQ+BnpuAIMtDsmamTafiDPc8FqjZz31AGguzWAgm5Mf2Wfvbs008SWNa4hrKYJDHQXBoDtBzVwh8Td8nTruKVcGQ2o58ZnAWAFh+EAAGNLQoXPJJFourpwTyLUzw/CQdI1UTtl1f92fZdCMWQMbAsR9+qldSlpOYWvEa/NOGy6v+7Psnt2XU40z7KhF7YtJuXtalTs203OkNaA90sEQTOeTbKQRE8yqTqbs+TwiB+MtblAH4zMA8xc3jVWcNgoILqLj/KYKdtOs3tGFtIgBviblcASXuceHGQpLVCxNEMYSx8y/KG2zZRP7x0EhskAAX114K5U2DWqU2upt7WRn/dObUiIzB+X4HXAuBfms7HB2pABLWPIAIyBxcQ2/G7T/ADBc2PLq9MNaanjGZjcxLmT4vgvAEmeELVTajQkldsM9jUKmHoAODadV7w2HXJAzHN+7cYIaSf5Vn0ttdjWreFr6Tqz3OY5o5w5zXfEx1psb6eV1mzWMqwwQQyo0HMSe0zEh8ukkw2nA6kIadWLiXmJdLoFh4jJAHCNI6LJRqNv1NcvUOcVjXEf9noFTZtJ12lzP/e0+8OHu5LZrC1rm1A0hznMMXBYGAHgIPjcPMFZm7WJc+gC6SA4taTqWtgQT0Mi/AK/RxDy4X8LS+ARwLuB11UJqMkKMbjJrwA2BoltUMBux5aD0aSJPoCiMla2z8LTYCRRpS6Q6abCXQ43JidbyCpauzaLtM9I9D2jP+l5zAeTli8VNtepr1WeWdRv+lUYRaDwXf1H3nww85fEDTBMGNSZDWjq8gW46LSqbBq/7PJV/5DDv/TfDvaVmspvbWLi1wbSpg1AQ5t6joDSDzax59I4pxTTs5YL4tzI2vgqVGnTGYuxRJc/sg40uz8WWHEeJwcNW2MnkCnbPJqUw6ZuWzrodUX7V2FTxNCtUdY0XNLC2Q7I1jXOYeAB7U6cWDRYPoPaLImyssk3ZVNM8UsvNWS0dR5JpYeagysiFMSOh81s7JZcRHz+/dZrGkcB7ArZ2U/oPohMtMPN3hYIxwuiEdg8EX4XRdESiykkkqAhr6IZ23oUS19EM7cNipYmAe1isJ62dsAz/AJWGWLCRmOyzxiy7b1hNLLTKizdVNCslP15aqIOzC0E+fTr0BSa+9wLfcJbPoB9Twt6W4yYAHU6epVRVsqK3C/cfZwY2piqmlJpy/wDMRYDyB93hZ9bxEl1ySSfMmSiXeFgw+Go4VuvxvjiRc+79OjAhkrppI1Ihh28ku7N5BPlclFAcGHbyC4aLeXyTw5cKdCGBjBwHspqZaOSrupqtiHPaJa0uMgQIGpiZJiAgCrjaIq44U3ta9hpZiC1hsGO0cW5h4w3QhS7S2KSc1ICIbmo+FrH5AA0gRlLoa2zwQY4J7AWOzHsXvvLslZrww5Ypsc6m1r2h0uM30i0q2zFSDbSB7yB87eoSa2dlJ7qiu3Dmu5z3gNbYF8Q3t+zBbTtYOyiSRoov2cw7m53BxzuJnO5uV342wDa4Mze5UmB2hFYt7R4Ip5mNaARTq9oxrawDxlzhgcAdRPMCNRuFawZm+KkbPBJJbaBUk8dJ91zvI4Rjb2OlYoTnJVv5IcPTaxoawANAgAcAqtGq9tWpYOpnxZTYycshh4G5N7WWidnQZBJZPiDQ0vA6AkAq7tLHYfsOzo03B4e1wc4MzO4OzOHCPw9AruORbMyjqxNpld+yarKQq5XGk7xB9jAcTAcNW+vRVe0VjEbYLsNToNaWgEveTHidNhAJsOfksl5I5rRGUuSzjcb2dJ79crS4DmQLD3hZW7GJc6pVNU9rLGB3ak1BmJMRmJIhrQJBB15q1Rxlw19MPbN84fDhJOR8NdLTMSBYWPNcw9NlMu7Kk2kHuzFrNBrA0GgMaDTRMRt1sYBTDWAtY2Q+mILX03AhwkjOC0aeI6XWZV3dqa0i2qNbEZ44eFOp15IbIBNhmIaNCdXEDQHjwV7HvZlpBrqOamzs3dnUY4k5iRZukDUk3kQocU2U6lGmgarUy2zmuaeoTA7kZRM3aTjZ8VByqDN8/iHoVWr7OwtS+R1J3OmZbPlY/Nyl4zLQYjHLb2S66o1tjFp8Dw8dRB9CR9QtDZ1NzYljh8x7tkKdNEaWg92FoizDaIR2A+wRdhtFqjRFlJJJUUQ19EMbb0KJ6+iGNt6FJiYB7WNysGo4StvbDhJQ7UIXOzFknaLjTpfT81WrVyBYEqGk/MJcSPr80qBIuOfcm3qfvVGX6Pdi5qnaOAApw88BnMho9Lu/lCCdmUszpJOVpnz5L1HEDuWz8ulSpY881QXH8rBHmFtjjW5vXoD+29o9tXe/hOVv/K2w97n1WdKbK4thDyuSuEriQxwCcCmSuoA7lXci5K5mQAg0FXMLtN7GsY4MfTaT4XMglpzSzMDAuZzZS4RqqWaP7JwKQ7G5DPhAa2bNGYhomzRmJNhxJVjBuIcASA0mHOuREGZAv6gcVFmXe1A6JNJrcE2naNIVm1BFCm2kGEw4tPa1oDWdpWLtJDB4bnSSNFC+mHmHDI/nwPJQMqQZGqv08QyqMr/i4HT/AAufJFxer7X6HRCSkq9fr+pl4jCuYYI/oVFK2XZmeF4zs06j75KriNnSM1M5m8uI++WqqOVP+b3Jlj8exQhcI5rhCRctzA6GppCWdKUUAgV2UwuXM6BE7HrY2a66wmOWvsx90AG+yaY5Ijw4Q3sYoloaIGTpJJIAhr6IW26LFFdRqyNobPzJMTPKtssWBUoGJi94Aufv0Xp+O3ZLjos126B5LJojSed91e64BnS9uvFPqMNmkGfK58kev3PPJOwu5fizED2+aFHctRSM/cjYOaq2R4Kf7x08TPhafMj2aVf31x5qVwwXFMR0zuguPtlHujTZGyBh6Jt4j4j5x4W/fMoefu44kk3JJJPU3JW1UUBuUpdmUY/syeSX7MnknZIFuMa28zdODeSLX7ng/hT6e6uUQAgYHhhT8iLxuyeS7+zR5IAEMp5JdjyCMBu0eSQ3bPJAgOFIpBhRgd2OiX7MdEDBDIUhTPJGH7NHkl+zR5IAEQwrpYi0btnku/s10QAP4XHH4XiWm0nUf1CmqYJzfHSMjlrbpzC2hu0eSnw2xnM8uS55Yq3j7G0cnpL3BlzG1tRkfzHH+v1VDEYBzDDh5HgfJHdbd0PuLH71TW7GPwvEj790RuPHHgcqlzz5PPjSKaaRR7V3V5Cfr78VXO6/RbppmDVAQWFMNAo5O6x5Jn7LHkgQEsYQtnZYvot4brHkrmF3djggC7sYaImw6y8Bs/Ktem1AyRJJJACTSxJJADDhwm91C6kgDndAujDBdSQA51OUzuwXUkALu4XO7BdSQAu7hLu4SSQAu7hLuwSSQAu7hLu4SSQAu7hLu4SSQAu7hLu4SSQAu7hLu4SSQAu7hLu4SSQAhQC6aAXEkAIUAkcOEkkALu4XO7BdSQBzuwXRQCSSAHhickkgBJJJIA//2Q=="/>
          <p:cNvSpPr>
            <a:spLocks noChangeAspect="1" noChangeArrowheads="1"/>
          </p:cNvSpPr>
          <p:nvPr/>
        </p:nvSpPr>
        <p:spPr bwMode="auto">
          <a:xfrm>
            <a:off x="0" y="-830263"/>
            <a:ext cx="2619375" cy="1743076"/>
          </a:xfrm>
          <a:prstGeom prst="rect">
            <a:avLst/>
          </a:prstGeom>
          <a:noFill/>
          <a:ln w="9525">
            <a:noFill/>
            <a:miter lim="800000"/>
            <a:headEnd/>
            <a:tailEnd/>
          </a:ln>
        </p:spPr>
        <p:txBody>
          <a:bodyPr/>
          <a:lstStyle/>
          <a:p>
            <a:endParaRPr lang="en-CA" dirty="0"/>
          </a:p>
        </p:txBody>
      </p:sp>
      <p:sp>
        <p:nvSpPr>
          <p:cNvPr id="6155" name="AutoShape 18" descr="data:image/jpeg;base64,/9j/4AAQSkZJRgABAQAAAQABAAD/2wCEAAkGBhQSERUUEhQWFRUWFBgUGBcVFxUWGBcXFxQVFxcUFhgXHCYeFxojGhcVHy8gJCcpLCwsFR4xNTAqNSYrLCkBCQoKDgwOGg8PGiwkHCQsLCwsLCwsLCwsLCwsLCwsKSwsLCwpLCksLCwsLCwpLCwsKSwpLCwsLCwsLCwsLCwsLP/AABEIALcBEwMBIgACEQEDEQH/xAAbAAABBQEBAAAAAAAAAAAAAAAGAAIDBAUBB//EAEUQAAEDAgMFBgQCCQAIBwAAAAEAAhEDIQQSMQUGQVFhExQicYGRMqGx8ELBBxUWI1KC0eHxJDNDU2JyktNjc5Oio7PC/8QAGQEAAwEBAQAAAAAAAAAAAAAAAAECAwQF/8QALxEAAgIBAwMCBAQHAAAAAAAAAAECEQMSITEEFFFBkSKhsfATgeHxBTJCYXHB0f/aAAwDAQACEQMRAD8A9xTHVF1xVHFVYVRjZMpUWTiAud7CwMRjCFVO0DzXVHprOWXUpBR3sLvewhcY8rvfiq7Uju0E/egl3oIY7+V3vxR2rDu0E3egl3oIZ78Uu/FHah3aCbvQS70EM9/KXfyjtQ7tBN3oJd6CGe/lLvxR2rDu0E3egl3oIZ78Uu/lHasO7QTd6CXeghjv5S7+Udqw7tBP3oJd7CGO/FLv5R2od2gn72FzvYQz34rG3n3l7vSBzEOc8AAakfigmzbcSpl0+lWyo9TqdIOqm1GCfELfmoP123mF49jt6Yc/syHtEBpHFuX/AFgDjmEmNAbkrmE3qcxubxOexwe4WjsyBLTN8wnoLxyXLW506tj2U7XbzFkz9eM5hea4reWiWscyr2U0i5hBA8RdBpPDSYdBOvCDJQ9jN8jabEtBJnnxgWFuHqnKGkUcmo9r/XbeaX68ZzC8OZvk4GQ7TQ8JHFSu3zOpJM6nlJ5zdZ2XZ7Ydtt5hd/XTea8RO+BBEuIBB0gmRzkjU8U+lve7nPDX0ueH9kw1HtzNrtPG6eNoheO4XeKo4ZzApMIDpqRN2yBHikyOEdVs4fbZc9ozQ10ADNPNwGYWNuI+qrTtZH4is9Qp4oFTAoQ2HtAuiUU0HyFJqTpJJIAY9Z2MCvVnWWZUxIMg2/vw81pje5lkWxk4tqpFq0sSxUyxetB7Hj5OSHInBqlDE7suivUZUQ5F3Kq+C2xRqvdTp1GuewkEA8okt/iAkSRKv5FKmnwOmiDIlkU+RIMT1CogyJZFPkSyI1BRXyLvZqxkSyI1BRXyJFisZFzIjUFFfIlkVjIlkRqCivlXMqsZEsiNQUVK0hpI1jjPLkLn0Xnv6SGEupvIaAaeUQ9ri9wJdlLbEMgm/UeSN9s43I0kZjlBcQz4xAPAkAgxBGsEkLx/auKD5DnmpBsfENGcGvEjXiuTqp/DpO3pYb6huznsFQB7ntY2DNMNNSc8eEu0uZnhCWDxOV7TULnnhBDSQ1sATmEEkZTewk3NlRpPJkN6fK9uZUzsOSbAgzJuDy1k/ILzXKj0KsvYfGQ4ZQ5rWloa9pALXwWudLQA8kkkON4aL6KPatKXSw5meEMJcXa9Mo/ECdPxDW64TDpA4yYNo9+cpF2eQbngIBGh19UtbYtNbmcKb9TIEEybC1j8/onUqJt/xidQQL6W0d4Z10cFd2jWcbuN4BIJBmSLiPhnNMfNUX4kfxWE6DXSfvoiyi1gXQ8AwWvgAxLmOmQWga2mRaesJ9OmWm7h8WTnEOAkg26i/Armw8RlqZi4BhD2umZc1zS1zIHNs35wmtwx8cwHB5tbQB0m3hicoHOQAr5RHqTWkPDmCCBHGYNw3iJB0nrqEQbGxrnkZnEgDnNp09voOSGX0btOYEEGDIuWuDSBBkGb3iRe0wt7YTTI84k9OvkpGkeqbvU4i82EfO3VGmG0QTu0ZiPP80bYbS6ZoiykkkgogxOiGNs1ReRNj1MwYhE2J0Qlt8/f+ECZA7eKnnZTOYuc805DSWkiwIInU5Z5ZpWBvVv0zDl1OiM9VrsriR4GEEBw/wCJ0TpaQNbhYG19pOpuJYcpvBGonUiNOXtyQdial73nXjPutn1EkqRydvFytmpi95K1SqH1Kji5oBbFgCANALNFrxzTKu3H1M2dzofGYZiQ4ySJGhgkxyHkswVMwt6dCOHNSSAYgnynoufW/Jtoj4CDZOODKgqtAaKeUtDbNaATmz/iqAkmwveBYI/xe/GDpwHVZJAJDWucWzFnWsb6a9F5C6pA19OqjzjXpobadeK1hnlBUjGeBTe57VW3moDCuxLHB7A15AkNc5zDlLINwZLeFswPFed7a32r1neGqWMzEta0FpADgWZ3A3cOJFraIdFaWxJLdddDEW+7wq1SpGvlzCc+olJCx4IxPaNy9sPxVBzqhDnNqObmADZEy3M0Gx14ARGplEHZrwXZeNfSqNLHmmczZc0ugQ4EEhvxgfw35cV7Ju/vfQxj3spy0tPhDyA6o0CS8NFwByPMenRizWqZzZcLi7XBrZF3Ip8iWRdGo56K+RLIrGRcyI1BRXyJZFYyLhYjUFEGRcyKdwgSbAX9BclQYjEsazO5wDLHNNoPGeXGdIunqDSedb6Y8tqva4ODPC7MKcRdwDuZJgjNPiGXSLgWMa0lz2sIpS5rc0G7pc1uaORcRMkeiN9+t5j27RRfRqMDQ5r2EOIklrqbiLOaYMjSHN4hAOKxMgAOgHxuaJazPLvw6EgOiVwZWm2eniVRRFVxLIs2D0+4+Smw+JMa2jS5i1tbeyzSfT+6tYWsWGWyeB/Jc8kdBcJcSDBiQJymxOmg66ckx9Sx1AByyJufMf4UjsRIsfYceN9NPNOq5nWcTrcxw6DU2n2WdhuVcbXOTITZpOUwBLSbt05yenXhTpSDpcCb3tYgn0j3Vx9B5scptrcATxuPii2nKVykWNsIGo6mba/krtBQyk0giBF/IevJWe82Atab30c6SLk2/qmZQLi06i8X8usKgWAHX5FHIqNWhBMgZpJtcmOFuHGeaLt3cOcvi0zQA6QHOOWNDGgcNbIDw9a94jlp9EWbGrl2jjByyCZnKCBrrAVJ1yKj1Ddx8x0EegiPS2iNsIbBA+7WgRvg9EI0RbSSSTGV8Tog/eE2KMMVogzeV1igTPMtuHX/AAhVziHXg62RFt5xkmLdUN1KgtfXgRYT1lJomx7iXQRAibmOGkEJj8SW2mZjr7KI0fD4SCdYBmB166LjWENHhNjoGnhN7eXySoEiwa4/EJsOIkczMWv9lcp08zoAIPGCCI9VG7GC2ZsxyLgNOQi/op7uHhJA5udr/DNpSAk7H21gGbe/yTadAgH1uCT56AWhcuzWCOcgj++ikolz4DQ4kmBla485EN6eiQiNoBENPDWfqjb9Gm26eHfU7bK0OYIqZjIII8GX8eYmxAkQeBQViCKRdnLWwJgOD3AgaEMzX9kWjdWiw5a2NYHAA5crQbi056oN/JJ5ViabKWCWZNJHslNwcAWkEHQggg+RFinZUEbJ3ypUGClLXgPy5u1pNmQXGoQHGATNhEcoWvhN+aLh4wGGbtNWkXC9jEjVbLrsPq6MH/Dc64XzX/QgDFzIsPE7+4Km6m2rWDO0aXMcQSwgHKfGyWi63cNiGVGh9NzXtOjmODh7hdMckZK0zkngnB1JHMiZVeGgkmABJJ0A5qKpiCKzgT4RSY7QmCTWk26N+SG99d9G4ejGHex9V8t+L4BDvHYQfhLRcXIKtypWSsTujJ21vWysabXNfTEnOHvAYWZ3lstaQX3pMktJaA8iXAysDa2+VSth8jGOo9nBPj1pdmG5H5gM0unlo0QULd8LnEjX4eUAcBAgBTu2lUcA0mwZ2cARLJzQcove8niuR5WzsWJLgrVcSIdMkuiDPI/iGg0Bi/C6o1qkN0g6E3M/OeP0VitTDiDmMco1vMeyTCGiQbmDccpu29jcrOzXgpYdnivI6tsYPDS0/ktCnSytAaIvMENB8+mg5a+aj7YGc2trkj0ke6XbAWGkyI49QOcKHZSok7UkeIkDhx8XDqNF1+IAsQTMnSfvj7lVHOIuDA1GbWOYj+ybRfaDrp89eqWkLJm1Mw4C/Dy5Kvl6fno0XtM2XHECLkSDqIMgj5RC4YnUfLUjy4hUkKxzeRPWI97qB1GT0j5hO7LW15Fzbhz5qMtI8renmnQyIVocindrE+IXQxmadefCET7u0m5gR+cTzVCPXN2nWCN8JogbdjQTr9Uc4PRCLRbSSSTGV8Vogveb4TeEaYrRBW9HwmyBM8r27XMnl5IYrUHO8UEAm0NcfmBCIt4238Ptqhp73A2ABNoF5nh/hDIY8lw/C4EaEjL6hO70ZBmBxj3t1KiJqNN3fnr56EJtVkMggzMzPmpoZLUe0jwB55yQ7XrH1SYHevBsR9hVKGLcBAv+XkrVKvOsTGsGSUNUJFygKjeAAgm5aNIm03MuHurb6zRh6hyuzvexhc2zcnic9lgCM2VoMEyOAgznCYcCTcETx+OmR53b81p7Hw00cvxf6SXcROXDxP8A8izlvX+TfFUXq/tZj1GMLag7My4HIBJyzNpJ+d7I7xeIwleoanfBTJGUtNJ1oYacmYkxMHrxtGcNndI9UnbOZx14Efd/JTPp1J3b+/2NV1W7tLf8voWjsbCFtsfTA/4mxEmfxPB1y+3Vcr4HCOfmOPocJESLAT/tLCw/ObRj7cpNFB8C/h5x8Qv9UJRy1WfaXvq+hfdqq0/UMd4sTQJw7BUbWFKg9hc0QMxeHC2adDzNxc8US7lbwYOgzCMw7ajcUXOFcuflp1AadQhp8RaZeaYbAkZZMcfKci3NzHFuNw7gYIqwCOBLXAH3K0eJ442nwhrqFLZrn9j2HfLeqmxuIYHAVTSZSNPM0uu+vm+Bxi1jyzXheSVDmgC1uJ4ck2pi313ZjUk5RdxOhJcbnqSfVQEnTiLSL+sjguiTbPO00WRRA1J/vF40sqhdljWQZg9Z/tok4uAgBvmefVQViZMTzJEkX+ahKwssPxEm4i0i1uiYa15IMn09PLoqlM5nATPlb7FladRPEt8psmBwgCI84M+nquVXRHqOGkJmKMN8vO+keSgw1STBsI/ogGW6lQRodYnieEG3Xgmmm4mxHMyTw89Vw1wTdgM8R6Rcae/BckTBEG4j6pDJKZLdDw/CTN9QdI9015GvASSNfK5uOKjqtAdc2J0zGx1gRBFj11TXuLYJ0I/O6KENpVrWOo/r/VMq1DGo8v8ACcwNLenAmPnH9FEHDQx6KgIqbZdyRPu9r6iEOFrSZ0PL7siTYLDIugo9c3WdYBHuD0QBuoyAEf4PRMpFtJJJAyvitEG7yGxRlitEE7yvgG6BM802ucubXxCD72H3zQg/wnxxJdIHK9hy/wAot3jqST8roIzxVMug9DboEqINBz3cBOt+XEG1lIX3kxIOpE/PqqrnkyBPpxseXBOpU35ZhxOW0DqBy5clNAd7Bk5oE6ZYt0I/opMjeAExH902nhnkn93UtF8pg8eIT3bPqn/ZFwjmBc66ny9kARVKRLSAC8QCYNwMw4wY/utvdjBVahNMUnUw0kg1BUHieGgycmkUxw1cquyalfDl+QNY9zWgDwmRnd118M+iKN1No1If2oAc0DKBA8MWGvP6gcFyZ8k4RbS/M7unhCbSbLP7M1v46X/VU/7ajO7FX+Jh8jU/Omt3AYoNJL6jADxNRsTx1Ky94d+DTc4sa0sacoPakZ4LgSAYZcuMX0aFljzZ5uonRkwYIK2ZeM3Rr1WGmBE8ZB0vbTVVG/oyrnUj+bN/+QVfpfpbqAAdjRMACTUZyGv7/VSN/S+/jQo8/wDW0/8AvLW+pfKRlF4I8WZj/wBF1b/eUh5moPqxXdkbiVaD2vd2bstWlUDg+pmaGOl4DcsOzC1zwRRsPfpmI8L2MpS0kPFUOaSL5TYBvhm+Y3EcVHj8YRIY9sOdrIcIIIJsbCYv0WM8+aL0NG8MOHJ8fg8qGHdbwVJIJGQSDBAOgPEieUwocVTe10OGUiQQTcEG4cOBmRCNsBtCi2A/PldSyOyOqN7RtopR2jZguA7MDUEmbod3oaH1vC3LDAC3NmLTmfDHO1c4M7McYiOC74TUnRzdR0qxwU7v79NzIp4qOM6W4SBHpwTDiJEHw8oEm+t7J1PBmVMzZzpBgRfUxHzWjo4BmCw2bNFmkakgH6KXEYVzSPELjnpHCVOzDlgty8r/AHzTewMSXC+tvz6/mosLQyhgczfFYSLzzER14H0UD9mim2c0mBMR6wFYbTIkyb9Y5XtpxHqVDUYSSbiQQhNg9yrng2M+R+wpajJhzTwi5+f0uq1WmNItzXKVYDiR5KmItEToYdbW2nA/OPJVzUkRGfnrp+RTXYo2nh1v7Qo+3adBBjoT80JD5HucCCCIdqOXyVZ4I4LtJ5mSfvqpnuOgGoHzCY6GUhJn6wirdt5kaRpwQxRouPAzMIl3eaZiEBR6xuq7RH+C0QDurSgCyP8ABiyZSLaSSSBkFdDO26YIMgeyJ6+iG9s6FJiZ5lvDszM8EWEifTkAs6rQb/CPYIh2wbrAqvMrCTZDIcPhGsnKNTJ/L0ClydfZNzpGoluTaJGsA4yuSEzPzXe1CQzOxpPbCODWn/7v6/JbWwcO/t6VWnTpudIw4zve0B9ao0ZjlBkAW049EPYyvNZx5NaPWHH80xm8TmOcKbKLsoB/eU21Ha8HFwAgkW1U5ISmqXk6cE4wnb8fM9YxtTEUMQylVZRhzQ/Mx73QM+WMr2C89V5Rj6riDAJOY6dsOJ40pPyVqn+kCsz4WYY/CSW0iOExIcDImPOUOVse505hSILiYNMO1M/iJPFVgxShOTqltRtnyqcUrto0MPWc1wLqTnCNM+PHDX4V2pWc5xIpuaDo0P2gQNObSevqsrt7Tkox/wCSzVdNe12Uef8AqWLsOML916rhXoSI/et17U8f/Fgn1C9JwhxNRlZ7aeHDKJIl1SoC6KTakw2mQ2zhxOhXiWz9uOoPp1G9l4XZg0Myjw/xBpFjNvIrer/pArOgmnhpIuTRzSOAu664suFyy6qtUduHKoY2rp38iDeOtUp1A9uakKo7xlZVqGM4EXsSQLeRXMFhQ+m1x4tvHP8AqoMftgYgMPZsY+m1xeWMaxpJIyhrW6CG6m9+QVRm1XMd4TqYI+YP3zK6o4JfhJt7nLmmpT+Dg0QymHwDLgAYJOhNyOBi3v5qZ9HmF01hXYHUmXglxyuc9oAu12QEhuaE7ZtUvDg4XbAkHM0ggEEOFja/kQsWn4FPHUVJEdKkJj4RrPJW8dh3uYah8TZAztFiQ2BmizTFuErrsI0/ZWzTrf6BiKIZLW03uAF5/dl4OUDUObMzw0ThFSfIQ3i4pAr3cxoPVdp0AOEqPZ9cODWnUtsfQmPYfJW3Uen5rNSs0z9PPp56Z80n7lSvsxj7G158MKH9n6cm7veY+S0hS+9EzF4ikyllLMry7wuY4gkl7SQ4GQWxmvreBqncntEnHGMnUmUP1NSHAk+ZXRsykPwD1lSUsSHGNDpBi/KDxU/YdVTb4Zg7TIG4KmPwAeiXZs4N+QU2QJhASsncbTa3l9FvbGAlYtOkCePzC39j0RKaY0mehbvRZGWF0Qhu+zRGGF0WyNUWUkkkxkNfRDO29CiavohjbmhUsTALbDroequRBtfVYL6Sxa3MmyEv5JAlSCmuZUrBLyRvqKrVxCuGmon0h1SGR7KLYqkxJe0XIBjICRzifosLF1GjEVQ+BnpuAIMtDsmamTafiDPc8FqjZz31AGguzWAgm5Mf2Wfvbs008SWNa4hrKYJDHQXBoDtBzVwh8Td8nTruKVcGQ2o58ZnAWAFh+EAAGNLQoXPJJFourpwTyLUzw/CQdI1UTtl1f92fZdCMWQMbAsR9+qldSlpOYWvEa/NOGy6v+7Psnt2XU40z7KhF7YtJuXtalTs203OkNaA90sEQTOeTbKQRE8yqTqbs+TwiB+MtblAH4zMA8xc3jVWcNgoILqLj/KYKdtOs3tGFtIgBviblcASXuceHGQpLVCxNEMYSx8y/KG2zZRP7x0EhskAAX114K5U2DWqU2upt7WRn/dObUiIzB+X4HXAuBfms7HB2pABLWPIAIyBxcQ2/G7T/ADBc2PLq9MNaanjGZjcxLmT4vgvAEmeELVTajQkldsM9jUKmHoAODadV7w2HXJAzHN+7cYIaSf5Vn0ttdjWreFr6Tqz3OY5o5w5zXfEx1psb6eV1mzWMqwwQQyo0HMSe0zEh8ukkw2nA6kIadWLiXmJdLoFh4jJAHCNI6LJRqNv1NcvUOcVjXEf9noFTZtJ12lzP/e0+8OHu5LZrC1rm1A0hznMMXBYGAHgIPjcPMFZm7WJc+gC6SA4taTqWtgQT0Mi/AK/RxDy4X8LS+ARwLuB11UJqMkKMbjJrwA2BoltUMBux5aD0aSJPoCiMla2z8LTYCRRpS6Q6abCXQ43JidbyCpauzaLtM9I9D2jP+l5zAeTli8VNtepr1WeWdRv+lUYRaDwXf1H3nww85fEDTBMGNSZDWjq8gW46LSqbBq/7PJV/5DDv/TfDvaVmspvbWLi1wbSpg1AQ5t6joDSDzax59I4pxTTs5YL4tzI2vgqVGnTGYuxRJc/sg40uz8WWHEeJwcNW2MnkCnbPJqUw6ZuWzrodUX7V2FTxNCtUdY0XNLC2Q7I1jXOYeAB7U6cWDRYPoPaLImyssk3ZVNM8UsvNWS0dR5JpYeagysiFMSOh81s7JZcRHz+/dZrGkcB7ArZ2U/oPohMtMPN3hYIxwuiEdg8EX4XRdESiykkkqAhr6IZ23oUS19EM7cNipYmAe1isJ62dsAz/AJWGWLCRmOyzxiy7b1hNLLTKizdVNCslP15aqIOzC0E+fTr0BSa+9wLfcJbPoB9Twt6W4yYAHU6epVRVsqK3C/cfZwY2piqmlJpy/wDMRYDyB93hZ9bxEl1ySSfMmSiXeFgw+Go4VuvxvjiRc+79OjAhkrppI1Ihh28ku7N5BPlclFAcGHbyC4aLeXyTw5cKdCGBjBwHspqZaOSrupqtiHPaJa0uMgQIGpiZJiAgCrjaIq44U3ta9hpZiC1hsGO0cW5h4w3QhS7S2KSc1ICIbmo+FrH5AA0gRlLoa2zwQY4J7AWOzHsXvvLslZrww5Ypsc6m1r2h0uM30i0q2zFSDbSB7yB87eoSa2dlJ7qiu3Dmu5z3gNbYF8Q3t+zBbTtYOyiSRoov2cw7m53BxzuJnO5uV342wDa4Mze5UmB2hFYt7R4Ip5mNaARTq9oxrawDxlzhgcAdRPMCNRuFawZm+KkbPBJJbaBUk8dJ91zvI4Rjb2OlYoTnJVv5IcPTaxoawANAgAcAqtGq9tWpYOpnxZTYycshh4G5N7WWidnQZBJZPiDQ0vA6AkAq7tLHYfsOzo03B4e1wc4MzO4OzOHCPw9AruORbMyjqxNpld+yarKQq5XGk7xB9jAcTAcNW+vRVe0VjEbYLsNToNaWgEveTHidNhAJsOfksl5I5rRGUuSzjcb2dJ79crS4DmQLD3hZW7GJc6pVNU9rLGB3ak1BmJMRmJIhrQJBB15q1Rxlw19MPbN84fDhJOR8NdLTMSBYWPNcw9NlMu7Kk2kHuzFrNBrA0GgMaDTRMRt1sYBTDWAtY2Q+mILX03AhwkjOC0aeI6XWZV3dqa0i2qNbEZ44eFOp15IbIBNhmIaNCdXEDQHjwV7HvZlpBrqOamzs3dnUY4k5iRZukDUk3kQocU2U6lGmgarUy2zmuaeoTA7kZRM3aTjZ8VByqDN8/iHoVWr7OwtS+R1J3OmZbPlY/Nyl4zLQYjHLb2S66o1tjFp8Dw8dRB9CR9QtDZ1NzYljh8x7tkKdNEaWg92FoizDaIR2A+wRdhtFqjRFlJJJUUQ19EMbb0KJ6+iGNt6FJiYB7WNysGo4StvbDhJQ7UIXOzFknaLjTpfT81WrVyBYEqGk/MJcSPr80qBIuOfcm3qfvVGX6Pdi5qnaOAApw88BnMho9Lu/lCCdmUszpJOVpnz5L1HEDuWz8ulSpY881QXH8rBHmFtjjW5vXoD+29o9tXe/hOVv/K2w97n1WdKbK4thDyuSuEriQxwCcCmSuoA7lXci5K5mQAg0FXMLtN7GsY4MfTaT4XMglpzSzMDAuZzZS4RqqWaP7JwKQ7G5DPhAa2bNGYhomzRmJNhxJVjBuIcASA0mHOuREGZAv6gcVFmXe1A6JNJrcE2naNIVm1BFCm2kGEw4tPa1oDWdpWLtJDB4bnSSNFC+mHmHDI/nwPJQMqQZGqv08QyqMr/i4HT/AAufJFxer7X6HRCSkq9fr+pl4jCuYYI/oVFK2XZmeF4zs06j75KriNnSM1M5m8uI++WqqOVP+b3Jlj8exQhcI5rhCRctzA6GppCWdKUUAgV2UwuXM6BE7HrY2a66wmOWvsx90AG+yaY5Ijw4Q3sYoloaIGTpJJIAhr6IW26LFFdRqyNobPzJMTPKtssWBUoGJi94Aufv0Xp+O3ZLjos126B5LJojSed91e64BnS9uvFPqMNmkGfK58kev3PPJOwu5fizED2+aFHctRSM/cjYOaq2R4Kf7x08TPhafMj2aVf31x5qVwwXFMR0zuguPtlHujTZGyBh6Jt4j4j5x4W/fMoefu44kk3JJJPU3JW1UUBuUpdmUY/syeSX7MnknZIFuMa28zdODeSLX7ng/hT6e6uUQAgYHhhT8iLxuyeS7+zR5IAEMp5JdjyCMBu0eSQ3bPJAgOFIpBhRgd2OiX7MdEDBDIUhTPJGH7NHkl+zR5IAEQwrpYi0btnku/s10QAP4XHH4XiWm0nUf1CmqYJzfHSMjlrbpzC2hu0eSnw2xnM8uS55Yq3j7G0cnpL3BlzG1tRkfzHH+v1VDEYBzDDh5HgfJHdbd0PuLH71TW7GPwvEj790RuPHHgcqlzz5PPjSKaaRR7V3V5Cfr78VXO6/RbppmDVAQWFMNAo5O6x5Jn7LHkgQEsYQtnZYvot4brHkrmF3djggC7sYaImw6y8Bs/Ktem1AyRJJJACTSxJJADDhwm91C6kgDndAujDBdSQA51OUzuwXUkALu4XO7BdSQAu7hLu4SSQAu7hLuwSSQAu7hLu4SSQAu7hLu4SSQAu7hLu4SSQAu7hLu4SSQAu7hLu4SSQAhQC6aAXEkAIUAkcOEkkALu4XO7BdSQBzuwXRQCSSAHhickkgBJJJIA//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CA" dirty="0"/>
          </a:p>
        </p:txBody>
      </p:sp>
      <p:pic>
        <p:nvPicPr>
          <p:cNvPr id="6156" name="Picture 20" descr="http://www.ncbussafety.org/images/xingBlur.jpg"/>
          <p:cNvPicPr>
            <a:picLocks noChangeAspect="1" noChangeArrowheads="1"/>
          </p:cNvPicPr>
          <p:nvPr/>
        </p:nvPicPr>
        <p:blipFill>
          <a:blip r:embed="rId3" cstate="print"/>
          <a:srcRect/>
          <a:stretch>
            <a:fillRect/>
          </a:stretch>
        </p:blipFill>
        <p:spPr bwMode="auto">
          <a:xfrm>
            <a:off x="4067175" y="2349500"/>
            <a:ext cx="4860925" cy="3671888"/>
          </a:xfrm>
          <a:prstGeom prst="rect">
            <a:avLst/>
          </a:prstGeom>
          <a:noFill/>
          <a:ln w="9525">
            <a:noFill/>
            <a:miter lim="800000"/>
            <a:headEnd/>
            <a:tailEnd/>
          </a:ln>
        </p:spPr>
      </p:pic>
      <p:pic>
        <p:nvPicPr>
          <p:cNvPr id="6157" name="Picture 14" descr="Buster"/>
          <p:cNvPicPr>
            <a:picLocks noChangeAspect="1" noChangeArrowheads="1"/>
          </p:cNvPicPr>
          <p:nvPr/>
        </p:nvPicPr>
        <p:blipFill>
          <a:blip r:embed="rId4" cstate="print"/>
          <a:srcRect/>
          <a:stretch>
            <a:fillRect/>
          </a:stretch>
        </p:blipFill>
        <p:spPr bwMode="auto">
          <a:xfrm>
            <a:off x="7667625" y="260350"/>
            <a:ext cx="8651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TotalTime>
  <Words>3888</Words>
  <Application>Microsoft Office PowerPoint</Application>
  <PresentationFormat>On-screen Show (4:3)</PresentationFormat>
  <Paragraphs>347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Be Safe !</vt:lpstr>
      <vt:lpstr>Be Safe !   Follow School Bus Safety Rules</vt:lpstr>
      <vt:lpstr>Be Safe !   Follow School Bus Safety Rules</vt:lpstr>
      <vt:lpstr>Be Safe !   Follow School Bus Safety Rules</vt:lpstr>
      <vt:lpstr>DANGER   ZONES</vt:lpstr>
      <vt:lpstr>SCHOOL  BUS  DANGER  ZONES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Be Safe !   Follow School Bus Safety Rules</vt:lpstr>
      <vt:lpstr>Slide 22</vt:lpstr>
      <vt:lpstr>Be Safe !   Follow School Bus Safety Rules</vt:lpstr>
      <vt:lpstr>Be Safe !   Follow School Bus Safety Rules</vt:lpstr>
      <vt:lpstr>Be Safe !   Follow School Bus Safety Rules</vt:lpstr>
      <vt:lpstr>Be Safe !   Follow School Bus Safety Rules</vt:lpstr>
    </vt:vector>
  </TitlesOfParts>
  <Company>Government of Manitoba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Safe !</dc:title>
  <dc:creator>mundle</dc:creator>
  <cp:lastModifiedBy>jlavallee</cp:lastModifiedBy>
  <cp:revision>452</cp:revision>
  <dcterms:created xsi:type="dcterms:W3CDTF">2013-09-18T13:32:24Z</dcterms:created>
  <dcterms:modified xsi:type="dcterms:W3CDTF">2016-05-11T16:34:12Z</dcterms:modified>
</cp:coreProperties>
</file>