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94" r:id="rId22"/>
    <p:sldId id="298" r:id="rId23"/>
    <p:sldId id="293" r:id="rId24"/>
    <p:sldId id="277" r:id="rId25"/>
    <p:sldId id="270" r:id="rId26"/>
    <p:sldId id="278" r:id="rId27"/>
    <p:sldId id="296" r:id="rId28"/>
    <p:sldId id="281" r:id="rId29"/>
    <p:sldId id="280" r:id="rId30"/>
    <p:sldId id="297" r:id="rId31"/>
    <p:sldId id="284" r:id="rId32"/>
    <p:sldId id="283" r:id="rId33"/>
    <p:sldId id="285" r:id="rId34"/>
    <p:sldId id="286" r:id="rId35"/>
    <p:sldId id="287" r:id="rId36"/>
    <p:sldId id="292" r:id="rId37"/>
  </p:sldIdLst>
  <p:sldSz cx="12192000" cy="6858000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2E3B"/>
    <a:srgbClr val="EF3037"/>
    <a:srgbClr val="008BCE"/>
    <a:srgbClr val="F58236"/>
    <a:srgbClr val="B22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6" autoAdjust="0"/>
    <p:restoredTop sz="96005" autoAdjust="0"/>
  </p:normalViewPr>
  <p:slideViewPr>
    <p:cSldViewPr snapToGrid="0">
      <p:cViewPr varScale="1">
        <p:scale>
          <a:sx n="88" d="100"/>
          <a:sy n="88" d="100"/>
        </p:scale>
        <p:origin x="84" y="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30"/>
    </p:cViewPr>
  </p:outlin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63E9C-D643-4A8E-B8AE-84B016C812EE}" type="datetimeFigureOut">
              <a:rPr lang="en-CA" smtClean="0"/>
              <a:t>2022-11-09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D3275-FA8C-4484-A2C3-75658C45835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3196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3275-FA8C-4484-A2C3-75658C45835D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7618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3275-FA8C-4484-A2C3-75658C45835D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0100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3275-FA8C-4484-A2C3-75658C45835D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6561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3275-FA8C-4484-A2C3-75658C45835D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7753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3275-FA8C-4484-A2C3-75658C45835D}" type="slidenum">
              <a:rPr lang="en-CA" smtClean="0"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907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3275-FA8C-4484-A2C3-75658C45835D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6030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3275-FA8C-4484-A2C3-75658C45835D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9110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3275-FA8C-4484-A2C3-75658C45835D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31241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3275-FA8C-4484-A2C3-75658C45835D}" type="slidenum">
              <a:rPr lang="en-CA" smtClean="0"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2456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3275-FA8C-4484-A2C3-75658C45835D}" type="slidenum">
              <a:rPr lang="en-CA" smtClean="0"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82177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3275-FA8C-4484-A2C3-75658C45835D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6331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3275-FA8C-4484-A2C3-75658C45835D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19882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3275-FA8C-4484-A2C3-75658C45835D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42889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3275-FA8C-4484-A2C3-75658C45835D}" type="slidenum">
              <a:rPr lang="en-CA" smtClean="0"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41142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3275-FA8C-4484-A2C3-75658C45835D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989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3275-FA8C-4484-A2C3-75658C45835D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8724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3275-FA8C-4484-A2C3-75658C45835D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6497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3275-FA8C-4484-A2C3-75658C45835D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1021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3275-FA8C-4484-A2C3-75658C45835D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1930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3275-FA8C-4484-A2C3-75658C45835D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3639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3275-FA8C-4484-A2C3-75658C45835D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3724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3275-FA8C-4484-A2C3-75658C45835D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7100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D3275-FA8C-4484-A2C3-75658C45835D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9765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519581" y="1025181"/>
            <a:ext cx="9700592" cy="1731272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pPr>
              <a:spcBef>
                <a:spcPct val="50000"/>
              </a:spcBef>
            </a:pPr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519581" y="3670853"/>
            <a:ext cx="8128000" cy="1406525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809" y="1076873"/>
            <a:ext cx="1069965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65809" y="944353"/>
            <a:ext cx="1069965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CA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5809" y="2308499"/>
            <a:ext cx="10708124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hyperlink" Target="https://www.gov.mb.ca/wd/apprenticeship/discover/mbtrades/index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mb.ca/labour/standards/doc,ici-wage,factsheet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gov.mb.ca/wd/apprenticeship/discover/mbtrades/index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d-seal.ca/eng/trades/tr.1d.2s_l.3st.s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mb.ca/wd/apprenticeship/discover/mbtrades/constructionelectrician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mb.ca/wd/apprenticeship/discover/mbtrades/hairstylist.html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mb.ca/wd/apprenticeship/discover/mbtrades/welder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chanic instructor and apprentices fixing car.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514"/>
            <a:ext cx="12192000" cy="685981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5790714"/>
            <a:ext cx="12192000" cy="1054586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732895" y="2161811"/>
            <a:ext cx="4210955" cy="2197211"/>
          </a:xfrm>
          <a:solidFill>
            <a:srgbClr val="B2262A"/>
          </a:solidFill>
        </p:spPr>
        <p:txBody>
          <a:bodyPr/>
          <a:lstStyle/>
          <a:p>
            <a:r>
              <a:rPr lang="en-CA" sz="4000" dirty="0" smtClean="0">
                <a:solidFill>
                  <a:schemeClr val="bg1"/>
                </a:solidFill>
              </a:rPr>
              <a:t>High </a:t>
            </a:r>
            <a:r>
              <a:rPr lang="en-CA" sz="4000" dirty="0">
                <a:solidFill>
                  <a:schemeClr val="bg1"/>
                </a:solidFill>
              </a:rPr>
              <a:t>School </a:t>
            </a:r>
            <a:br>
              <a:rPr lang="en-CA" sz="4000" dirty="0">
                <a:solidFill>
                  <a:schemeClr val="bg1"/>
                </a:solidFill>
              </a:rPr>
            </a:br>
            <a:r>
              <a:rPr lang="en-CA" sz="4000" dirty="0">
                <a:solidFill>
                  <a:schemeClr val="bg1"/>
                </a:solidFill>
              </a:rPr>
              <a:t>Apprenticeship </a:t>
            </a:r>
            <a:br>
              <a:rPr lang="en-CA" sz="4000" dirty="0">
                <a:solidFill>
                  <a:schemeClr val="bg1"/>
                </a:solidFill>
              </a:rPr>
            </a:br>
            <a:r>
              <a:rPr lang="en-CA" sz="4000" dirty="0">
                <a:solidFill>
                  <a:schemeClr val="bg1"/>
                </a:solidFill>
              </a:rPr>
              <a:t>Program 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6045200" y="3661609"/>
            <a:ext cx="3225800" cy="1224706"/>
          </a:xfrm>
          <a:prstGeom prst="rect">
            <a:avLst/>
          </a:prstGeom>
          <a:solidFill>
            <a:srgbClr val="F5823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CA" sz="8000" kern="0" dirty="0" smtClean="0">
                <a:solidFill>
                  <a:schemeClr val="bg1"/>
                </a:solidFill>
              </a:rPr>
              <a:t>HSAP</a:t>
            </a:r>
            <a:endParaRPr lang="en-US" sz="8000" kern="0" dirty="0">
              <a:solidFill>
                <a:schemeClr val="bg1"/>
              </a:solidFill>
            </a:endParaRPr>
          </a:p>
        </p:txBody>
      </p:sp>
      <p:pic>
        <p:nvPicPr>
          <p:cNvPr id="14" name="Picture 13" descr="Government of Manitoba logo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922" y="6099715"/>
            <a:ext cx="2283278" cy="4365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son spray painting car parts.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4514"/>
            <a:ext cx="12191519" cy="6879771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914402" y="3065372"/>
            <a:ext cx="6457043" cy="2486342"/>
          </a:xfrm>
          <a:prstGeom prst="rect">
            <a:avLst/>
          </a:prstGeom>
          <a:solidFill>
            <a:schemeClr val="tx1"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0" tIns="180000" rIns="900000" bIns="18000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CA" sz="3600" b="1" dirty="0" smtClean="0">
                <a:solidFill>
                  <a:schemeClr val="bg1"/>
                </a:solidFill>
              </a:rPr>
              <a:t>GAIN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CA" sz="3600" b="1" dirty="0" smtClean="0">
                <a:solidFill>
                  <a:schemeClr val="bg1"/>
                </a:solidFill>
              </a:rPr>
              <a:t>SATISFACTION.</a:t>
            </a:r>
          </a:p>
          <a:p>
            <a:pPr marL="0" indent="0" algn="r">
              <a:buNone/>
            </a:pPr>
            <a:r>
              <a:rPr lang="en-CA" sz="3600" dirty="0" smtClean="0">
                <a:solidFill>
                  <a:schemeClr val="bg1"/>
                </a:solidFill>
              </a:rPr>
              <a:t>Build, create, repair, and supply a service.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8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acher helping student with drill machinery.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5314"/>
            <a:ext cx="12192000" cy="693964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155870" y="4159386"/>
            <a:ext cx="6457043" cy="2012814"/>
          </a:xfrm>
          <a:prstGeom prst="rect">
            <a:avLst/>
          </a:prstGeom>
          <a:solidFill>
            <a:schemeClr val="tx1"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0" tIns="180000" rIns="900000" bIns="18000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CA" sz="3600" b="1" dirty="0">
                <a:solidFill>
                  <a:schemeClr val="bg1"/>
                </a:solidFill>
              </a:rPr>
              <a:t>LEARN NEW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3600" b="1" dirty="0">
                <a:solidFill>
                  <a:schemeClr val="bg1"/>
                </a:solidFill>
              </a:rPr>
              <a:t>TECHNOLOGICAL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3600" b="1" dirty="0">
                <a:solidFill>
                  <a:schemeClr val="bg1"/>
                </a:solidFill>
              </a:rPr>
              <a:t>SKILLS.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8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son repairing a tractor using augmented reality application.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" y="-29029"/>
            <a:ext cx="12191038" cy="6894286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-290285" y="4208862"/>
            <a:ext cx="12772570" cy="1816379"/>
          </a:xfrm>
          <a:solidFill>
            <a:schemeClr val="tx1">
              <a:alpha val="85000"/>
            </a:schemeClr>
          </a:solidFill>
        </p:spPr>
        <p:txBody>
          <a:bodyPr lIns="1440000" tIns="180000" rIns="1440000" bIns="180000"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CA" sz="4400" b="1" dirty="0">
                <a:solidFill>
                  <a:srgbClr val="FFFFFF"/>
                </a:solidFill>
                <a:ea typeface="+mj-ea"/>
                <a:cs typeface="+mj-cs"/>
              </a:rPr>
              <a:t>HIGH SCHOOL + SKILLED TRADE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87500" y="5102538"/>
            <a:ext cx="901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Earn </a:t>
            </a:r>
            <a:r>
              <a:rPr lang="en-CA" sz="2400" dirty="0">
                <a:solidFill>
                  <a:schemeClr val="bg1"/>
                </a:solidFill>
              </a:rPr>
              <a:t>up to 8 </a:t>
            </a:r>
            <a:r>
              <a:rPr lang="en-CA" sz="2400" dirty="0" smtClean="0">
                <a:solidFill>
                  <a:schemeClr val="bg1"/>
                </a:solidFill>
              </a:rPr>
              <a:t>credits.</a:t>
            </a:r>
          </a:p>
          <a:p>
            <a:pPr algn="ctr"/>
            <a:r>
              <a:rPr lang="en-CA" sz="2400" dirty="0" smtClean="0">
                <a:solidFill>
                  <a:schemeClr val="bg1"/>
                </a:solidFill>
              </a:rPr>
              <a:t>Get </a:t>
            </a:r>
            <a:r>
              <a:rPr lang="en-CA" sz="2400" dirty="0">
                <a:solidFill>
                  <a:schemeClr val="bg1"/>
                </a:solidFill>
              </a:rPr>
              <a:t>paid while you </a:t>
            </a:r>
            <a:r>
              <a:rPr lang="en-CA" sz="2400" dirty="0" smtClean="0">
                <a:solidFill>
                  <a:schemeClr val="bg1"/>
                </a:solidFill>
              </a:rPr>
              <a:t>learn.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65951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male with hardhad carrying lumber.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310243" y="4239708"/>
            <a:ext cx="12772570" cy="1785533"/>
          </a:xfrm>
          <a:solidFill>
            <a:schemeClr val="tx1">
              <a:alpha val="85000"/>
            </a:schemeClr>
          </a:solidFill>
        </p:spPr>
        <p:txBody>
          <a:bodyPr lIns="1440000" tIns="180000" rIns="1440000" bIns="180000"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CA" sz="4400" b="1" dirty="0">
                <a:solidFill>
                  <a:srgbClr val="FFFFFF"/>
                </a:solidFill>
                <a:ea typeface="+mj-ea"/>
                <a:cs typeface="+mj-cs"/>
              </a:rPr>
              <a:t>STUDENT  —  APPRENTICE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19866" y="5141529"/>
            <a:ext cx="31496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</a:rPr>
              <a:t>1 credit per 110 hours</a:t>
            </a:r>
          </a:p>
          <a:p>
            <a:r>
              <a:rPr lang="en-CA" sz="2400" dirty="0" smtClean="0">
                <a:solidFill>
                  <a:schemeClr val="bg1"/>
                </a:solidFill>
              </a:rPr>
              <a:t>Maximum </a:t>
            </a:r>
            <a:r>
              <a:rPr lang="en-CA" sz="2400" dirty="0">
                <a:solidFill>
                  <a:schemeClr val="bg1"/>
                </a:solidFill>
              </a:rPr>
              <a:t>8 credits</a:t>
            </a:r>
            <a:endParaRPr lang="en-CA" sz="2400" dirty="0"/>
          </a:p>
        </p:txBody>
      </p:sp>
      <p:sp>
        <p:nvSpPr>
          <p:cNvPr id="5" name="Rectangle 4"/>
          <p:cNvSpPr/>
          <p:nvPr/>
        </p:nvSpPr>
        <p:spPr>
          <a:xfrm>
            <a:off x="6134098" y="5141529"/>
            <a:ext cx="38227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>
                <a:solidFill>
                  <a:schemeClr val="bg1"/>
                </a:solidFill>
              </a:rPr>
              <a:t>$ hourly wage</a:t>
            </a:r>
          </a:p>
          <a:p>
            <a:r>
              <a:rPr lang="en-CA" sz="2400" dirty="0">
                <a:solidFill>
                  <a:schemeClr val="bg1"/>
                </a:solidFill>
              </a:rPr>
              <a:t>Level 1 on-the-job hours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50159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uilder On Building Site Discussing Work With Apprentice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22515"/>
            <a:ext cx="12192000" cy="7380515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155870" y="3065372"/>
            <a:ext cx="6457043" cy="2372042"/>
          </a:xfrm>
          <a:prstGeom prst="rect">
            <a:avLst/>
          </a:prstGeom>
          <a:solidFill>
            <a:schemeClr val="tx1"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0" tIns="180000" rIns="900000" bIns="18000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CA" sz="3600" b="1" dirty="0">
                <a:solidFill>
                  <a:schemeClr val="bg1"/>
                </a:solidFill>
              </a:rPr>
              <a:t>LEARN WHILE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3600" b="1" dirty="0">
                <a:solidFill>
                  <a:schemeClr val="bg1"/>
                </a:solidFill>
              </a:rPr>
              <a:t>YOU EARN.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3600" dirty="0">
                <a:solidFill>
                  <a:schemeClr val="bg1"/>
                </a:solidFill>
              </a:rPr>
              <a:t>Minimum 10% above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3600" dirty="0">
                <a:solidFill>
                  <a:schemeClr val="bg1"/>
                </a:solidFill>
              </a:rPr>
              <a:t>minimum wage.</a:t>
            </a:r>
          </a:p>
        </p:txBody>
      </p:sp>
    </p:spTree>
    <p:extLst>
      <p:ext uri="{BB962C8B-B14F-4D97-AF65-F5344CB8AC3E}">
        <p14:creationId xmlns:p14="http://schemas.microsoft.com/office/powerpoint/2010/main" val="410789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male carpenters working in the carpentry workshop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" y="0"/>
            <a:ext cx="12191513" cy="6865257"/>
          </a:xfrm>
          <a:prstGeom prst="rect">
            <a:avLst/>
          </a:prstGeom>
        </p:spPr>
      </p:pic>
      <p:sp>
        <p:nvSpPr>
          <p:cNvPr id="5" name="Title 7"/>
          <p:cNvSpPr>
            <a:spLocks noGrp="1"/>
          </p:cNvSpPr>
          <p:nvPr>
            <p:ph type="title"/>
          </p:nvPr>
        </p:nvSpPr>
        <p:spPr>
          <a:xfrm>
            <a:off x="6155871" y="3065372"/>
            <a:ext cx="6283872" cy="1849528"/>
          </a:xfrm>
          <a:solidFill>
            <a:schemeClr val="tx1">
              <a:alpha val="85000"/>
            </a:schemeClr>
          </a:solidFill>
        </p:spPr>
        <p:txBody>
          <a:bodyPr lIns="900000" rIns="900000"/>
          <a:lstStyle/>
          <a:p>
            <a:pPr marL="0" indent="0">
              <a:spcBef>
                <a:spcPts val="0"/>
              </a:spcBef>
              <a:buNone/>
            </a:pPr>
            <a:r>
              <a:rPr lang="en-CA" sz="3600" dirty="0">
                <a:solidFill>
                  <a:schemeClr val="bg1"/>
                </a:solidFill>
              </a:rPr>
              <a:t>PURSUE</a:t>
            </a:r>
            <a:br>
              <a:rPr lang="en-CA" sz="3600" dirty="0">
                <a:solidFill>
                  <a:schemeClr val="bg1"/>
                </a:solidFill>
              </a:rPr>
            </a:br>
            <a:r>
              <a:rPr lang="en-CA" sz="3600" dirty="0">
                <a:solidFill>
                  <a:schemeClr val="bg1"/>
                </a:solidFill>
              </a:rPr>
              <a:t>ADVANCEMENT</a:t>
            </a:r>
            <a:br>
              <a:rPr lang="en-CA" sz="3600" dirty="0">
                <a:solidFill>
                  <a:schemeClr val="bg1"/>
                </a:solidFill>
              </a:rPr>
            </a:br>
            <a:r>
              <a:rPr lang="en-CA" sz="3600" dirty="0">
                <a:solidFill>
                  <a:schemeClr val="bg1"/>
                </a:solidFill>
              </a:rPr>
              <a:t>OPPORTUNITIES.</a:t>
            </a:r>
          </a:p>
        </p:txBody>
      </p:sp>
    </p:spTree>
    <p:extLst>
      <p:ext uri="{BB962C8B-B14F-4D97-AF65-F5344CB8AC3E}">
        <p14:creationId xmlns:p14="http://schemas.microsoft.com/office/powerpoint/2010/main" val="412982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 clipping branch in garden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3543"/>
            <a:ext cx="12192000" cy="687977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-114300" y="3065372"/>
            <a:ext cx="5656941" cy="1849528"/>
          </a:xfrm>
          <a:solidFill>
            <a:schemeClr val="tx1">
              <a:alpha val="85000"/>
            </a:schemeClr>
          </a:solidFill>
        </p:spPr>
        <p:txBody>
          <a:bodyPr lIns="900000" rIns="900000"/>
          <a:lstStyle/>
          <a:p>
            <a:pPr algn="r"/>
            <a:r>
              <a:rPr lang="en-CA" sz="3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WORK OUTDOORS.</a:t>
            </a:r>
            <a:endParaRPr lang="en-CA" sz="36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76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oup of smiling apprentice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192"/>
            <a:ext cx="12192000" cy="6864096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155870" y="3421743"/>
            <a:ext cx="6457043" cy="1849528"/>
          </a:xfrm>
          <a:prstGeom prst="rect">
            <a:avLst/>
          </a:prstGeom>
          <a:solidFill>
            <a:schemeClr val="tx1"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0" tIns="180000" rIns="900000" bIns="18000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CA" sz="3600" b="1" dirty="0">
                <a:solidFill>
                  <a:schemeClr val="bg1"/>
                </a:solidFill>
              </a:rPr>
              <a:t>BE PART </a:t>
            </a:r>
            <a:r>
              <a:rPr lang="en-CA" sz="3600" b="1" dirty="0" smtClean="0">
                <a:solidFill>
                  <a:schemeClr val="bg1"/>
                </a:solidFill>
              </a:rPr>
              <a:t>OF</a:t>
            </a:r>
            <a:endParaRPr lang="en-CA" sz="3600" b="1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3600" b="1" dirty="0">
                <a:solidFill>
                  <a:schemeClr val="bg1"/>
                </a:solidFill>
              </a:rPr>
              <a:t>A TEAM.</a:t>
            </a:r>
          </a:p>
        </p:txBody>
      </p:sp>
    </p:spTree>
    <p:extLst>
      <p:ext uri="{BB962C8B-B14F-4D97-AF65-F5344CB8AC3E}">
        <p14:creationId xmlns:p14="http://schemas.microsoft.com/office/powerpoint/2010/main" val="224505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chnician works on freight train car.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514"/>
            <a:ext cx="12192000" cy="687251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155871" y="3421743"/>
            <a:ext cx="6283872" cy="1849528"/>
          </a:xfrm>
          <a:solidFill>
            <a:schemeClr val="tx1">
              <a:alpha val="85000"/>
            </a:schemeClr>
          </a:solidFill>
        </p:spPr>
        <p:txBody>
          <a:bodyPr lIns="900000" rIns="900000"/>
          <a:lstStyle/>
          <a:p>
            <a:r>
              <a:rPr lang="en-CA" sz="3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GAIN A SENSE OF</a:t>
            </a:r>
            <a:br>
              <a:rPr lang="en-CA" sz="3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CA" sz="36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ACCOMPLISHMENT</a:t>
            </a:r>
          </a:p>
        </p:txBody>
      </p:sp>
    </p:spTree>
    <p:extLst>
      <p:ext uri="{BB962C8B-B14F-4D97-AF65-F5344CB8AC3E}">
        <p14:creationId xmlns:p14="http://schemas.microsoft.com/office/powerpoint/2010/main" val="110292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n with respirator mask working with drywall.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5400"/>
            <a:ext cx="12192000" cy="6896100"/>
          </a:xfrm>
          <a:prstGeom prst="rect">
            <a:avLst/>
          </a:prstGeom>
        </p:spPr>
      </p:pic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-114300" y="3065372"/>
            <a:ext cx="5656941" cy="1849528"/>
          </a:xfrm>
          <a:solidFill>
            <a:schemeClr val="tx1">
              <a:alpha val="85000"/>
            </a:schemeClr>
          </a:solidFill>
        </p:spPr>
        <p:txBody>
          <a:bodyPr lIns="900000" rIns="900000"/>
          <a:lstStyle/>
          <a:p>
            <a:pPr marL="0" indent="0" algn="r">
              <a:spcBef>
                <a:spcPts val="0"/>
              </a:spcBef>
              <a:buNone/>
            </a:pPr>
            <a:r>
              <a:rPr lang="en-CA" sz="3600" dirty="0">
                <a:solidFill>
                  <a:schemeClr val="bg1"/>
                </a:solidFill>
              </a:rPr>
              <a:t>BUILD YOUR</a:t>
            </a:r>
            <a:br>
              <a:rPr lang="en-CA" sz="3600" dirty="0">
                <a:solidFill>
                  <a:schemeClr val="bg1"/>
                </a:solidFill>
              </a:rPr>
            </a:br>
            <a:r>
              <a:rPr lang="en-CA" sz="3600" dirty="0">
                <a:solidFill>
                  <a:schemeClr val="bg1"/>
                </a:solidFill>
              </a:rPr>
              <a:t>FUTURE.</a:t>
            </a:r>
          </a:p>
        </p:txBody>
      </p:sp>
    </p:spTree>
    <p:extLst>
      <p:ext uri="{BB962C8B-B14F-4D97-AF65-F5344CB8AC3E}">
        <p14:creationId xmlns:p14="http://schemas.microsoft.com/office/powerpoint/2010/main" val="100693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2219873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dirty="0">
                <a:solidFill>
                  <a:schemeClr val="bg1"/>
                </a:solidFill>
              </a:rPr>
              <a:t>Notes for HSAP Educators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809" y="2308499"/>
            <a:ext cx="9751391" cy="292390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CA" sz="2400" dirty="0"/>
              <a:t>These slides are intended as a promotional resource to accompany the content in the HSAP Educator, </a:t>
            </a:r>
            <a:r>
              <a:rPr lang="en-CA" sz="2400" dirty="0" smtClean="0"/>
              <a:t>Student, </a:t>
            </a:r>
            <a:r>
              <a:rPr lang="en-CA" sz="2400" dirty="0"/>
              <a:t>and Employer guides. You may wish to re-organize and add slides and videos in order to meet your local needs. </a:t>
            </a:r>
            <a:endParaRPr lang="en-CA" sz="2400" dirty="0" smtClean="0"/>
          </a:p>
          <a:p>
            <a:r>
              <a:rPr lang="en-CA" sz="2400" dirty="0"/>
              <a:t>To increase engagement, you may wish to ask students to guess the </a:t>
            </a:r>
            <a:r>
              <a:rPr lang="en-CA" sz="2400" dirty="0" smtClean="0"/>
              <a:t>trades depicted </a:t>
            </a:r>
            <a:r>
              <a:rPr lang="en-CA" sz="2400" dirty="0"/>
              <a:t>in the </a:t>
            </a:r>
            <a:r>
              <a:rPr lang="en-CA" sz="2400" dirty="0" smtClean="0"/>
              <a:t>images in this presentation, using the </a:t>
            </a:r>
            <a:r>
              <a:rPr lang="en-CA" sz="2400" dirty="0"/>
              <a:t>Manitoba trades </a:t>
            </a:r>
            <a:r>
              <a:rPr lang="en-CA" sz="2400" dirty="0" smtClean="0"/>
              <a:t>page as a reference.</a:t>
            </a:r>
            <a:endParaRPr lang="en-C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2116267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33" y="677133"/>
            <a:ext cx="10426305" cy="1117600"/>
          </a:xfrm>
        </p:spPr>
        <p:txBody>
          <a:bodyPr/>
          <a:lstStyle/>
          <a:p>
            <a:pPr algn="ctr"/>
            <a:r>
              <a:rPr lang="en-CA" sz="4800" dirty="0">
                <a:solidFill>
                  <a:schemeClr val="bg1"/>
                </a:solidFill>
              </a:rPr>
              <a:t>Manitoba has over 55 trades.</a:t>
            </a:r>
          </a:p>
        </p:txBody>
      </p:sp>
      <p:sp>
        <p:nvSpPr>
          <p:cNvPr id="3" name="Rectangle 2"/>
          <p:cNvSpPr/>
          <p:nvPr/>
        </p:nvSpPr>
        <p:spPr>
          <a:xfrm>
            <a:off x="406396" y="3910897"/>
            <a:ext cx="115787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140075">
              <a:tabLst>
                <a:tab pos="2959100" algn="l"/>
                <a:tab pos="5921375" algn="l"/>
                <a:tab pos="6184900" algn="l"/>
                <a:tab pos="8794750" algn="l"/>
              </a:tabLst>
            </a:pPr>
            <a:r>
              <a:rPr lang="en-CA" sz="1400" dirty="0" smtClean="0"/>
              <a:t>Welder	Machinist	Truck &amp; Transport Mechanic	Hairstylist</a:t>
            </a:r>
          </a:p>
        </p:txBody>
      </p:sp>
      <p:sp>
        <p:nvSpPr>
          <p:cNvPr id="9" name="Rectangle 8"/>
          <p:cNvSpPr/>
          <p:nvPr/>
        </p:nvSpPr>
        <p:spPr>
          <a:xfrm>
            <a:off x="406396" y="6036847"/>
            <a:ext cx="115787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140075">
              <a:tabLst>
                <a:tab pos="2959100" algn="l"/>
                <a:tab pos="5835650" algn="l"/>
                <a:tab pos="5921375" algn="l"/>
                <a:tab pos="8794750" algn="l"/>
              </a:tabLst>
            </a:pPr>
            <a:r>
              <a:rPr lang="en-CA" sz="1400" dirty="0"/>
              <a:t>Bricklayer	</a:t>
            </a:r>
            <a:r>
              <a:rPr lang="en-CA" sz="1400" dirty="0" smtClean="0"/>
              <a:t>Carpenter	</a:t>
            </a:r>
            <a:r>
              <a:rPr lang="en-CA" sz="1400" dirty="0"/>
              <a:t>Heavy Duty Equipment </a:t>
            </a:r>
            <a:r>
              <a:rPr lang="en-CA" sz="1400" dirty="0" smtClean="0"/>
              <a:t>Technician	Cook</a:t>
            </a:r>
            <a:endParaRPr lang="en-CA" sz="1400" dirty="0"/>
          </a:p>
          <a:p>
            <a:pPr defTabSz="3140075">
              <a:tabLst>
                <a:tab pos="3048000" algn="l"/>
                <a:tab pos="5921375" algn="l"/>
                <a:tab pos="6184900" algn="l"/>
                <a:tab pos="9059863" algn="l"/>
              </a:tabLst>
            </a:pPr>
            <a:r>
              <a:rPr lang="en-CA" sz="1400" dirty="0"/>
              <a:t>	</a:t>
            </a:r>
          </a:p>
          <a:p>
            <a:pPr defTabSz="3140075">
              <a:tabLst>
                <a:tab pos="3048000" algn="l"/>
                <a:tab pos="5921375" algn="l"/>
                <a:tab pos="6184900" algn="l"/>
                <a:tab pos="9059863" algn="l"/>
              </a:tabLst>
            </a:pPr>
            <a:r>
              <a:rPr lang="en-CA" sz="1400" dirty="0" smtClean="0"/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406396" y="6433539"/>
            <a:ext cx="11375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200" dirty="0">
                <a:hlinkClick r:id="rId2"/>
              </a:rPr>
              <a:t>https://www.gov.mb.ca/wd/apprenticeship/discover/mbtrades/index.html</a:t>
            </a:r>
            <a:endParaRPr lang="en-CA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77" y="2268549"/>
            <a:ext cx="2394054" cy="15971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2096" y="2273690"/>
            <a:ext cx="2382272" cy="15868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8629" y="2276912"/>
            <a:ext cx="2383911" cy="15942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327" y="2280693"/>
            <a:ext cx="2411065" cy="16084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77" y="4422445"/>
            <a:ext cx="2394054" cy="15971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2095" y="4422445"/>
            <a:ext cx="2394054" cy="15914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6903" y="4422445"/>
            <a:ext cx="2394054" cy="157090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89327" y="4422445"/>
            <a:ext cx="2424436" cy="156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03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847" y="1190171"/>
            <a:ext cx="10426305" cy="1564753"/>
          </a:xfrm>
        </p:spPr>
        <p:txBody>
          <a:bodyPr anchor="t" anchorCtr="0"/>
          <a:lstStyle/>
          <a:p>
            <a:pPr algn="ctr"/>
            <a:r>
              <a:rPr lang="en-CA" sz="4800" dirty="0" smtClean="0">
                <a:solidFill>
                  <a:schemeClr val="bg1"/>
                </a:solidFill>
              </a:rPr>
              <a:t>Alternative Pathways to a</a:t>
            </a:r>
            <a:br>
              <a:rPr lang="en-CA" sz="4800" dirty="0" smtClean="0">
                <a:solidFill>
                  <a:schemeClr val="bg1"/>
                </a:solidFill>
              </a:rPr>
            </a:br>
            <a:r>
              <a:rPr lang="en-CA" sz="4800" dirty="0" smtClean="0">
                <a:solidFill>
                  <a:schemeClr val="bg1"/>
                </a:solidFill>
              </a:rPr>
              <a:t>Trades </a:t>
            </a:r>
            <a:r>
              <a:rPr lang="en-CA" sz="4800" dirty="0">
                <a:solidFill>
                  <a:schemeClr val="bg1"/>
                </a:solidFill>
              </a:rPr>
              <a:t>C</a:t>
            </a:r>
            <a:r>
              <a:rPr lang="en-CA" sz="4800" dirty="0" smtClean="0">
                <a:solidFill>
                  <a:schemeClr val="bg1"/>
                </a:solidFill>
              </a:rPr>
              <a:t>areer</a:t>
            </a:r>
            <a:endParaRPr lang="en-CA" sz="48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714221"/>
              </p:ext>
            </p:extLst>
          </p:nvPr>
        </p:nvGraphicFramePr>
        <p:xfrm>
          <a:off x="882846" y="4269321"/>
          <a:ext cx="10426308" cy="13106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6577">
                  <a:extLst>
                    <a:ext uri="{9D8B030D-6E8A-4147-A177-3AD203B41FA5}">
                      <a16:colId xmlns:a16="http://schemas.microsoft.com/office/drawing/2014/main" val="1584308221"/>
                    </a:ext>
                  </a:extLst>
                </a:gridCol>
                <a:gridCol w="2606577">
                  <a:extLst>
                    <a:ext uri="{9D8B030D-6E8A-4147-A177-3AD203B41FA5}">
                      <a16:colId xmlns:a16="http://schemas.microsoft.com/office/drawing/2014/main" val="906184687"/>
                    </a:ext>
                  </a:extLst>
                </a:gridCol>
                <a:gridCol w="2606577">
                  <a:extLst>
                    <a:ext uri="{9D8B030D-6E8A-4147-A177-3AD203B41FA5}">
                      <a16:colId xmlns:a16="http://schemas.microsoft.com/office/drawing/2014/main" val="2556022236"/>
                    </a:ext>
                  </a:extLst>
                </a:gridCol>
                <a:gridCol w="2606577">
                  <a:extLst>
                    <a:ext uri="{9D8B030D-6E8A-4147-A177-3AD203B41FA5}">
                      <a16:colId xmlns:a16="http://schemas.microsoft.com/office/drawing/2014/main" val="27383220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2000" b="0" dirty="0" smtClean="0"/>
                        <a:t>Technical-</a:t>
                      </a:r>
                    </a:p>
                    <a:p>
                      <a:pPr algn="l"/>
                      <a:r>
                        <a:rPr lang="en-CA" sz="2000" b="0" dirty="0" smtClean="0"/>
                        <a:t>Vocational</a:t>
                      </a:r>
                    </a:p>
                    <a:p>
                      <a:pPr algn="l"/>
                      <a:r>
                        <a:rPr lang="en-CA" sz="2000" b="0" dirty="0" smtClean="0"/>
                        <a:t>Education (TVE)</a:t>
                      </a:r>
                    </a:p>
                    <a:p>
                      <a:pPr algn="l"/>
                      <a:r>
                        <a:rPr lang="en-CA" sz="2000" b="0" dirty="0" smtClean="0"/>
                        <a:t>(non-accredited)</a:t>
                      </a:r>
                      <a:endParaRPr lang="en-CA" sz="2000" b="0" dirty="0"/>
                    </a:p>
                  </a:txBody>
                  <a:tcPr>
                    <a:lnL w="12700" cmpd="sng">
                      <a:noFill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2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/>
                        <a:t>Technical-</a:t>
                      </a:r>
                    </a:p>
                    <a:p>
                      <a:r>
                        <a:rPr lang="en-CA" sz="2000" b="0" dirty="0" smtClean="0"/>
                        <a:t>Vocational</a:t>
                      </a:r>
                    </a:p>
                    <a:p>
                      <a:r>
                        <a:rPr lang="en-CA" sz="2000" b="0" dirty="0" smtClean="0"/>
                        <a:t>Education</a:t>
                      </a:r>
                    </a:p>
                    <a:p>
                      <a:r>
                        <a:rPr lang="en-CA" sz="2000" b="0" dirty="0" smtClean="0"/>
                        <a:t>(accredited)</a:t>
                      </a:r>
                      <a:endParaRPr lang="en-CA" sz="2000" b="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2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High School</a:t>
                      </a:r>
                    </a:p>
                    <a:p>
                      <a:r>
                        <a:rPr lang="en-CA" sz="2000" dirty="0" smtClean="0"/>
                        <a:t>Apprenticeship</a:t>
                      </a:r>
                    </a:p>
                    <a:p>
                      <a:r>
                        <a:rPr lang="en-CA" sz="2000" dirty="0" smtClean="0"/>
                        <a:t>Program</a:t>
                      </a:r>
                    </a:p>
                    <a:p>
                      <a:r>
                        <a:rPr lang="en-CA" sz="2000" b="0" dirty="0" smtClean="0"/>
                        <a:t>(HSAP)</a:t>
                      </a:r>
                      <a:endParaRPr lang="en-CA" sz="2000" b="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2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2000" b="0" dirty="0" smtClean="0"/>
                        <a:t>TVE (accredited)</a:t>
                      </a:r>
                    </a:p>
                    <a:p>
                      <a:r>
                        <a:rPr lang="en-CA" sz="2000" b="0" dirty="0" smtClean="0"/>
                        <a:t>+ </a:t>
                      </a:r>
                      <a:r>
                        <a:rPr lang="en-CA" sz="2000" dirty="0" smtClean="0"/>
                        <a:t>HSAP</a:t>
                      </a:r>
                      <a:endParaRPr lang="en-CA" sz="2000" dirty="0"/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2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5188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9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7879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699" y="2382225"/>
            <a:ext cx="3962401" cy="350275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CA" b="1" dirty="0">
                <a:solidFill>
                  <a:schemeClr val="bg1"/>
                </a:solidFill>
                <a:latin typeface="+mj-lt"/>
              </a:rPr>
              <a:t>STUDENT-APPRENTICESHIP</a:t>
            </a:r>
            <a:endParaRPr lang="en-CA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70822" y="2178648"/>
            <a:ext cx="56257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CA" dirty="0"/>
              <a:t>First </a:t>
            </a:r>
            <a:r>
              <a:rPr lang="en-CA" dirty="0" smtClean="0"/>
              <a:t>Steps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 smtClean="0"/>
              <a:t>Meet </a:t>
            </a:r>
            <a:r>
              <a:rPr lang="en-CA" dirty="0"/>
              <a:t>with an HSAP </a:t>
            </a:r>
            <a:r>
              <a:rPr lang="en-CA" dirty="0" smtClean="0"/>
              <a:t>educator.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 smtClean="0"/>
              <a:t>Secure </a:t>
            </a:r>
            <a:r>
              <a:rPr lang="en-CA" dirty="0"/>
              <a:t>a job with a qualified, insured </a:t>
            </a:r>
            <a:r>
              <a:rPr lang="en-CA" dirty="0" smtClean="0"/>
              <a:t>employer. </a:t>
            </a:r>
            <a:endParaRPr lang="en-CA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 smtClean="0"/>
              <a:t>Sign </a:t>
            </a:r>
            <a:r>
              <a:rPr lang="en-CA" dirty="0"/>
              <a:t>an Apprenticeship Application and </a:t>
            </a:r>
            <a:r>
              <a:rPr lang="en-CA" dirty="0" smtClean="0"/>
              <a:t>Agreement with </a:t>
            </a:r>
            <a:r>
              <a:rPr lang="en-CA" dirty="0"/>
              <a:t>employer and Apprenticeship </a:t>
            </a:r>
            <a:r>
              <a:rPr lang="en-CA" dirty="0" smtClean="0"/>
              <a:t>Manitoba (parent/guardian </a:t>
            </a:r>
            <a:r>
              <a:rPr lang="en-CA" dirty="0"/>
              <a:t>signature required if under 18</a:t>
            </a:r>
            <a:r>
              <a:rPr lang="en-CA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6942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7879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699" y="2382225"/>
            <a:ext cx="3962401" cy="350275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CA" sz="3600" b="1" dirty="0">
                <a:solidFill>
                  <a:schemeClr val="bg1"/>
                </a:solidFill>
                <a:latin typeface="+mj-lt"/>
              </a:rPr>
              <a:t>AFTER GRADUATION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770822" y="2178648"/>
            <a:ext cx="5143364" cy="269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CA" dirty="0"/>
              <a:t>Contact </a:t>
            </a:r>
            <a:r>
              <a:rPr lang="en-CA" b="1" dirty="0"/>
              <a:t>Apprenticeship Manitoba </a:t>
            </a:r>
            <a:r>
              <a:rPr lang="en-CA" dirty="0"/>
              <a:t>to indicate </a:t>
            </a:r>
            <a:r>
              <a:rPr lang="en-CA" dirty="0" smtClean="0"/>
              <a:t>whether you are</a:t>
            </a:r>
            <a:endParaRPr lang="en-CA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/>
              <a:t>continuing your apprenticeship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dirty="0"/>
              <a:t>ending your </a:t>
            </a:r>
            <a:r>
              <a:rPr lang="en-CA" dirty="0" smtClean="0"/>
              <a:t>apprenticeship</a:t>
            </a:r>
          </a:p>
          <a:p>
            <a:pPr>
              <a:spcAft>
                <a:spcPts val="600"/>
              </a:spcAft>
            </a:pPr>
            <a:r>
              <a:rPr lang="en-CA" dirty="0"/>
              <a:t>Financial support for training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Every two credits (220 on-the-job hours) of apprenticeship qualify you for financial support (maximum 880 hours). </a:t>
            </a:r>
          </a:p>
        </p:txBody>
      </p:sp>
    </p:spTree>
    <p:extLst>
      <p:ext uri="{BB962C8B-B14F-4D97-AF65-F5344CB8AC3E}">
        <p14:creationId xmlns:p14="http://schemas.microsoft.com/office/powerpoint/2010/main" val="100681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847" y="1336403"/>
            <a:ext cx="10426305" cy="1117600"/>
          </a:xfrm>
        </p:spPr>
        <p:txBody>
          <a:bodyPr/>
          <a:lstStyle/>
          <a:p>
            <a:pPr algn="ctr"/>
            <a:r>
              <a:rPr lang="en-CA" sz="4800" dirty="0" smtClean="0">
                <a:solidFill>
                  <a:schemeClr val="bg1"/>
                </a:solidFill>
              </a:rPr>
              <a:t>Discover Your Trade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8994" y="4288351"/>
            <a:ext cx="1955528" cy="954107"/>
          </a:xfrm>
          <a:prstGeom prst="rect">
            <a:avLst/>
          </a:prstGeom>
          <a:solidFill>
            <a:srgbClr val="F58236"/>
          </a:solidFill>
        </p:spPr>
        <p:txBody>
          <a:bodyPr wrap="square">
            <a:spAutoFit/>
          </a:bodyPr>
          <a:lstStyle/>
          <a:p>
            <a:pPr algn="ctr"/>
            <a:r>
              <a:rPr lang="en-CA" dirty="0" smtClean="0"/>
              <a:t>2–4 </a:t>
            </a:r>
            <a:r>
              <a:rPr lang="en-CA" dirty="0"/>
              <a:t>years to complete most </a:t>
            </a:r>
            <a:r>
              <a:rPr lang="en-CA" dirty="0" smtClean="0"/>
              <a:t>trades</a:t>
            </a:r>
            <a:endParaRPr lang="en-CA" sz="2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7297644" y="4288350"/>
            <a:ext cx="1955528" cy="954107"/>
          </a:xfrm>
          <a:prstGeom prst="rect">
            <a:avLst/>
          </a:prstGeom>
          <a:solidFill>
            <a:srgbClr val="F58236"/>
          </a:solidFill>
        </p:spPr>
        <p:txBody>
          <a:bodyPr wrap="square">
            <a:spAutoFit/>
          </a:bodyPr>
          <a:lstStyle/>
          <a:p>
            <a:pPr algn="ctr"/>
            <a:r>
              <a:rPr lang="en-CA" dirty="0" smtClean="0"/>
              <a:t>20%</a:t>
            </a:r>
            <a:br>
              <a:rPr lang="en-CA" dirty="0" smtClean="0"/>
            </a:br>
            <a:r>
              <a:rPr lang="en-CA" dirty="0" smtClean="0"/>
              <a:t>classroom</a:t>
            </a:r>
            <a:br>
              <a:rPr lang="en-CA" dirty="0" smtClean="0"/>
            </a:br>
            <a:r>
              <a:rPr lang="en-CA" dirty="0" smtClean="0"/>
              <a:t>training</a:t>
            </a:r>
            <a:endParaRPr lang="en-CA" sz="20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5078319" y="4288349"/>
            <a:ext cx="1955528" cy="954107"/>
          </a:xfrm>
          <a:prstGeom prst="rect">
            <a:avLst/>
          </a:prstGeom>
          <a:solidFill>
            <a:srgbClr val="F58236"/>
          </a:solidFill>
        </p:spPr>
        <p:txBody>
          <a:bodyPr wrap="square">
            <a:spAutoFit/>
          </a:bodyPr>
          <a:lstStyle/>
          <a:p>
            <a:pPr algn="ctr"/>
            <a:r>
              <a:rPr lang="en-CA" dirty="0" smtClean="0"/>
              <a:t>80%</a:t>
            </a:r>
            <a:br>
              <a:rPr lang="en-CA" dirty="0" smtClean="0"/>
            </a:br>
            <a:r>
              <a:rPr lang="en-CA" dirty="0" smtClean="0"/>
              <a:t>on-the-job</a:t>
            </a:r>
            <a:br>
              <a:rPr lang="en-CA" dirty="0" smtClean="0"/>
            </a:br>
            <a:r>
              <a:rPr lang="en-CA" dirty="0" smtClean="0"/>
              <a:t>training</a:t>
            </a:r>
            <a:endParaRPr lang="en-CA" sz="2000" dirty="0" smtClean="0"/>
          </a:p>
        </p:txBody>
      </p:sp>
    </p:spTree>
    <p:extLst>
      <p:ext uri="{BB962C8B-B14F-4D97-AF65-F5344CB8AC3E}">
        <p14:creationId xmlns:p14="http://schemas.microsoft.com/office/powerpoint/2010/main" val="108377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crete floor polishi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35"/>
          <a:stretch/>
        </p:blipFill>
        <p:spPr>
          <a:xfrm>
            <a:off x="482" y="-43542"/>
            <a:ext cx="12191518" cy="689428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-914402" y="3065372"/>
            <a:ext cx="6457043" cy="2486342"/>
          </a:xfrm>
          <a:prstGeom prst="rect">
            <a:avLst/>
          </a:prstGeom>
          <a:solidFill>
            <a:schemeClr val="tx1"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0" tIns="180000" rIns="720000" bIns="18000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CA" sz="3600" b="1" dirty="0">
                <a:solidFill>
                  <a:schemeClr val="bg1"/>
                </a:solidFill>
              </a:rPr>
              <a:t>GET FINANCIAL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CA" sz="3600" b="1" dirty="0">
                <a:solidFill>
                  <a:schemeClr val="bg1"/>
                </a:solidFill>
              </a:rPr>
              <a:t>SUPPORT.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CA" dirty="0">
                <a:solidFill>
                  <a:schemeClr val="bg1"/>
                </a:solidFill>
              </a:rPr>
              <a:t>Tuition exemption earned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en-CA" dirty="0">
                <a:solidFill>
                  <a:schemeClr val="bg1"/>
                </a:solidFill>
              </a:rPr>
              <a:t>for on-the-job hours.</a:t>
            </a:r>
          </a:p>
        </p:txBody>
      </p:sp>
    </p:spTree>
    <p:extLst>
      <p:ext uri="{BB962C8B-B14F-4D97-AF65-F5344CB8AC3E}">
        <p14:creationId xmlns:p14="http://schemas.microsoft.com/office/powerpoint/2010/main" val="166009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orker operating cnc milling machine at factory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030"/>
            <a:ext cx="12192000" cy="6908801"/>
          </a:xfrm>
          <a:prstGeom prst="rect">
            <a:avLst/>
          </a:prstGeom>
        </p:spPr>
      </p:pic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6155871" y="3065371"/>
            <a:ext cx="6283872" cy="1956571"/>
          </a:xfrm>
          <a:solidFill>
            <a:schemeClr val="tx1">
              <a:alpha val="85000"/>
            </a:schemeClr>
          </a:solidFill>
        </p:spPr>
        <p:txBody>
          <a:bodyPr lIns="900000" rIns="900000"/>
          <a:lstStyle/>
          <a:p>
            <a:pPr marL="0" indent="0">
              <a:spcBef>
                <a:spcPts val="0"/>
              </a:spcBef>
              <a:buNone/>
            </a:pPr>
            <a:r>
              <a:rPr lang="en-CA" sz="3600" dirty="0">
                <a:solidFill>
                  <a:schemeClr val="bg1"/>
                </a:solidFill>
              </a:rPr>
              <a:t>JOURNEYPERSON</a:t>
            </a:r>
            <a:br>
              <a:rPr lang="en-CA" sz="3600" dirty="0">
                <a:solidFill>
                  <a:schemeClr val="bg1"/>
                </a:solidFill>
              </a:rPr>
            </a:br>
            <a:r>
              <a:rPr lang="en-CA" sz="2800" b="0" dirty="0">
                <a:solidFill>
                  <a:schemeClr val="bg1"/>
                </a:solidFill>
                <a:latin typeface="+mn-lt"/>
              </a:rPr>
              <a:t>A holder of a Certificate</a:t>
            </a:r>
            <a:br>
              <a:rPr lang="en-CA" sz="2800" b="0" dirty="0">
                <a:solidFill>
                  <a:schemeClr val="bg1"/>
                </a:solidFill>
                <a:latin typeface="+mn-lt"/>
              </a:rPr>
            </a:br>
            <a:r>
              <a:rPr lang="en-CA" sz="2800" b="0" dirty="0">
                <a:solidFill>
                  <a:schemeClr val="bg1"/>
                </a:solidFill>
                <a:latin typeface="+mn-lt"/>
              </a:rPr>
              <a:t>of Qualification in a</a:t>
            </a:r>
            <a:br>
              <a:rPr lang="en-CA" sz="2800" b="0" dirty="0">
                <a:solidFill>
                  <a:schemeClr val="bg1"/>
                </a:solidFill>
                <a:latin typeface="+mn-lt"/>
              </a:rPr>
            </a:br>
            <a:r>
              <a:rPr lang="en-CA" sz="2800" b="0" dirty="0">
                <a:solidFill>
                  <a:schemeClr val="bg1"/>
                </a:solidFill>
                <a:latin typeface="+mn-lt"/>
              </a:rPr>
              <a:t>designated trade.</a:t>
            </a:r>
          </a:p>
        </p:txBody>
      </p:sp>
    </p:spTree>
    <p:extLst>
      <p:ext uri="{BB962C8B-B14F-4D97-AF65-F5344CB8AC3E}">
        <p14:creationId xmlns:p14="http://schemas.microsoft.com/office/powerpoint/2010/main" val="192353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irstylist blow drying client's hair.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" y="-32657"/>
            <a:ext cx="12153900" cy="689065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155870" y="3065372"/>
            <a:ext cx="6457043" cy="1898514"/>
          </a:xfrm>
          <a:prstGeom prst="rect">
            <a:avLst/>
          </a:prstGeom>
          <a:solidFill>
            <a:schemeClr val="tx1"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0" tIns="180000" rIns="900000" bIns="18000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CA" sz="3600" b="1" dirty="0">
                <a:solidFill>
                  <a:schemeClr val="bg1"/>
                </a:solidFill>
              </a:rPr>
              <a:t>OWN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3600" b="1" dirty="0">
                <a:solidFill>
                  <a:schemeClr val="bg1"/>
                </a:solidFill>
              </a:rPr>
              <a:t>YOUR OWN </a:t>
            </a:r>
            <a:r>
              <a:rPr lang="en-CA" sz="3600" b="1" dirty="0" smtClean="0">
                <a:solidFill>
                  <a:schemeClr val="bg1"/>
                </a:solidFill>
              </a:rPr>
              <a:t/>
            </a:r>
            <a:br>
              <a:rPr lang="en-CA" sz="3600" b="1" dirty="0" smtClean="0">
                <a:solidFill>
                  <a:schemeClr val="bg1"/>
                </a:solidFill>
              </a:rPr>
            </a:br>
            <a:r>
              <a:rPr lang="en-CA" sz="3600" b="1" dirty="0" smtClean="0">
                <a:solidFill>
                  <a:schemeClr val="bg1"/>
                </a:solidFill>
              </a:rPr>
              <a:t>BUSINESS</a:t>
            </a:r>
            <a:r>
              <a:rPr lang="en-CA" sz="36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935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7879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699" y="2382225"/>
            <a:ext cx="3962401" cy="350275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CA" b="1" dirty="0" smtClean="0">
                <a:solidFill>
                  <a:schemeClr val="bg1"/>
                </a:solidFill>
                <a:latin typeface="+mj-lt"/>
              </a:rPr>
              <a:t>JOURNEYPERSON HOURLY WAGES</a:t>
            </a:r>
            <a:endParaRPr lang="en-CA" sz="24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2158058"/>
              </p:ext>
            </p:extLst>
          </p:nvPr>
        </p:nvGraphicFramePr>
        <p:xfrm>
          <a:off x="5770823" y="2123998"/>
          <a:ext cx="4910575" cy="3332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23902">
                  <a:extLst>
                    <a:ext uri="{9D8B030D-6E8A-4147-A177-3AD203B41FA5}">
                      <a16:colId xmlns:a16="http://schemas.microsoft.com/office/drawing/2014/main" val="1584308221"/>
                    </a:ext>
                  </a:extLst>
                </a:gridCol>
                <a:gridCol w="1386673">
                  <a:extLst>
                    <a:ext uri="{9D8B030D-6E8A-4147-A177-3AD203B41FA5}">
                      <a16:colId xmlns:a16="http://schemas.microsoft.com/office/drawing/2014/main" val="107870949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CA" dirty="0" smtClean="0"/>
                        <a:t>Journeyperson Hourly Wages</a:t>
                      </a:r>
                      <a:endParaRPr lang="en-CA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23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5518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Bricklayer 	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$34.20 	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8209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Carpenter 	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$29.80 	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9753958"/>
                  </a:ext>
                </a:extLst>
              </a:tr>
              <a:tr h="200018"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Concrete finisher 	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$25.75 	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3365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Construction electrician 	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$35.25 	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235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Floor covering installer 	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$27.40 	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33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Industrial mechanic (millwright)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$32.55 	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0142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Roofer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$28.25 	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165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Sprinkler system installer 	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$37.80 	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23178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770823" y="5704106"/>
            <a:ext cx="51517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u="sng" dirty="0" smtClean="0">
                <a:solidFill>
                  <a:srgbClr val="4F5CD5"/>
                </a:solidFill>
                <a:latin typeface="+mn-lt"/>
                <a:hlinkClick r:id="rId3"/>
              </a:rPr>
              <a:t>https://www.gov.mb.ca/labour/standards/doc,ici-wage,factsheet.html</a:t>
            </a:r>
            <a:endParaRPr lang="en-CA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616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7879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699" y="2382225"/>
            <a:ext cx="3962401" cy="3502759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CA" sz="3600" b="1" dirty="0" smtClean="0">
                <a:solidFill>
                  <a:schemeClr val="bg1"/>
                </a:solidFill>
                <a:latin typeface="+mj-lt"/>
              </a:rPr>
              <a:t>COMPULSORY TRADES*</a:t>
            </a:r>
            <a:endParaRPr lang="en-CA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70823" y="5513188"/>
            <a:ext cx="4428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80975" algn="l"/>
              </a:tabLst>
            </a:pPr>
            <a:r>
              <a:rPr lang="en-CA" sz="1200" dirty="0" smtClean="0"/>
              <a:t>*	Require </a:t>
            </a:r>
            <a:r>
              <a:rPr lang="en-CA" sz="1200" dirty="0"/>
              <a:t>Registered Apprenticeship </a:t>
            </a:r>
            <a:r>
              <a:rPr lang="en-CA" sz="1200" dirty="0" smtClean="0"/>
              <a:t>Agreement 	</a:t>
            </a:r>
            <a:br>
              <a:rPr lang="en-CA" sz="1200" dirty="0" smtClean="0"/>
            </a:br>
            <a:r>
              <a:rPr lang="en-CA" sz="1200" dirty="0" smtClean="0"/>
              <a:t>	OR </a:t>
            </a:r>
            <a:r>
              <a:rPr lang="en-CA" sz="1200" dirty="0"/>
              <a:t>Certificate of Qualification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770822" y="907409"/>
            <a:ext cx="462922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Construction </a:t>
            </a:r>
            <a:r>
              <a:rPr lang="en-CA" sz="2000" dirty="0" smtClean="0"/>
              <a:t>electrician</a:t>
            </a: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Crane </a:t>
            </a:r>
            <a:r>
              <a:rPr lang="en-CA" sz="2000" dirty="0" smtClean="0"/>
              <a:t>operator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Mobile crane operator</a:t>
            </a:r>
            <a:endParaRPr lang="en-CA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Boom truck hoist operator</a:t>
            </a:r>
            <a:endParaRPr lang="en-CA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Tower crane operator</a:t>
            </a: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Industrial </a:t>
            </a:r>
            <a:r>
              <a:rPr lang="en-CA" sz="2000" dirty="0" smtClean="0"/>
              <a:t>electrician</a:t>
            </a: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Refrigeration and </a:t>
            </a:r>
            <a:r>
              <a:rPr lang="en-CA" sz="2000" dirty="0" smtClean="0"/>
              <a:t>air conditioning mechanic</a:t>
            </a: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Sprinkler </a:t>
            </a:r>
            <a:r>
              <a:rPr lang="en-CA" sz="2000" dirty="0" smtClean="0"/>
              <a:t>system installer</a:t>
            </a: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Steamfitter-pipefitter</a:t>
            </a: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err="1"/>
              <a:t>Electrologist</a:t>
            </a: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Esthetician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/>
              <a:t>Hairstylist</a:t>
            </a:r>
            <a:endParaRPr lang="en-CA" sz="2000" dirty="0" smtClean="0"/>
          </a:p>
        </p:txBody>
      </p:sp>
    </p:spTree>
    <p:extLst>
      <p:ext uri="{BB962C8B-B14F-4D97-AF65-F5344CB8AC3E}">
        <p14:creationId xmlns:p14="http://schemas.microsoft.com/office/powerpoint/2010/main" val="93367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809" y="1143000"/>
            <a:ext cx="10699657" cy="1854200"/>
          </a:xfrm>
        </p:spPr>
        <p:txBody>
          <a:bodyPr/>
          <a:lstStyle/>
          <a:p>
            <a:pPr algn="ctr"/>
            <a:r>
              <a:rPr lang="en-CA" sz="4800" dirty="0" smtClean="0">
                <a:solidFill>
                  <a:schemeClr val="bg1"/>
                </a:solidFill>
              </a:rPr>
              <a:t>Which trades are depicted in this presentation? 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8956" y="4351216"/>
            <a:ext cx="4981076" cy="21082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CA" sz="2000" dirty="0" smtClean="0">
                <a:hlinkClick r:id="rId2"/>
              </a:rPr>
              <a:t>https</a:t>
            </a:r>
            <a:r>
              <a:rPr lang="en-CA" sz="2000" dirty="0">
                <a:hlinkClick r:id="rId2"/>
              </a:rPr>
              <a:t>://</a:t>
            </a:r>
            <a:r>
              <a:rPr lang="en-CA" sz="2000" dirty="0" smtClean="0">
                <a:hlinkClick r:id="rId2"/>
              </a:rPr>
              <a:t>www.gov.mb.ca/wd/apprenticeship/discover/mbtrades/index.html</a:t>
            </a:r>
            <a:endParaRPr lang="en-CA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269" y="41402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at construction site looking at blueprint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-114300" y="3065371"/>
            <a:ext cx="5656941" cy="2461369"/>
          </a:xfrm>
          <a:solidFill>
            <a:schemeClr val="tx1">
              <a:alpha val="85000"/>
            </a:schemeClr>
          </a:solidFill>
        </p:spPr>
        <p:txBody>
          <a:bodyPr lIns="396000" rIns="396000"/>
          <a:lstStyle/>
          <a:p>
            <a:pPr lvl="0" algn="r">
              <a:spcBef>
                <a:spcPts val="0"/>
              </a:spcBef>
            </a:pPr>
            <a:r>
              <a:rPr lang="en-CA" sz="3600" dirty="0" smtClean="0">
                <a:solidFill>
                  <a:srgbClr val="FFFFFF"/>
                </a:solidFill>
                <a:ea typeface="+mn-ea"/>
                <a:cs typeface="+mn-cs"/>
              </a:rPr>
              <a:t>VOLUNTARY TRADES</a:t>
            </a:r>
            <a:r>
              <a:rPr lang="en-CA" sz="3600" dirty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CA" sz="36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CA" sz="2800" b="0" dirty="0">
                <a:solidFill>
                  <a:srgbClr val="FFFFFF"/>
                </a:solidFill>
                <a:ea typeface="+mn-ea"/>
                <a:cs typeface="+mn-cs"/>
              </a:rPr>
              <a:t>Do not require a </a:t>
            </a:r>
            <a:r>
              <a:rPr lang="en-CA" sz="2800" b="0" dirty="0" smtClean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CA" sz="2800" b="0" dirty="0" smtClean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CA" sz="2800" b="0" dirty="0" smtClean="0">
                <a:solidFill>
                  <a:srgbClr val="FFFFFF"/>
                </a:solidFill>
                <a:ea typeface="+mn-ea"/>
                <a:cs typeface="+mn-cs"/>
              </a:rPr>
              <a:t>Certification </a:t>
            </a:r>
            <a:r>
              <a:rPr lang="en-CA" sz="2800" b="0" dirty="0">
                <a:solidFill>
                  <a:srgbClr val="FFFFFF"/>
                </a:solidFill>
                <a:ea typeface="+mn-ea"/>
                <a:cs typeface="+mn-cs"/>
              </a:rPr>
              <a:t>of Qualification </a:t>
            </a:r>
            <a:r>
              <a:rPr lang="en-CA" sz="2800" b="0" dirty="0" smtClean="0">
                <a:solidFill>
                  <a:srgbClr val="FFFFFF"/>
                </a:solidFill>
                <a:ea typeface="+mn-ea"/>
                <a:cs typeface="+mn-cs"/>
              </a:rPr>
              <a:t/>
            </a:r>
            <a:br>
              <a:rPr lang="en-CA" sz="2800" b="0" dirty="0" smtClean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CA" sz="2800" b="0" dirty="0" smtClean="0">
                <a:solidFill>
                  <a:srgbClr val="FFFFFF"/>
                </a:solidFill>
                <a:ea typeface="+mn-ea"/>
                <a:cs typeface="+mn-cs"/>
              </a:rPr>
              <a:t>to work </a:t>
            </a:r>
            <a:r>
              <a:rPr lang="en-CA" sz="2800" b="0" dirty="0">
                <a:solidFill>
                  <a:srgbClr val="FFFFFF"/>
                </a:solidFill>
                <a:ea typeface="+mn-ea"/>
                <a:cs typeface="+mn-cs"/>
              </a:rPr>
              <a:t>in Manitoba.</a:t>
            </a:r>
          </a:p>
        </p:txBody>
      </p:sp>
    </p:spTree>
    <p:extLst>
      <p:ext uri="{BB962C8B-B14F-4D97-AF65-F5344CB8AC3E}">
        <p14:creationId xmlns:p14="http://schemas.microsoft.com/office/powerpoint/2010/main" val="254815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penter Training Female Apprentice To Use Plane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6895"/>
            <a:ext cx="12192000" cy="6884895"/>
          </a:xfrm>
          <a:prstGeom prst="rect">
            <a:avLst/>
          </a:prstGeom>
        </p:spPr>
      </p:pic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-114300" y="3065371"/>
            <a:ext cx="5656941" cy="3106829"/>
          </a:xfrm>
          <a:solidFill>
            <a:schemeClr val="tx1">
              <a:alpha val="85000"/>
            </a:schemeClr>
          </a:solidFill>
        </p:spPr>
        <p:txBody>
          <a:bodyPr lIns="900000" rIns="684000"/>
          <a:lstStyle/>
          <a:p>
            <a:pPr lvl="0" algn="r">
              <a:spcBef>
                <a:spcPts val="0"/>
              </a:spcBef>
            </a:pPr>
            <a:r>
              <a:rPr lang="en-CA" sz="2400" b="0" dirty="0">
                <a:solidFill>
                  <a:srgbClr val="FFFFFF"/>
                </a:solidFill>
                <a:ea typeface="+mn-ea"/>
                <a:cs typeface="+mn-cs"/>
              </a:rPr>
              <a:t>A </a:t>
            </a:r>
            <a:r>
              <a:rPr lang="en-CA" sz="2400" dirty="0">
                <a:solidFill>
                  <a:srgbClr val="FFFFFF"/>
                </a:solidFill>
                <a:ea typeface="+mn-ea"/>
                <a:cs typeface="+mn-cs"/>
              </a:rPr>
              <a:t>RED SEAL </a:t>
            </a:r>
            <a:r>
              <a:rPr lang="en-CA" sz="2400" b="0" dirty="0">
                <a:solidFill>
                  <a:srgbClr val="FFFFFF"/>
                </a:solidFill>
                <a:ea typeface="+mn-ea"/>
                <a:cs typeface="+mn-cs"/>
              </a:rPr>
              <a:t>endorsement</a:t>
            </a:r>
            <a:br>
              <a:rPr lang="en-CA" sz="2400" b="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CA" sz="2400" b="0" dirty="0">
                <a:solidFill>
                  <a:srgbClr val="FFFFFF"/>
                </a:solidFill>
                <a:ea typeface="+mn-ea"/>
                <a:cs typeface="+mn-cs"/>
              </a:rPr>
              <a:t>indicates the holder has met the national standards in </a:t>
            </a:r>
            <a:r>
              <a:rPr lang="en-CA" sz="2400" b="0" dirty="0" smtClean="0">
                <a:solidFill>
                  <a:srgbClr val="FFFFFF"/>
                </a:solidFill>
                <a:ea typeface="+mn-ea"/>
                <a:cs typeface="+mn-cs"/>
              </a:rPr>
              <a:t>the trade</a:t>
            </a:r>
            <a:r>
              <a:rPr lang="en-CA" sz="2400" b="0" dirty="0">
                <a:solidFill>
                  <a:srgbClr val="FFFFFF"/>
                </a:solidFill>
                <a:ea typeface="+mn-ea"/>
                <a:cs typeface="+mn-cs"/>
              </a:rPr>
              <a:t>, </a:t>
            </a:r>
            <a:r>
              <a:rPr lang="en-CA" sz="2400" b="0">
                <a:solidFill>
                  <a:srgbClr val="FFFFFF"/>
                </a:solidFill>
                <a:ea typeface="+mn-ea"/>
                <a:cs typeface="+mn-cs"/>
              </a:rPr>
              <a:t>allowing </a:t>
            </a:r>
            <a:r>
              <a:rPr lang="en-CA" sz="2400" b="0" smtClean="0">
                <a:solidFill>
                  <a:srgbClr val="FFFFFF"/>
                </a:solidFill>
                <a:ea typeface="+mn-ea"/>
                <a:cs typeface="+mn-cs"/>
              </a:rPr>
              <a:t>tradespersons </a:t>
            </a:r>
            <a:r>
              <a:rPr lang="en-CA" sz="2400" b="0" dirty="0">
                <a:solidFill>
                  <a:srgbClr val="FFFFFF"/>
                </a:solidFill>
                <a:ea typeface="+mn-ea"/>
                <a:cs typeface="+mn-cs"/>
              </a:rPr>
              <a:t>to be recognized and work across Canada.</a:t>
            </a:r>
          </a:p>
        </p:txBody>
      </p:sp>
    </p:spTree>
    <p:extLst>
      <p:ext uri="{BB962C8B-B14F-4D97-AF65-F5344CB8AC3E}">
        <p14:creationId xmlns:p14="http://schemas.microsoft.com/office/powerpoint/2010/main" val="402543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990165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46171" y="517790"/>
            <a:ext cx="10699657" cy="1203434"/>
          </a:xfrm>
        </p:spPr>
        <p:txBody>
          <a:bodyPr/>
          <a:lstStyle/>
          <a:p>
            <a:pPr algn="ctr"/>
            <a:r>
              <a:rPr lang="es-ES" sz="4800" dirty="0">
                <a:solidFill>
                  <a:srgbClr val="ED2E3B"/>
                </a:solidFill>
              </a:rPr>
              <a:t>RED SEAL TRADES IN CANADA</a:t>
            </a:r>
            <a:endParaRPr lang="en-CA" sz="4800" dirty="0">
              <a:solidFill>
                <a:srgbClr val="ED2E3B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3750" y="2246849"/>
            <a:ext cx="11438250" cy="4401205"/>
          </a:xfrm>
          <a:prstGeom prst="rect">
            <a:avLst/>
          </a:prstGeom>
        </p:spPr>
        <p:txBody>
          <a:bodyPr wrap="square" numCol="3">
            <a:spAutoFit/>
          </a:bodyPr>
          <a:lstStyle/>
          <a:p>
            <a:r>
              <a:rPr lang="en-CA" sz="1400" dirty="0" smtClean="0"/>
              <a:t>Agricultural </a:t>
            </a:r>
            <a:r>
              <a:rPr lang="en-CA" sz="1400" dirty="0"/>
              <a:t>Equipment Technician</a:t>
            </a:r>
          </a:p>
          <a:p>
            <a:r>
              <a:rPr lang="en-CA" sz="1400" dirty="0"/>
              <a:t>Appliance Service Technician</a:t>
            </a:r>
          </a:p>
          <a:p>
            <a:r>
              <a:rPr lang="en-CA" sz="1400" dirty="0"/>
              <a:t>Auto Body and Collision Technician</a:t>
            </a:r>
          </a:p>
          <a:p>
            <a:r>
              <a:rPr lang="en-CA" sz="1400" dirty="0"/>
              <a:t>Automotive Refinishing Technician</a:t>
            </a:r>
          </a:p>
          <a:p>
            <a:r>
              <a:rPr lang="en-CA" sz="1400" dirty="0"/>
              <a:t>Automotive Service Technician</a:t>
            </a:r>
          </a:p>
          <a:p>
            <a:r>
              <a:rPr lang="en-CA" sz="1400" dirty="0"/>
              <a:t>Baker</a:t>
            </a:r>
          </a:p>
          <a:p>
            <a:r>
              <a:rPr lang="en-CA" sz="1400" dirty="0"/>
              <a:t>Boilermaker</a:t>
            </a:r>
          </a:p>
          <a:p>
            <a:r>
              <a:rPr lang="en-CA" sz="1400" dirty="0"/>
              <a:t>Bricklayer</a:t>
            </a:r>
          </a:p>
          <a:p>
            <a:r>
              <a:rPr lang="en-CA" sz="1400" dirty="0"/>
              <a:t>Cabinetmaker</a:t>
            </a:r>
          </a:p>
          <a:p>
            <a:r>
              <a:rPr lang="en-CA" sz="1400" dirty="0"/>
              <a:t>Carpenter</a:t>
            </a:r>
          </a:p>
          <a:p>
            <a:r>
              <a:rPr lang="en-CA" sz="1400" dirty="0"/>
              <a:t>Concrete Finisher</a:t>
            </a:r>
          </a:p>
          <a:p>
            <a:r>
              <a:rPr lang="en-CA" sz="1400" dirty="0"/>
              <a:t>Construction Craft Worker</a:t>
            </a:r>
          </a:p>
          <a:p>
            <a:r>
              <a:rPr lang="en-CA" sz="1400" dirty="0"/>
              <a:t>Construction Electrician</a:t>
            </a:r>
          </a:p>
          <a:p>
            <a:r>
              <a:rPr lang="en-CA" sz="1400" dirty="0"/>
              <a:t>Cook</a:t>
            </a:r>
          </a:p>
          <a:p>
            <a:r>
              <a:rPr lang="en-CA" sz="1400" dirty="0"/>
              <a:t>Drywall Finisher and Plasterer</a:t>
            </a:r>
          </a:p>
          <a:p>
            <a:r>
              <a:rPr lang="en-CA" sz="1400" dirty="0"/>
              <a:t>Electric Motor System Technician</a:t>
            </a:r>
          </a:p>
          <a:p>
            <a:r>
              <a:rPr lang="en-CA" sz="1400" dirty="0"/>
              <a:t>Floorcovering Installer</a:t>
            </a:r>
          </a:p>
          <a:p>
            <a:r>
              <a:rPr lang="en-CA" sz="1400" dirty="0"/>
              <a:t>Gasfitter — Class A</a:t>
            </a:r>
          </a:p>
          <a:p>
            <a:r>
              <a:rPr lang="en-CA" sz="1400" dirty="0"/>
              <a:t>Gasfitter — Class B</a:t>
            </a:r>
          </a:p>
          <a:p>
            <a:r>
              <a:rPr lang="en-CA" sz="1400" dirty="0"/>
              <a:t>Glazier</a:t>
            </a:r>
          </a:p>
          <a:p>
            <a:r>
              <a:rPr lang="en-CA" sz="1400" dirty="0" smtClean="0"/>
              <a:t>Hairstylist</a:t>
            </a:r>
            <a:endParaRPr lang="en-CA" sz="1400" dirty="0"/>
          </a:p>
          <a:p>
            <a:r>
              <a:rPr lang="en-CA" sz="1400" dirty="0"/>
              <a:t>Heavy Duty Equipment Technician</a:t>
            </a:r>
          </a:p>
          <a:p>
            <a:r>
              <a:rPr lang="en-CA" sz="1400" dirty="0"/>
              <a:t>Heavy Equipment Operator (Dozer)</a:t>
            </a:r>
          </a:p>
          <a:p>
            <a:r>
              <a:rPr lang="en-CA" sz="1400" dirty="0"/>
              <a:t>Heavy Equipment Operator (Excavator)</a:t>
            </a:r>
          </a:p>
          <a:p>
            <a:r>
              <a:rPr lang="en-CA" sz="1400" dirty="0"/>
              <a:t>Heavy Equipment Operator (Tractor-Loader-Backhoe)</a:t>
            </a:r>
          </a:p>
          <a:p>
            <a:r>
              <a:rPr lang="en-CA" sz="1400" dirty="0"/>
              <a:t>Industrial Electrician</a:t>
            </a:r>
          </a:p>
          <a:p>
            <a:r>
              <a:rPr lang="en-CA" sz="1400" dirty="0"/>
              <a:t>Industrial Mechanic (Millwright)</a:t>
            </a:r>
          </a:p>
          <a:p>
            <a:r>
              <a:rPr lang="en-CA" sz="1400" dirty="0"/>
              <a:t>Instrumentation and Control Technician</a:t>
            </a:r>
          </a:p>
          <a:p>
            <a:r>
              <a:rPr lang="en-CA" sz="1400" dirty="0"/>
              <a:t>Insulator (Heat and </a:t>
            </a:r>
            <a:r>
              <a:rPr lang="en-CA" sz="1400" dirty="0" smtClean="0"/>
              <a:t>Frost)</a:t>
            </a:r>
          </a:p>
          <a:p>
            <a:r>
              <a:rPr lang="en-CA" sz="1400" dirty="0"/>
              <a:t>Ironworker (Generalist)</a:t>
            </a:r>
          </a:p>
          <a:p>
            <a:r>
              <a:rPr lang="en-CA" sz="1400" dirty="0"/>
              <a:t>Ironworker (Reinforcing)</a:t>
            </a:r>
          </a:p>
          <a:p>
            <a:r>
              <a:rPr lang="en-CA" sz="1400" dirty="0"/>
              <a:t>Ironworker (Structural/Ornamental)</a:t>
            </a:r>
          </a:p>
          <a:p>
            <a:r>
              <a:rPr lang="en-CA" sz="1400" dirty="0"/>
              <a:t>Landscape Horticulturist</a:t>
            </a:r>
          </a:p>
          <a:p>
            <a:r>
              <a:rPr lang="en-CA" sz="1400" dirty="0"/>
              <a:t>Lather (Interior Systems Mechanic)</a:t>
            </a:r>
          </a:p>
          <a:p>
            <a:r>
              <a:rPr lang="en-CA" sz="1400" dirty="0"/>
              <a:t>Machinist</a:t>
            </a:r>
          </a:p>
          <a:p>
            <a:r>
              <a:rPr lang="en-CA" sz="1400" dirty="0"/>
              <a:t>Metal Fabricator (Fitter)</a:t>
            </a:r>
          </a:p>
          <a:p>
            <a:r>
              <a:rPr lang="en-CA" sz="1400" dirty="0"/>
              <a:t>Mobile Crane Operator</a:t>
            </a:r>
          </a:p>
          <a:p>
            <a:r>
              <a:rPr lang="en-CA" sz="1400" dirty="0"/>
              <a:t>Motorcycle Technician</a:t>
            </a:r>
          </a:p>
          <a:p>
            <a:r>
              <a:rPr lang="en-CA" sz="1400" dirty="0"/>
              <a:t>Oil Heat System Technician</a:t>
            </a:r>
          </a:p>
          <a:p>
            <a:r>
              <a:rPr lang="en-CA" sz="1400" dirty="0"/>
              <a:t>Painter and Decorator</a:t>
            </a:r>
          </a:p>
          <a:p>
            <a:r>
              <a:rPr lang="en-CA" sz="1400" dirty="0"/>
              <a:t>Parts Technician</a:t>
            </a:r>
          </a:p>
          <a:p>
            <a:r>
              <a:rPr lang="en-CA" sz="1400" dirty="0"/>
              <a:t>Plumber</a:t>
            </a:r>
          </a:p>
          <a:p>
            <a:r>
              <a:rPr lang="en-CA" sz="1400" dirty="0" err="1"/>
              <a:t>Powerline</a:t>
            </a:r>
            <a:r>
              <a:rPr lang="en-CA" sz="1400" dirty="0"/>
              <a:t> Technician</a:t>
            </a:r>
          </a:p>
          <a:p>
            <a:r>
              <a:rPr lang="en-CA" sz="1400" dirty="0"/>
              <a:t>Recreation Vehicle Service Technician</a:t>
            </a:r>
          </a:p>
          <a:p>
            <a:r>
              <a:rPr lang="en-CA" sz="1400" dirty="0"/>
              <a:t>Refrigeration and Air Conditioning Mechanic</a:t>
            </a:r>
          </a:p>
          <a:p>
            <a:r>
              <a:rPr lang="en-CA" sz="1400" dirty="0"/>
              <a:t>Roofer</a:t>
            </a:r>
          </a:p>
          <a:p>
            <a:r>
              <a:rPr lang="en-CA" sz="1400" dirty="0"/>
              <a:t>Sheet Metal Worker</a:t>
            </a:r>
          </a:p>
          <a:p>
            <a:r>
              <a:rPr lang="en-CA" sz="1400" dirty="0"/>
              <a:t>Sprinkler Fitter</a:t>
            </a:r>
          </a:p>
          <a:p>
            <a:r>
              <a:rPr lang="en-CA" sz="1400" dirty="0"/>
              <a:t>Steamfitter/Pipefitter</a:t>
            </a:r>
          </a:p>
          <a:p>
            <a:r>
              <a:rPr lang="en-CA" sz="1400" dirty="0" err="1"/>
              <a:t>Tilesetter</a:t>
            </a:r>
            <a:endParaRPr lang="en-CA" sz="1400" dirty="0"/>
          </a:p>
          <a:p>
            <a:r>
              <a:rPr lang="en-CA" sz="1400" dirty="0"/>
              <a:t>Tool and Die Maker</a:t>
            </a:r>
          </a:p>
          <a:p>
            <a:r>
              <a:rPr lang="en-CA" sz="1400" dirty="0"/>
              <a:t>Tower Crane Operator</a:t>
            </a:r>
          </a:p>
          <a:p>
            <a:r>
              <a:rPr lang="en-CA" sz="1400" dirty="0"/>
              <a:t>Transport Trailer Technician</a:t>
            </a:r>
          </a:p>
          <a:p>
            <a:r>
              <a:rPr lang="en-CA" sz="1400" dirty="0"/>
              <a:t>Truck and Transport Mechanic</a:t>
            </a:r>
          </a:p>
          <a:p>
            <a:r>
              <a:rPr lang="en-CA" sz="1400" dirty="0"/>
              <a:t>Welder</a:t>
            </a:r>
          </a:p>
          <a:p>
            <a:endParaRPr lang="en-CA" sz="1400" dirty="0"/>
          </a:p>
        </p:txBody>
      </p:sp>
      <p:sp>
        <p:nvSpPr>
          <p:cNvPr id="2" name="Rectangle 1"/>
          <p:cNvSpPr/>
          <p:nvPr/>
        </p:nvSpPr>
        <p:spPr>
          <a:xfrm>
            <a:off x="8229616" y="6401833"/>
            <a:ext cx="33212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80975" algn="l"/>
              </a:tabLst>
            </a:pPr>
            <a:r>
              <a:rPr lang="en-CA" sz="1000" dirty="0">
                <a:hlinkClick r:id="rId3"/>
              </a:rPr>
              <a:t>https://www.red-seal.ca/eng/trades/tr.1d.2s_l.3st.shtml</a:t>
            </a:r>
            <a:endParaRPr lang="en-CA" sz="1000" dirty="0"/>
          </a:p>
        </p:txBody>
      </p:sp>
      <p:pic>
        <p:nvPicPr>
          <p:cNvPr id="7" name="object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895" y="1299735"/>
            <a:ext cx="1368316" cy="140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7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7879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699" y="752399"/>
            <a:ext cx="3962401" cy="376098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CA" dirty="0">
                <a:solidFill>
                  <a:schemeClr val="bg1"/>
                </a:solidFill>
                <a:latin typeface="+mj-lt"/>
              </a:rPr>
              <a:t>Apprenticeship </a:t>
            </a:r>
            <a:r>
              <a:rPr lang="en-CA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CA" dirty="0" smtClean="0">
                <a:solidFill>
                  <a:schemeClr val="bg1"/>
                </a:solidFill>
                <a:latin typeface="+mj-lt"/>
              </a:rPr>
            </a:br>
            <a:r>
              <a:rPr lang="en-CA" dirty="0" smtClean="0">
                <a:solidFill>
                  <a:schemeClr val="bg1"/>
                </a:solidFill>
                <a:latin typeface="+mj-lt"/>
              </a:rPr>
              <a:t>Training Example:</a:t>
            </a:r>
            <a:endParaRPr lang="en-CA" dirty="0">
              <a:solidFill>
                <a:schemeClr val="bg1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b="1" dirty="0" smtClean="0">
                <a:solidFill>
                  <a:schemeClr val="bg1"/>
                </a:solidFill>
                <a:latin typeface="+mj-lt"/>
              </a:rPr>
              <a:t>CONSTRUCTION ELECTRICIAN</a:t>
            </a:r>
            <a:endParaRPr lang="en-CA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2356984"/>
              </p:ext>
            </p:extLst>
          </p:nvPr>
        </p:nvGraphicFramePr>
        <p:xfrm>
          <a:off x="5225143" y="2123998"/>
          <a:ext cx="6551526" cy="1767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3965">
                  <a:extLst>
                    <a:ext uri="{9D8B030D-6E8A-4147-A177-3AD203B41FA5}">
                      <a16:colId xmlns:a16="http://schemas.microsoft.com/office/drawing/2014/main" val="1584308221"/>
                    </a:ext>
                  </a:extLst>
                </a:gridCol>
                <a:gridCol w="1969477">
                  <a:extLst>
                    <a:ext uri="{9D8B030D-6E8A-4147-A177-3AD203B41FA5}">
                      <a16:colId xmlns:a16="http://schemas.microsoft.com/office/drawing/2014/main" val="906184687"/>
                    </a:ext>
                  </a:extLst>
                </a:gridCol>
                <a:gridCol w="2080008">
                  <a:extLst>
                    <a:ext uri="{9D8B030D-6E8A-4147-A177-3AD203B41FA5}">
                      <a16:colId xmlns:a16="http://schemas.microsoft.com/office/drawing/2014/main" val="2556022236"/>
                    </a:ext>
                  </a:extLst>
                </a:gridCol>
                <a:gridCol w="1678076">
                  <a:extLst>
                    <a:ext uri="{9D8B030D-6E8A-4147-A177-3AD203B41FA5}">
                      <a16:colId xmlns:a16="http://schemas.microsoft.com/office/drawing/2014/main" val="27383220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Levels</a:t>
                      </a:r>
                      <a:endParaRPr lang="en-CA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2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Total Hours/Year</a:t>
                      </a:r>
                    </a:p>
                    <a:p>
                      <a:r>
                        <a:rPr lang="en-CA" sz="1600" b="0" dirty="0" smtClean="0"/>
                        <a:t>(On-the-Job &amp; Technical Training)</a:t>
                      </a:r>
                      <a:endParaRPr lang="en-CA" sz="1600" b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2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Total Weeks/Year</a:t>
                      </a:r>
                    </a:p>
                    <a:p>
                      <a:r>
                        <a:rPr lang="en-CA" sz="1600" b="0" dirty="0" smtClean="0"/>
                        <a:t>(Technical Training)</a:t>
                      </a:r>
                      <a:endParaRPr lang="en-CA" sz="1600" b="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2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Delivered By</a:t>
                      </a:r>
                      <a:endParaRPr lang="en-CA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2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518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1800</a:t>
                      </a:r>
                    </a:p>
                  </a:txBody>
                  <a:tcPr>
                    <a:lnL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10-10-10-10</a:t>
                      </a:r>
                    </a:p>
                  </a:txBody>
                  <a:tcPr>
                    <a:lnL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RRC &amp; ACC</a:t>
                      </a:r>
                    </a:p>
                    <a:p>
                      <a:r>
                        <a:rPr lang="en-CA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(All levels)</a:t>
                      </a:r>
                    </a:p>
                    <a:p>
                      <a:r>
                        <a:rPr lang="en-CA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UCN</a:t>
                      </a:r>
                    </a:p>
                    <a:p>
                      <a:r>
                        <a:rPr lang="en-CA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(Levels 1 &amp; 2 only)</a:t>
                      </a:r>
                    </a:p>
                  </a:txBody>
                  <a:tcPr>
                    <a:lnL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820943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225143" y="5607986"/>
            <a:ext cx="64211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solidFill>
                  <a:srgbClr val="4F5CD5"/>
                </a:solidFill>
                <a:latin typeface="+mn-lt"/>
                <a:hlinkClick r:id="rId3"/>
              </a:rPr>
              <a:t>https://www.gov.mb.ca/wd/apprenticeship/discover/mbtrades/constructionelectrician.html</a:t>
            </a:r>
            <a:endParaRPr lang="en-CA" sz="12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5142" y="1194470"/>
            <a:ext cx="47461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rgbClr val="000000"/>
                </a:solidFill>
                <a:latin typeface="Helvetica 45 Light"/>
              </a:rPr>
              <a:t>Apprenticeship Annual Requirements</a:t>
            </a:r>
            <a:endParaRPr lang="en-CA" sz="2000" dirty="0"/>
          </a:p>
        </p:txBody>
      </p:sp>
      <p:pic>
        <p:nvPicPr>
          <p:cNvPr id="11" name="Picture 10" descr="Electrician with hardhat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3447" y="2823882"/>
            <a:ext cx="4800600" cy="403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0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7879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699" y="752399"/>
            <a:ext cx="3962401" cy="186977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CA" dirty="0">
                <a:solidFill>
                  <a:schemeClr val="bg1"/>
                </a:solidFill>
                <a:latin typeface="+mj-lt"/>
              </a:rPr>
              <a:t>Apprenticeship </a:t>
            </a:r>
            <a:r>
              <a:rPr lang="en-CA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CA" dirty="0" smtClean="0">
                <a:solidFill>
                  <a:schemeClr val="bg1"/>
                </a:solidFill>
                <a:latin typeface="+mj-lt"/>
              </a:rPr>
            </a:br>
            <a:r>
              <a:rPr lang="en-CA" dirty="0" smtClean="0">
                <a:solidFill>
                  <a:schemeClr val="bg1"/>
                </a:solidFill>
                <a:latin typeface="+mj-lt"/>
              </a:rPr>
              <a:t>Training Example:</a:t>
            </a:r>
            <a:endParaRPr lang="en-CA" dirty="0">
              <a:solidFill>
                <a:schemeClr val="bg1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b="1" dirty="0">
                <a:solidFill>
                  <a:schemeClr val="bg1"/>
                </a:solidFill>
                <a:latin typeface="+mj-lt"/>
              </a:rPr>
              <a:t>HAIRSTYLIST</a:t>
            </a:r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551675"/>
              </p:ext>
            </p:extLst>
          </p:nvPr>
        </p:nvGraphicFramePr>
        <p:xfrm>
          <a:off x="5225143" y="2123998"/>
          <a:ext cx="6551526" cy="1341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3965">
                  <a:extLst>
                    <a:ext uri="{9D8B030D-6E8A-4147-A177-3AD203B41FA5}">
                      <a16:colId xmlns:a16="http://schemas.microsoft.com/office/drawing/2014/main" val="1584308221"/>
                    </a:ext>
                  </a:extLst>
                </a:gridCol>
                <a:gridCol w="1969477">
                  <a:extLst>
                    <a:ext uri="{9D8B030D-6E8A-4147-A177-3AD203B41FA5}">
                      <a16:colId xmlns:a16="http://schemas.microsoft.com/office/drawing/2014/main" val="906184687"/>
                    </a:ext>
                  </a:extLst>
                </a:gridCol>
                <a:gridCol w="2080008">
                  <a:extLst>
                    <a:ext uri="{9D8B030D-6E8A-4147-A177-3AD203B41FA5}">
                      <a16:colId xmlns:a16="http://schemas.microsoft.com/office/drawing/2014/main" val="2556022236"/>
                    </a:ext>
                  </a:extLst>
                </a:gridCol>
                <a:gridCol w="1678076">
                  <a:extLst>
                    <a:ext uri="{9D8B030D-6E8A-4147-A177-3AD203B41FA5}">
                      <a16:colId xmlns:a16="http://schemas.microsoft.com/office/drawing/2014/main" val="27383220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600" dirty="0" smtClean="0"/>
                        <a:t>Levels</a:t>
                      </a:r>
                      <a:endParaRPr lang="en-CA" sz="1600" dirty="0"/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2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Total Hours/Year</a:t>
                      </a:r>
                    </a:p>
                    <a:p>
                      <a:r>
                        <a:rPr lang="en-CA" sz="1600" b="0" dirty="0" smtClean="0"/>
                        <a:t>(On-the-Job &amp; Technical Training)</a:t>
                      </a:r>
                      <a:endParaRPr lang="en-CA" sz="1600" b="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2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Total Weeks/Year</a:t>
                      </a:r>
                    </a:p>
                    <a:p>
                      <a:r>
                        <a:rPr lang="en-CA" sz="1600" b="0" dirty="0" smtClean="0"/>
                        <a:t>(Technical Training)</a:t>
                      </a:r>
                      <a:endParaRPr lang="en-CA" sz="1600" b="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2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Delivered By</a:t>
                      </a:r>
                      <a:endParaRPr lang="en-CA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2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518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3000</a:t>
                      </a:r>
                    </a:p>
                    <a:p>
                      <a:r>
                        <a:rPr lang="en-CA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(1500 each level)</a:t>
                      </a:r>
                    </a:p>
                  </a:txBody>
                  <a:tcPr>
                    <a:lnL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1400 hours</a:t>
                      </a:r>
                    </a:p>
                    <a:p>
                      <a:r>
                        <a:rPr lang="en-CA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(Level 1 only)</a:t>
                      </a:r>
                    </a:p>
                  </a:txBody>
                  <a:tcPr>
                    <a:lnL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Various Accredited Programs</a:t>
                      </a:r>
                    </a:p>
                  </a:txBody>
                  <a:tcPr>
                    <a:lnL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820943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225143" y="5607986"/>
            <a:ext cx="64211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solidFill>
                  <a:srgbClr val="4F5CD5"/>
                </a:solidFill>
                <a:latin typeface="+mn-lt"/>
                <a:hlinkClick r:id="rId3"/>
              </a:rPr>
              <a:t>https://www.gov.mb.ca/wd/apprenticeship/discover/mbtrades/hairstylist.html</a:t>
            </a:r>
            <a:endParaRPr lang="en-CA" sz="12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5143" y="119447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rgbClr val="000000"/>
                </a:solidFill>
                <a:latin typeface="Helvetica 45 Light"/>
              </a:rPr>
              <a:t>Apprenticeship Annual Requirements</a:t>
            </a:r>
            <a:endParaRPr lang="en-CA" sz="2000" dirty="0"/>
          </a:p>
        </p:txBody>
      </p:sp>
      <p:pic>
        <p:nvPicPr>
          <p:cNvPr id="9" name="Picture 8" descr="Professional female hairstylist teaching students haircutting technique.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700" y="2823882"/>
            <a:ext cx="4799854" cy="403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787900" cy="685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699" y="752399"/>
            <a:ext cx="3962401" cy="173530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CA" dirty="0">
                <a:solidFill>
                  <a:schemeClr val="bg1"/>
                </a:solidFill>
                <a:latin typeface="+mj-lt"/>
              </a:rPr>
              <a:t>Apprenticeship </a:t>
            </a:r>
            <a:r>
              <a:rPr lang="en-CA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CA" dirty="0" smtClean="0">
                <a:solidFill>
                  <a:schemeClr val="bg1"/>
                </a:solidFill>
                <a:latin typeface="+mj-lt"/>
              </a:rPr>
            </a:br>
            <a:r>
              <a:rPr lang="en-CA" dirty="0" smtClean="0">
                <a:solidFill>
                  <a:schemeClr val="bg1"/>
                </a:solidFill>
                <a:latin typeface="+mj-lt"/>
              </a:rPr>
              <a:t>Training Example:</a:t>
            </a:r>
            <a:endParaRPr lang="en-CA" dirty="0">
              <a:solidFill>
                <a:schemeClr val="bg1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b="1" dirty="0" smtClean="0">
                <a:solidFill>
                  <a:schemeClr val="bg1"/>
                </a:solidFill>
                <a:latin typeface="+mj-lt"/>
              </a:rPr>
              <a:t>WELDER</a:t>
            </a:r>
            <a:endParaRPr lang="en-CA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8037235"/>
              </p:ext>
            </p:extLst>
          </p:nvPr>
        </p:nvGraphicFramePr>
        <p:xfrm>
          <a:off x="5225143" y="2123998"/>
          <a:ext cx="6551526" cy="1193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3965">
                  <a:extLst>
                    <a:ext uri="{9D8B030D-6E8A-4147-A177-3AD203B41FA5}">
                      <a16:colId xmlns:a16="http://schemas.microsoft.com/office/drawing/2014/main" val="1584308221"/>
                    </a:ext>
                  </a:extLst>
                </a:gridCol>
                <a:gridCol w="1969477">
                  <a:extLst>
                    <a:ext uri="{9D8B030D-6E8A-4147-A177-3AD203B41FA5}">
                      <a16:colId xmlns:a16="http://schemas.microsoft.com/office/drawing/2014/main" val="906184687"/>
                    </a:ext>
                  </a:extLst>
                </a:gridCol>
                <a:gridCol w="2080008">
                  <a:extLst>
                    <a:ext uri="{9D8B030D-6E8A-4147-A177-3AD203B41FA5}">
                      <a16:colId xmlns:a16="http://schemas.microsoft.com/office/drawing/2014/main" val="2556022236"/>
                    </a:ext>
                  </a:extLst>
                </a:gridCol>
                <a:gridCol w="1678076">
                  <a:extLst>
                    <a:ext uri="{9D8B030D-6E8A-4147-A177-3AD203B41FA5}">
                      <a16:colId xmlns:a16="http://schemas.microsoft.com/office/drawing/2014/main" val="27383220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600" dirty="0" smtClean="0"/>
                        <a:t>Levels</a:t>
                      </a:r>
                      <a:endParaRPr lang="en-CA" sz="1600" dirty="0"/>
                    </a:p>
                  </a:txBody>
                  <a:tcPr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2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Total Hours/Year</a:t>
                      </a:r>
                    </a:p>
                    <a:p>
                      <a:r>
                        <a:rPr lang="en-CA" sz="1600" b="0" dirty="0" smtClean="0"/>
                        <a:t>(On-the-Job &amp; Technical Training)</a:t>
                      </a:r>
                      <a:endParaRPr lang="en-CA" sz="1600" b="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2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Total Weeks/Year</a:t>
                      </a:r>
                    </a:p>
                    <a:p>
                      <a:r>
                        <a:rPr lang="en-CA" sz="1600" b="0" dirty="0" smtClean="0"/>
                        <a:t>(Technical Training)</a:t>
                      </a:r>
                      <a:endParaRPr lang="en-CA" sz="1600" b="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23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1600" dirty="0" smtClean="0"/>
                        <a:t>Delivered By</a:t>
                      </a:r>
                      <a:endParaRPr lang="en-CA" sz="1600" dirty="0"/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823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518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1800</a:t>
                      </a:r>
                    </a:p>
                  </a:txBody>
                  <a:tcPr>
                    <a:lnL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8-8-8</a:t>
                      </a:r>
                    </a:p>
                  </a:txBody>
                  <a:tcPr>
                    <a:lnL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CA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</a:t>
                      </a:r>
                    </a:p>
                  </a:txBody>
                  <a:tcPr>
                    <a:lnL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5823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820943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225143" y="5607986"/>
            <a:ext cx="64211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solidFill>
                  <a:srgbClr val="4F5CD5"/>
                </a:solidFill>
                <a:latin typeface="+mn-lt"/>
                <a:hlinkClick r:id="rId3"/>
              </a:rPr>
              <a:t>https://www.gov.mb.ca/wd/apprenticeship/discover/mbtrades/welder.html</a:t>
            </a:r>
            <a:endParaRPr lang="en-CA" sz="12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25143" y="1194470"/>
            <a:ext cx="538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rgbClr val="000000"/>
                </a:solidFill>
                <a:latin typeface="Helvetica 45 Light"/>
              </a:rPr>
              <a:t>Apprenticeship Annual Requirements</a:t>
            </a:r>
            <a:endParaRPr lang="en-CA" sz="2000" dirty="0"/>
          </a:p>
        </p:txBody>
      </p:sp>
      <p:pic>
        <p:nvPicPr>
          <p:cNvPr id="7" name="Picture 6" descr="Welder works on pipeline 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814260"/>
            <a:ext cx="4787154" cy="404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8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oung female trainee welds steel with grinder in workshop.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32600"/>
          </a:xfrm>
          <a:prstGeom prst="rect">
            <a:avLst/>
          </a:prstGeom>
        </p:spPr>
      </p:pic>
      <p:sp>
        <p:nvSpPr>
          <p:cNvPr id="6" name="Title 7"/>
          <p:cNvSpPr>
            <a:spLocks noGrp="1"/>
          </p:cNvSpPr>
          <p:nvPr>
            <p:ph type="title"/>
          </p:nvPr>
        </p:nvSpPr>
        <p:spPr>
          <a:xfrm>
            <a:off x="6155871" y="1816100"/>
            <a:ext cx="6283872" cy="3746500"/>
          </a:xfrm>
          <a:solidFill>
            <a:schemeClr val="tx1">
              <a:alpha val="85000"/>
            </a:schemeClr>
          </a:solidFill>
        </p:spPr>
        <p:txBody>
          <a:bodyPr lIns="900000" rIns="900000"/>
          <a:lstStyle/>
          <a:p>
            <a:pPr lvl="0">
              <a:spcBef>
                <a:spcPts val="0"/>
              </a:spcBef>
            </a:pPr>
            <a:r>
              <a:rPr lang="en-CA" sz="2400" b="0" dirty="0">
                <a:solidFill>
                  <a:srgbClr val="FFFFFF"/>
                </a:solidFill>
                <a:ea typeface="+mn-ea"/>
                <a:cs typeface="+mn-cs"/>
              </a:rPr>
              <a:t>The</a:t>
            </a:r>
            <a:r>
              <a:rPr lang="en-CA" sz="2400" dirty="0">
                <a:solidFill>
                  <a:srgbClr val="FFFFFF"/>
                </a:solidFill>
                <a:ea typeface="+mn-ea"/>
                <a:cs typeface="+mn-cs"/>
              </a:rPr>
              <a:t> </a:t>
            </a:r>
            <a:r>
              <a:rPr lang="en-CA" sz="3200" dirty="0">
                <a:solidFill>
                  <a:srgbClr val="FFFFFF"/>
                </a:solidFill>
                <a:ea typeface="+mn-ea"/>
                <a:cs typeface="+mn-cs"/>
              </a:rPr>
              <a:t>OFFICE TO ADVANCE WOMEN APPRENTICES</a:t>
            </a:r>
            <a:br>
              <a:rPr lang="en-CA" sz="3200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CA" sz="3200" dirty="0">
                <a:solidFill>
                  <a:srgbClr val="FFFFFF"/>
                </a:solidFill>
                <a:ea typeface="+mn-ea"/>
                <a:cs typeface="+mn-cs"/>
              </a:rPr>
              <a:t>MANITOBA </a:t>
            </a:r>
            <a:r>
              <a:rPr lang="en-CA" sz="2400" b="0" dirty="0">
                <a:solidFill>
                  <a:srgbClr val="FFFFFF"/>
                </a:solidFill>
                <a:ea typeface="+mn-ea"/>
                <a:cs typeface="+mn-cs"/>
              </a:rPr>
              <a:t>was created to engage and support tradeswomen working in construction trades.</a:t>
            </a:r>
          </a:p>
        </p:txBody>
      </p:sp>
    </p:spTree>
    <p:extLst>
      <p:ext uri="{BB962C8B-B14F-4D97-AF65-F5344CB8AC3E}">
        <p14:creationId xmlns:p14="http://schemas.microsoft.com/office/powerpoint/2010/main" val="96271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et standing on cement with arrows painted all different directions.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2572"/>
            <a:ext cx="12192000" cy="693057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9656" y="273679"/>
            <a:ext cx="12772570" cy="3155321"/>
          </a:xfrm>
          <a:solidFill>
            <a:schemeClr val="tx1">
              <a:alpha val="85000"/>
            </a:schemeClr>
          </a:solidFill>
        </p:spPr>
        <p:txBody>
          <a:bodyPr lIns="1440000" tIns="180000" rIns="1440000" bIns="180000"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CA" sz="3600" dirty="0" smtClean="0">
                <a:solidFill>
                  <a:schemeClr val="bg1"/>
                </a:solidFill>
              </a:rPr>
              <a:t>The </a:t>
            </a:r>
            <a:r>
              <a:rPr lang="en-CA" sz="3600" dirty="0">
                <a:solidFill>
                  <a:schemeClr val="bg1"/>
                </a:solidFill>
              </a:rPr>
              <a:t>High School Apprenticeship Program </a:t>
            </a:r>
            <a:r>
              <a:rPr lang="en-CA" sz="3600" dirty="0" smtClean="0">
                <a:solidFill>
                  <a:schemeClr val="bg1"/>
                </a:solidFill>
              </a:rPr>
              <a:t>(HSAP) is </a:t>
            </a:r>
            <a:r>
              <a:rPr lang="en-CA" sz="3600" dirty="0">
                <a:solidFill>
                  <a:schemeClr val="bg1"/>
                </a:solidFill>
              </a:rPr>
              <a:t>a pathway for students in </a:t>
            </a:r>
            <a:r>
              <a:rPr lang="en-CA" sz="3600" dirty="0" smtClean="0">
                <a:solidFill>
                  <a:schemeClr val="bg1"/>
                </a:solidFill>
              </a:rPr>
              <a:t/>
            </a:r>
            <a:br>
              <a:rPr lang="en-CA" sz="3600" dirty="0" smtClean="0">
                <a:solidFill>
                  <a:schemeClr val="bg1"/>
                </a:solidFill>
              </a:rPr>
            </a:br>
            <a:r>
              <a:rPr lang="en-CA" sz="3600" dirty="0" smtClean="0">
                <a:solidFill>
                  <a:schemeClr val="bg1"/>
                </a:solidFill>
              </a:rPr>
              <a:t>Grades 10–12 </a:t>
            </a:r>
            <a:r>
              <a:rPr lang="en-CA" sz="3600" dirty="0">
                <a:solidFill>
                  <a:schemeClr val="bg1"/>
                </a:solidFill>
              </a:rPr>
              <a:t>to explore an </a:t>
            </a:r>
            <a:r>
              <a:rPr lang="en-CA" sz="3600" dirty="0" err="1">
                <a:solidFill>
                  <a:schemeClr val="bg1"/>
                </a:solidFill>
              </a:rPr>
              <a:t>apprenticeable</a:t>
            </a:r>
            <a:r>
              <a:rPr lang="en-CA" sz="3600" dirty="0">
                <a:solidFill>
                  <a:schemeClr val="bg1"/>
                </a:solidFill>
              </a:rPr>
              <a:t> trade while completing their academic graduation requirements.</a:t>
            </a:r>
          </a:p>
        </p:txBody>
      </p:sp>
    </p:spTree>
    <p:extLst>
      <p:ext uri="{BB962C8B-B14F-4D97-AF65-F5344CB8AC3E}">
        <p14:creationId xmlns:p14="http://schemas.microsoft.com/office/powerpoint/2010/main" val="292784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BCE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61943" y="0"/>
            <a:ext cx="463005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 descr="Female welding student.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350908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155870" y="3065372"/>
            <a:ext cx="6457043" cy="1849528"/>
          </a:xfrm>
          <a:prstGeom prst="rect">
            <a:avLst/>
          </a:prstGeom>
          <a:solidFill>
            <a:schemeClr val="tx1"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0" tIns="180000" rIns="900000" bIns="18000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en-CA" sz="3600" b="1" kern="0" dirty="0">
                <a:solidFill>
                  <a:srgbClr val="FFFFFF"/>
                </a:solidFill>
              </a:rPr>
              <a:t>LEARN A SKILLED TRADE AS AN APPRENTICE.</a:t>
            </a:r>
          </a:p>
        </p:txBody>
      </p:sp>
    </p:spTree>
    <p:extLst>
      <p:ext uri="{BB962C8B-B14F-4D97-AF65-F5344CB8AC3E}">
        <p14:creationId xmlns:p14="http://schemas.microsoft.com/office/powerpoint/2010/main" val="315564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icklayer making a brick wall.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515"/>
            <a:ext cx="12191518" cy="6850743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155870" y="3065371"/>
            <a:ext cx="6457043" cy="2323057"/>
          </a:xfrm>
          <a:prstGeom prst="rect">
            <a:avLst/>
          </a:prstGeom>
          <a:solidFill>
            <a:schemeClr val="tx1"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0" tIns="180000" rIns="900000" bIns="18000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1"/>
              </a:spcBef>
              <a:buNone/>
            </a:pPr>
            <a:r>
              <a:rPr lang="en-CA" dirty="0">
                <a:solidFill>
                  <a:srgbClr val="FFFFFF"/>
                </a:solidFill>
                <a:cs typeface="Arial"/>
              </a:rPr>
              <a:t>A</a:t>
            </a:r>
            <a:r>
              <a:rPr lang="en-CA" spc="-130" dirty="0">
                <a:solidFill>
                  <a:srgbClr val="FFFFFF"/>
                </a:solidFill>
                <a:cs typeface="Arial"/>
              </a:rPr>
              <a:t> </a:t>
            </a:r>
            <a:r>
              <a:rPr lang="en-CA" b="1" dirty="0">
                <a:solidFill>
                  <a:srgbClr val="FFFFFF"/>
                </a:solidFill>
                <a:cs typeface="Arial"/>
              </a:rPr>
              <a:t>SKILLED TRADE </a:t>
            </a:r>
            <a:r>
              <a:rPr lang="en-CA" spc="82" dirty="0">
                <a:solidFill>
                  <a:srgbClr val="FFFFFF"/>
                </a:solidFill>
                <a:cs typeface="Arial"/>
              </a:rPr>
              <a:t>is</a:t>
            </a:r>
            <a:r>
              <a:rPr lang="en-CA" spc="-130" dirty="0">
                <a:solidFill>
                  <a:srgbClr val="FFFFFF"/>
                </a:solidFill>
                <a:cs typeface="Arial"/>
              </a:rPr>
              <a:t> </a:t>
            </a:r>
            <a:r>
              <a:rPr lang="en-CA" spc="-30" dirty="0">
                <a:solidFill>
                  <a:srgbClr val="FFFFFF"/>
                </a:solidFill>
                <a:cs typeface="Arial"/>
              </a:rPr>
              <a:t>a </a:t>
            </a:r>
            <a:r>
              <a:rPr lang="en-CA" spc="52" dirty="0">
                <a:solidFill>
                  <a:srgbClr val="FFFFFF"/>
                </a:solidFill>
                <a:cs typeface="Arial"/>
              </a:rPr>
              <a:t>career</a:t>
            </a:r>
            <a:r>
              <a:rPr lang="en-CA" spc="3" dirty="0">
                <a:solidFill>
                  <a:srgbClr val="FFFFFF"/>
                </a:solidFill>
                <a:cs typeface="Arial"/>
              </a:rPr>
              <a:t> </a:t>
            </a:r>
            <a:r>
              <a:rPr lang="en-CA" spc="136" dirty="0">
                <a:solidFill>
                  <a:srgbClr val="FFFFFF"/>
                </a:solidFill>
                <a:cs typeface="Arial"/>
              </a:rPr>
              <a:t>path</a:t>
            </a:r>
            <a:r>
              <a:rPr lang="en-CA" spc="3" dirty="0">
                <a:solidFill>
                  <a:srgbClr val="FFFFFF"/>
                </a:solidFill>
                <a:cs typeface="Arial"/>
              </a:rPr>
              <a:t> </a:t>
            </a:r>
            <a:r>
              <a:rPr lang="en-CA" spc="73" dirty="0">
                <a:solidFill>
                  <a:srgbClr val="FFFFFF"/>
                </a:solidFill>
                <a:cs typeface="Arial"/>
              </a:rPr>
              <a:t>in</a:t>
            </a:r>
            <a:r>
              <a:rPr lang="en-CA" spc="6" dirty="0">
                <a:solidFill>
                  <a:srgbClr val="FFFFFF"/>
                </a:solidFill>
                <a:cs typeface="Arial"/>
              </a:rPr>
              <a:t> </a:t>
            </a:r>
            <a:r>
              <a:rPr lang="en-CA" spc="118" dirty="0">
                <a:solidFill>
                  <a:srgbClr val="FFFFFF"/>
                </a:solidFill>
                <a:cs typeface="Arial"/>
              </a:rPr>
              <a:t>hands-</a:t>
            </a:r>
            <a:r>
              <a:rPr lang="en-CA" spc="115" dirty="0">
                <a:solidFill>
                  <a:srgbClr val="FFFFFF"/>
                </a:solidFill>
                <a:cs typeface="Arial"/>
              </a:rPr>
              <a:t>on </a:t>
            </a:r>
            <a:r>
              <a:rPr lang="en-CA" spc="173" dirty="0">
                <a:solidFill>
                  <a:srgbClr val="FFFFFF"/>
                </a:solidFill>
                <a:cs typeface="Arial"/>
              </a:rPr>
              <a:t>work</a:t>
            </a:r>
            <a:r>
              <a:rPr lang="en-CA" dirty="0">
                <a:solidFill>
                  <a:srgbClr val="FFFFFF"/>
                </a:solidFill>
                <a:cs typeface="Arial"/>
              </a:rPr>
              <a:t> </a:t>
            </a:r>
            <a:r>
              <a:rPr lang="en-CA" spc="167" dirty="0">
                <a:solidFill>
                  <a:srgbClr val="FFFFFF"/>
                </a:solidFill>
                <a:cs typeface="Arial"/>
              </a:rPr>
              <a:t>with</a:t>
            </a:r>
            <a:r>
              <a:rPr lang="en-CA" spc="3" dirty="0">
                <a:solidFill>
                  <a:srgbClr val="FFFFFF"/>
                </a:solidFill>
                <a:cs typeface="Arial"/>
              </a:rPr>
              <a:t> </a:t>
            </a:r>
            <a:r>
              <a:rPr lang="en-CA" spc="76" dirty="0">
                <a:solidFill>
                  <a:srgbClr val="FFFFFF"/>
                </a:solidFill>
                <a:cs typeface="Arial"/>
              </a:rPr>
              <a:t>specialized </a:t>
            </a:r>
            <a:r>
              <a:rPr lang="en-CA" spc="124" dirty="0">
                <a:solidFill>
                  <a:srgbClr val="FFFFFF"/>
                </a:solidFill>
                <a:cs typeface="Arial"/>
              </a:rPr>
              <a:t>knowledge</a:t>
            </a:r>
            <a:r>
              <a:rPr lang="en-CA" spc="-3" dirty="0">
                <a:solidFill>
                  <a:srgbClr val="FFFFFF"/>
                </a:solidFill>
                <a:cs typeface="Arial"/>
              </a:rPr>
              <a:t> </a:t>
            </a:r>
            <a:r>
              <a:rPr lang="en-CA" spc="103" dirty="0">
                <a:solidFill>
                  <a:srgbClr val="FFFFFF"/>
                </a:solidFill>
                <a:cs typeface="Arial"/>
              </a:rPr>
              <a:t>and</a:t>
            </a:r>
            <a:r>
              <a:rPr lang="en-CA" spc="6" dirty="0">
                <a:solidFill>
                  <a:srgbClr val="FFFFFF"/>
                </a:solidFill>
                <a:cs typeface="Arial"/>
              </a:rPr>
              <a:t> </a:t>
            </a:r>
            <a:r>
              <a:rPr lang="en-CA" spc="76" dirty="0">
                <a:solidFill>
                  <a:srgbClr val="FFFFFF"/>
                </a:solidFill>
                <a:cs typeface="Arial"/>
              </a:rPr>
              <a:t>skills.</a:t>
            </a:r>
            <a:endParaRPr lang="en-CA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545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son in a hard hat looking at crane.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566058"/>
            <a:ext cx="12192000" cy="7424057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-595087" y="3065372"/>
            <a:ext cx="6137727" cy="1753371"/>
          </a:xfrm>
          <a:solidFill>
            <a:schemeClr val="tx1">
              <a:alpha val="85000"/>
            </a:schemeClr>
          </a:solidFill>
        </p:spPr>
        <p:txBody>
          <a:bodyPr lIns="1440000" tIns="180000" rIns="900000" bIns="180000" anchor="ctr" anchorCtr="0"/>
          <a:lstStyle/>
          <a:p>
            <a:pPr marL="0" indent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-CA" sz="4400" b="1" dirty="0">
                <a:solidFill>
                  <a:srgbClr val="FFFFFF"/>
                </a:solidFill>
                <a:ea typeface="+mj-ea"/>
                <a:cs typeface="+mj-cs"/>
              </a:rPr>
              <a:t>Why pursue </a:t>
            </a:r>
            <a:r>
              <a:rPr lang="en-CA" sz="4400" b="1" dirty="0" smtClean="0">
                <a:solidFill>
                  <a:srgbClr val="FFFFFF"/>
                </a:solidFill>
                <a:ea typeface="+mj-ea"/>
                <a:cs typeface="+mj-cs"/>
              </a:rPr>
              <a:t/>
            </a:r>
            <a:br>
              <a:rPr lang="en-CA" sz="4400" b="1" dirty="0" smtClean="0">
                <a:solidFill>
                  <a:srgbClr val="FFFFFF"/>
                </a:solidFill>
                <a:ea typeface="+mj-ea"/>
                <a:cs typeface="+mj-cs"/>
              </a:rPr>
            </a:br>
            <a:r>
              <a:rPr lang="en-CA" sz="4400" b="1" dirty="0" smtClean="0">
                <a:solidFill>
                  <a:srgbClr val="FFFFFF"/>
                </a:solidFill>
                <a:ea typeface="+mj-ea"/>
                <a:cs typeface="+mj-cs"/>
              </a:rPr>
              <a:t>a </a:t>
            </a:r>
            <a:r>
              <a:rPr lang="en-CA" sz="4400" b="1" dirty="0">
                <a:solidFill>
                  <a:srgbClr val="FFFFFF"/>
                </a:solidFill>
                <a:ea typeface="+mj-ea"/>
                <a:cs typeface="+mj-cs"/>
              </a:rPr>
              <a:t>trade?</a:t>
            </a:r>
            <a:endParaRPr lang="en-CA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43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wo student welders.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7053943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155870" y="3065372"/>
            <a:ext cx="6457043" cy="2012814"/>
          </a:xfrm>
          <a:prstGeom prst="rect">
            <a:avLst/>
          </a:prstGeom>
          <a:solidFill>
            <a:schemeClr val="tx1"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0" tIns="180000" rIns="900000" bIns="18000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CA" sz="3600" b="1" dirty="0">
                <a:solidFill>
                  <a:schemeClr val="bg1"/>
                </a:solidFill>
              </a:rPr>
              <a:t>WORK WITH </a:t>
            </a:r>
            <a:endParaRPr lang="en-CA" sz="36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CA" sz="3600" b="1" dirty="0" smtClean="0">
                <a:solidFill>
                  <a:schemeClr val="bg1"/>
                </a:solidFill>
              </a:rPr>
              <a:t>YOUR HANDS, HEAD, AND HEART.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48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pprentice working outdoor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65314"/>
            <a:ext cx="12192000" cy="689065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155870" y="3065372"/>
            <a:ext cx="6457043" cy="2012814"/>
          </a:xfrm>
          <a:prstGeom prst="rect">
            <a:avLst/>
          </a:prstGeom>
          <a:solidFill>
            <a:schemeClr val="tx1">
              <a:alpha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00000" tIns="180000" rIns="900000" bIns="18000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CA" sz="3600" b="1" dirty="0" smtClean="0">
                <a:solidFill>
                  <a:schemeClr val="bg1"/>
                </a:solidFill>
              </a:rPr>
              <a:t>PROBLEM </a:t>
            </a:r>
            <a:r>
              <a:rPr lang="en-CA" sz="3600" b="1" dirty="0">
                <a:solidFill>
                  <a:schemeClr val="bg1"/>
                </a:solidFill>
              </a:rPr>
              <a:t>SOLVE.</a:t>
            </a:r>
            <a:endParaRPr lang="en-C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31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vernment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government</Template>
  <TotalTime>0</TotalTime>
  <Words>943</Words>
  <Application>Microsoft Office PowerPoint</Application>
  <PresentationFormat>Widescreen</PresentationFormat>
  <Paragraphs>244</Paragraphs>
  <Slides>36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Helvetica 45 Light</vt:lpstr>
      <vt:lpstr>government</vt:lpstr>
      <vt:lpstr>High School  Apprenticeship  Program </vt:lpstr>
      <vt:lpstr>Notes for HSAP Educators</vt:lpstr>
      <vt:lpstr>Which trades are depicted in this presentation?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PURSUE ADVANCEMENT OPPORTUNITIES.</vt:lpstr>
      <vt:lpstr>WORK OUTDOORS.</vt:lpstr>
      <vt:lpstr>PowerPoint Presentation</vt:lpstr>
      <vt:lpstr>GAIN A SENSE OF ACCOMPLISHMENT</vt:lpstr>
      <vt:lpstr>BUILD YOUR FUTURE.</vt:lpstr>
      <vt:lpstr>Manitoba has over 55 trades.</vt:lpstr>
      <vt:lpstr>Alternative Pathways to a Trades Career</vt:lpstr>
      <vt:lpstr>PowerPoint Presentation</vt:lpstr>
      <vt:lpstr>PowerPoint Presentation</vt:lpstr>
      <vt:lpstr>Discover Your Trade</vt:lpstr>
      <vt:lpstr>PowerPoint Presentation</vt:lpstr>
      <vt:lpstr>JOURNEYPERSON A holder of a Certificate of Qualification in a designated trade.</vt:lpstr>
      <vt:lpstr>PowerPoint Presentation</vt:lpstr>
      <vt:lpstr>PowerPoint Presentation</vt:lpstr>
      <vt:lpstr>PowerPoint Presentation</vt:lpstr>
      <vt:lpstr>VOLUNTARY TRADES Do not require a  Certification of Qualification  to work in Manitoba.</vt:lpstr>
      <vt:lpstr>A RED SEAL endorsement indicates the holder has met the national standards in the trade, allowing tradespersons to be recognized and work across Canada.</vt:lpstr>
      <vt:lpstr>RED SEAL TRADES IN CANADA</vt:lpstr>
      <vt:lpstr>PowerPoint Presentation</vt:lpstr>
      <vt:lpstr>PowerPoint Presentation</vt:lpstr>
      <vt:lpstr>PowerPoint Presentation</vt:lpstr>
      <vt:lpstr>The OFFICE TO ADVANCE WOMEN APPRENTICES MANITOBA was created to engage and support tradeswomen working in construction trades.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2022-11-09T17:33:29Z</dcterms:created>
  <dcterms:modified xsi:type="dcterms:W3CDTF">2022-11-09T17:56:26Z</dcterms:modified>
</cp:coreProperties>
</file>