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Lst>
  <p:notesMasterIdLst>
    <p:notesMasterId r:id="rId22"/>
  </p:notesMasterIdLst>
  <p:handoutMasterIdLst>
    <p:handoutMasterId r:id="rId23"/>
  </p:handoutMasterIdLst>
  <p:sldIdLst>
    <p:sldId id="489" r:id="rId2"/>
    <p:sldId id="490" r:id="rId3"/>
    <p:sldId id="468" r:id="rId4"/>
    <p:sldId id="469" r:id="rId5"/>
    <p:sldId id="470" r:id="rId6"/>
    <p:sldId id="471" r:id="rId7"/>
    <p:sldId id="472" r:id="rId8"/>
    <p:sldId id="473" r:id="rId9"/>
    <p:sldId id="474" r:id="rId10"/>
    <p:sldId id="481" r:id="rId11"/>
    <p:sldId id="482" r:id="rId12"/>
    <p:sldId id="478" r:id="rId13"/>
    <p:sldId id="479" r:id="rId14"/>
    <p:sldId id="487" r:id="rId15"/>
    <p:sldId id="480" r:id="rId16"/>
    <p:sldId id="486" r:id="rId17"/>
    <p:sldId id="488" r:id="rId18"/>
    <p:sldId id="483" r:id="rId19"/>
    <p:sldId id="484" r:id="rId20"/>
    <p:sldId id="485" r:id="rId2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000000"/>
    <a:srgbClr val="00FF00"/>
    <a:srgbClr val="FF0000"/>
    <a:srgbClr val="FFFF00"/>
    <a:srgbClr val="00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47148" autoAdjust="0"/>
  </p:normalViewPr>
  <p:slideViewPr>
    <p:cSldViewPr>
      <p:cViewPr>
        <p:scale>
          <a:sx n="75" d="100"/>
          <a:sy n="75" d="100"/>
        </p:scale>
        <p:origin x="-101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png"/><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ahoma" pitchFamily="34" charset="0"/>
              </a:defRPr>
            </a:lvl1pPr>
          </a:lstStyle>
          <a:p>
            <a:pPr>
              <a:defRPr/>
            </a:pPr>
            <a:endParaRPr lang="en-US"/>
          </a:p>
        </p:txBody>
      </p:sp>
      <p:sp>
        <p:nvSpPr>
          <p:cNvPr id="153603"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ahoma" pitchFamily="34" charset="0"/>
              </a:defRPr>
            </a:lvl1pPr>
          </a:lstStyle>
          <a:p>
            <a:pPr>
              <a:defRPr/>
            </a:pPr>
            <a:endParaRPr lang="en-US"/>
          </a:p>
        </p:txBody>
      </p:sp>
      <p:sp>
        <p:nvSpPr>
          <p:cNvPr id="153604"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ahoma" pitchFamily="34" charset="0"/>
              </a:defRPr>
            </a:lvl1pPr>
          </a:lstStyle>
          <a:p>
            <a:pPr>
              <a:defRPr/>
            </a:pPr>
            <a:endParaRPr lang="en-US"/>
          </a:p>
        </p:txBody>
      </p:sp>
      <p:sp>
        <p:nvSpPr>
          <p:cNvPr id="153605"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ahoma" pitchFamily="34" charset="0"/>
              </a:defRPr>
            </a:lvl1pPr>
          </a:lstStyle>
          <a:p>
            <a:pPr>
              <a:defRPr/>
            </a:pPr>
            <a:fld id="{C240C2C1-EF97-4759-9674-A699CBD9BD1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ahoma" pitchFamily="34" charset="0"/>
              </a:defRPr>
            </a:lvl1pPr>
          </a:lstStyle>
          <a:p>
            <a:pPr>
              <a:defRPr/>
            </a:pPr>
            <a:endParaRPr lang="en-US"/>
          </a:p>
        </p:txBody>
      </p:sp>
      <p:sp>
        <p:nvSpPr>
          <p:cNvPr id="9113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ahoma" pitchFamily="34" charset="0"/>
              </a:defRPr>
            </a:lvl1pPr>
          </a:lstStyle>
          <a:p>
            <a:pPr>
              <a:defRPr/>
            </a:pPr>
            <a:endParaRPr lang="en-US"/>
          </a:p>
        </p:txBody>
      </p:sp>
      <p:sp>
        <p:nvSpPr>
          <p:cNvPr id="694276"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114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114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ahoma" pitchFamily="34" charset="0"/>
              </a:defRPr>
            </a:lvl1pPr>
          </a:lstStyle>
          <a:p>
            <a:pPr>
              <a:defRPr/>
            </a:pPr>
            <a:endParaRPr lang="en-US"/>
          </a:p>
        </p:txBody>
      </p:sp>
      <p:sp>
        <p:nvSpPr>
          <p:cNvPr id="9114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ahoma" pitchFamily="34" charset="0"/>
              </a:defRPr>
            </a:lvl1pPr>
          </a:lstStyle>
          <a:p>
            <a:pPr>
              <a:defRPr/>
            </a:pPr>
            <a:fld id="{819503E1-4D5B-4FC8-84B4-1CD9DA8B069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45" name="Rectangle 2"/>
          <p:cNvSpPr>
            <a:spLocks noGrp="1" noRot="1" noChangeArrowheads="1" noTextEdit="1"/>
          </p:cNvSpPr>
          <p:nvPr>
            <p:ph type="sldImg"/>
          </p:nvPr>
        </p:nvSpPr>
        <p:spPr>
          <a:ln/>
        </p:spPr>
      </p:sp>
      <p:sp>
        <p:nvSpPr>
          <p:cNvPr id="697346"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0417" name="Rectangle 7"/>
          <p:cNvSpPr>
            <a:spLocks noGrp="1" noChangeArrowheads="1"/>
          </p:cNvSpPr>
          <p:nvPr>
            <p:ph type="sldNum" sz="quarter" idx="5"/>
          </p:nvPr>
        </p:nvSpPr>
        <p:spPr>
          <a:noFill/>
        </p:spPr>
        <p:txBody>
          <a:bodyPr/>
          <a:lstStyle/>
          <a:p>
            <a:fld id="{56762AB2-074A-4B00-98A9-0E2EA5304341}" type="slidenum">
              <a:rPr lang="en-US" smtClean="0"/>
              <a:pPr/>
              <a:t>3</a:t>
            </a:fld>
            <a:endParaRPr lang="en-US" smtClean="0"/>
          </a:p>
        </p:txBody>
      </p:sp>
      <p:sp>
        <p:nvSpPr>
          <p:cNvPr id="700418" name="Rectangle 2"/>
          <p:cNvSpPr>
            <a:spLocks noGrp="1" noRot="1" noChangeArrowheads="1" noTextEdit="1"/>
          </p:cNvSpPr>
          <p:nvPr>
            <p:ph type="sldImg"/>
          </p:nvPr>
        </p:nvSpPr>
        <p:spPr>
          <a:ln/>
        </p:spPr>
      </p:sp>
      <p:sp>
        <p:nvSpPr>
          <p:cNvPr id="700419" name="Rectangle 3"/>
          <p:cNvSpPr>
            <a:spLocks noGrp="1" noChangeArrowheads="1"/>
          </p:cNvSpPr>
          <p:nvPr>
            <p:ph type="body" idx="1"/>
          </p:nvPr>
        </p:nvSpPr>
        <p:spPr>
          <a:noFill/>
          <a:ln/>
        </p:spPr>
        <p:txBody>
          <a:bodyPr/>
          <a:lstStyle/>
          <a:p>
            <a:pPr eaLnBrk="1" hangingPunct="1">
              <a:lnSpc>
                <a:spcPct val="90000"/>
              </a:lnSpc>
            </a:pPr>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2465" name="Rectangle 2"/>
          <p:cNvSpPr>
            <a:spLocks noGrp="1" noRot="1" noChangeArrowheads="1" noTextEdit="1"/>
          </p:cNvSpPr>
          <p:nvPr>
            <p:ph type="sldImg"/>
          </p:nvPr>
        </p:nvSpPr>
        <p:spPr>
          <a:ln/>
        </p:spPr>
      </p:sp>
      <p:sp>
        <p:nvSpPr>
          <p:cNvPr id="702466" name="Rectangle 3"/>
          <p:cNvSpPr>
            <a:spLocks noGrp="1" noChangeArrowheads="1"/>
          </p:cNvSpPr>
          <p:nvPr>
            <p:ph type="body" idx="1"/>
          </p:nvPr>
        </p:nvSpPr>
        <p:spPr>
          <a:noFill/>
          <a:ln/>
        </p:spPr>
        <p:txBody>
          <a:bodyPr/>
          <a:lstStyle/>
          <a:p>
            <a:pPr>
              <a:lnSpc>
                <a:spcPct val="80000"/>
              </a:lnSpc>
            </a:pPr>
            <a:r>
              <a:rPr lang="en-US" sz="800" smtClean="0"/>
              <a:t>The purpose of this presentation is to allow schools to provide information to staff, students and school community regarding the decision of the Manitoba Government to implement the recommendations of the Healthy Kids Healthy Futures Task Force Report and mandate that all students in Grade 11 and Grade 12 be required to complete two PE/HE credits for graduation, in addition to the two credits required in Grade 9 and Grade 10.</a:t>
            </a:r>
          </a:p>
          <a:p>
            <a:pPr>
              <a:lnSpc>
                <a:spcPct val="80000"/>
              </a:lnSpc>
            </a:pPr>
            <a:endParaRPr lang="en-US" sz="800" smtClean="0"/>
          </a:p>
          <a:p>
            <a:pPr>
              <a:lnSpc>
                <a:spcPct val="80000"/>
              </a:lnSpc>
            </a:pPr>
            <a:r>
              <a:rPr lang="en-US" sz="800" smtClean="0"/>
              <a:t>Furthermore information specific to the following will be provided.  This information is taken directly from the “Implementation of Grades 11 and 12 Physical Education/Health Education: A Policy Document” which was released in the Spring of 2007.</a:t>
            </a:r>
          </a:p>
          <a:p>
            <a:pPr>
              <a:lnSpc>
                <a:spcPct val="80000"/>
              </a:lnSpc>
            </a:pPr>
            <a:endParaRPr lang="en-US" sz="800" smtClean="0"/>
          </a:p>
          <a:p>
            <a:pPr>
              <a:lnSpc>
                <a:spcPct val="80000"/>
              </a:lnSpc>
            </a:pPr>
            <a:r>
              <a:rPr lang="en-US" sz="800" b="1" smtClean="0"/>
              <a:t>Background to Healthy Kids Healthy Futures Task Force Report</a:t>
            </a:r>
          </a:p>
          <a:p>
            <a:pPr>
              <a:lnSpc>
                <a:spcPct val="80000"/>
              </a:lnSpc>
            </a:pPr>
            <a:endParaRPr lang="en-US" sz="800" smtClean="0"/>
          </a:p>
          <a:p>
            <a:pPr>
              <a:lnSpc>
                <a:spcPct val="80000"/>
              </a:lnSpc>
            </a:pPr>
            <a:r>
              <a:rPr lang="en-US" sz="900" b="1" u="sng" smtClean="0">
                <a:solidFill>
                  <a:srgbClr val="FF0000"/>
                </a:solidFill>
              </a:rPr>
              <a:t>Common Terminology-</a:t>
            </a:r>
            <a:r>
              <a:rPr lang="en-US" sz="800" smtClean="0"/>
              <a:t> YOU MAY OR MAY NOT WANT TO INCLUDE THIS.  YOU MAY CONSIDER TAKING THE FOLLOWING TERMS AND CREATING A HANDOUT RATHER THAN MULTIPLE SLIDES JUST ON TERMINOLOGY:</a:t>
            </a:r>
          </a:p>
          <a:p>
            <a:pPr>
              <a:lnSpc>
                <a:spcPct val="80000"/>
              </a:lnSpc>
            </a:pPr>
            <a:endParaRPr lang="en-US" sz="800" smtClean="0"/>
          </a:p>
          <a:p>
            <a:pPr>
              <a:lnSpc>
                <a:spcPct val="80000"/>
              </a:lnSpc>
            </a:pPr>
            <a:r>
              <a:rPr lang="en-US" sz="800" smtClean="0"/>
              <a:t>	</a:t>
            </a:r>
            <a:r>
              <a:rPr lang="en-US" sz="800" b="1" smtClean="0"/>
              <a:t>IN</a:t>
            </a:r>
            <a:r>
              <a:rPr lang="en-US" sz="800" smtClean="0"/>
              <a:t> refers to IN-class instructional time that is teacher-directed and based on learning outcomes from the curriculum. This class time is timetabled as part of the instructional day and students are required to attend. </a:t>
            </a:r>
          </a:p>
          <a:p>
            <a:pPr>
              <a:lnSpc>
                <a:spcPct val="80000"/>
              </a:lnSpc>
            </a:pPr>
            <a:r>
              <a:rPr lang="en-US" sz="800" smtClean="0"/>
              <a:t>	</a:t>
            </a:r>
            <a:r>
              <a:rPr lang="en-US" sz="800" b="1" smtClean="0"/>
              <a:t>OUT</a:t>
            </a:r>
            <a:r>
              <a:rPr lang="en-US" sz="800" smtClean="0"/>
              <a:t> refers to OUT-of-class time that is student-directed and based on learning outcomes from the curriculum that promote participation in physical activity. The OUT-of-class delivery option will require teacher/parent/guardian sign-off. The OUT-of-class time may include physical activities that occur</a:t>
            </a:r>
          </a:p>
          <a:p>
            <a:pPr>
              <a:lnSpc>
                <a:spcPct val="80000"/>
              </a:lnSpc>
            </a:pPr>
            <a:r>
              <a:rPr lang="en-US" sz="800" smtClean="0"/>
              <a:t>	in school with teacher supervision (e.g., intramurals, interschool sports, fitness workouts) but not during instructional class time</a:t>
            </a:r>
          </a:p>
          <a:p>
            <a:pPr>
              <a:lnSpc>
                <a:spcPct val="80000"/>
              </a:lnSpc>
            </a:pPr>
            <a:r>
              <a:rPr lang="en-US" sz="800" smtClean="0"/>
              <a:t>	outside of the school or off school property, and without direct supervision by a certified teacher or other person employed by or under contract with a school division</a:t>
            </a:r>
          </a:p>
          <a:p>
            <a:pPr>
              <a:lnSpc>
                <a:spcPct val="80000"/>
              </a:lnSpc>
            </a:pPr>
            <a:r>
              <a:rPr lang="en-US" sz="800" smtClean="0"/>
              <a:t>	</a:t>
            </a:r>
            <a:r>
              <a:rPr lang="en-US" sz="800" b="1" smtClean="0"/>
              <a:t>Teacher-directed</a:t>
            </a:r>
            <a:r>
              <a:rPr lang="en-US" sz="800" smtClean="0"/>
              <a:t> refers to the scheduled instructional time organized and taught by a certified teacher. </a:t>
            </a:r>
          </a:p>
          <a:p>
            <a:pPr>
              <a:lnSpc>
                <a:spcPct val="80000"/>
              </a:lnSpc>
            </a:pPr>
            <a:r>
              <a:rPr lang="en-US" sz="800" smtClean="0"/>
              <a:t>	</a:t>
            </a:r>
            <a:r>
              <a:rPr lang="en-US" sz="800" b="1" smtClean="0"/>
              <a:t>Student-directed</a:t>
            </a:r>
            <a:r>
              <a:rPr lang="en-US" sz="800" smtClean="0"/>
              <a:t> refers to the time when the student takes responsibility for achieving the learning outcomes through a physical activity practicum approved by the parent/guardian and teacher. Time spent engaging in physical activity as part of employment for remuneration does not qualify. </a:t>
            </a:r>
          </a:p>
          <a:p>
            <a:pPr>
              <a:lnSpc>
                <a:spcPct val="80000"/>
              </a:lnSpc>
            </a:pPr>
            <a:r>
              <a:rPr lang="en-US" sz="800" smtClean="0"/>
              <a:t>	</a:t>
            </a:r>
            <a:r>
              <a:rPr lang="en-US" sz="800" b="1" smtClean="0"/>
              <a:t>Risk management</a:t>
            </a:r>
            <a:r>
              <a:rPr lang="en-US" sz="800" smtClean="0"/>
              <a:t> is the process of identifying inherent or potential risks involved with any activity and then identifying strategies to minimize the risk of injury during participation in that activity</a:t>
            </a:r>
          </a:p>
          <a:p>
            <a:pPr>
              <a:lnSpc>
                <a:spcPct val="80000"/>
              </a:lnSpc>
            </a:pPr>
            <a:r>
              <a:rPr lang="en-US" sz="800" smtClean="0"/>
              <a:t>	</a:t>
            </a:r>
            <a:r>
              <a:rPr lang="en-US" sz="800" b="1" smtClean="0"/>
              <a:t>Physical activity</a:t>
            </a:r>
            <a:r>
              <a:rPr lang="en-US" sz="800" smtClean="0"/>
              <a:t> means all forms of large-muscle movement, including sports, dance, games, walking, and exercise for fitness and physical well-being. It may also include physical therapy or mobility training for students with special needs.</a:t>
            </a:r>
          </a:p>
          <a:p>
            <a:pPr>
              <a:lnSpc>
                <a:spcPct val="80000"/>
              </a:lnSpc>
            </a:pPr>
            <a:r>
              <a:rPr lang="en-US" sz="800" smtClean="0"/>
              <a:t>	</a:t>
            </a:r>
            <a:r>
              <a:rPr lang="en-US" sz="800" b="1" smtClean="0"/>
              <a:t>Physical activity practicum</a:t>
            </a:r>
            <a:r>
              <a:rPr lang="en-US" sz="800" smtClean="0"/>
              <a:t> is programming that students choose with teacher guidance to address health-related fitness components over a period of time with a primary emphasis on cardiovascular-respiratory endurance. Eligible practicum physical activities, particularly for the student-directed OUT-of-class time, must</a:t>
            </a:r>
          </a:p>
          <a:p>
            <a:pPr>
              <a:lnSpc>
                <a:spcPct val="80000"/>
              </a:lnSpc>
            </a:pPr>
            <a:r>
              <a:rPr lang="en-US" sz="800" smtClean="0"/>
              <a:t>	contain a minimum of 55 hours of moderate to vigorous physical activity that contributes to cardio-respiratory endurance (heart, lungs, circulatory system) plus one or more of the health-related fitness components (muscular strength, muscular endurance, and flexibility)</a:t>
            </a:r>
          </a:p>
          <a:p>
            <a:pPr>
              <a:lnSpc>
                <a:spcPct val="80000"/>
              </a:lnSpc>
            </a:pPr>
            <a:r>
              <a:rPr lang="en-US" sz="800" smtClean="0"/>
              <a:t>	be safe, ethical, and age/developmentally appropriate</a:t>
            </a:r>
          </a:p>
          <a:p>
            <a:pPr>
              <a:lnSpc>
                <a:spcPct val="80000"/>
              </a:lnSpc>
            </a:pPr>
            <a:r>
              <a:rPr lang="en-US" sz="800" smtClean="0"/>
              <a:t>	address risk management measures based on </a:t>
            </a:r>
            <a:r>
              <a:rPr lang="en-US" sz="800" i="1" smtClean="0"/>
              <a:t>Safety Guidelines for Physical Activity in Manitoba Schools </a:t>
            </a:r>
            <a:r>
              <a:rPr lang="en-US" sz="800" smtClean="0"/>
              <a:t>and</a:t>
            </a:r>
            <a:r>
              <a:rPr lang="en-US" sz="800" i="1" smtClean="0"/>
              <a:t> YouthSafe Manitoba: School Field Trip Guide</a:t>
            </a:r>
            <a:r>
              <a:rPr lang="en-US" sz="800" smtClean="0"/>
              <a:t>, and require special parental permission</a:t>
            </a:r>
          </a:p>
          <a:p>
            <a:pPr>
              <a:lnSpc>
                <a:spcPct val="80000"/>
              </a:lnSpc>
            </a:pPr>
            <a:r>
              <a:rPr lang="en-US" sz="800" smtClean="0"/>
              <a:t>	</a:t>
            </a:r>
            <a:r>
              <a:rPr lang="en-US" sz="800" b="1" smtClean="0"/>
              <a:t>Moderate activities</a:t>
            </a:r>
            <a:r>
              <a:rPr lang="en-US" sz="800" smtClean="0"/>
              <a:t> are physical activities that cause breathing and heart rate to increase. People engaging in moderate activities can hear themselves breathe but they can still talk. Examples of moderate activities include brisk walking, bicycling (less than 15 km/hour), skateboarding, shooting baskets, and curling. </a:t>
            </a:r>
          </a:p>
          <a:p>
            <a:pPr>
              <a:lnSpc>
                <a:spcPct val="80000"/>
              </a:lnSpc>
            </a:pPr>
            <a:r>
              <a:rPr lang="en-US" sz="800" smtClean="0"/>
              <a:t>	</a:t>
            </a:r>
            <a:r>
              <a:rPr lang="en-US" sz="800" b="1" smtClean="0"/>
              <a:t>Vigorous activities</a:t>
            </a:r>
            <a:r>
              <a:rPr lang="en-US" sz="800" smtClean="0"/>
              <a:t> are physical activities that cause breathing and heart rate to increase to a higher level whereby it would be difficult to talk. Examples include jogging, swimming, walking briskly, jumping jacks, sports that involve running, tobogganing, shoveling snow, and walking through deep snow. </a:t>
            </a:r>
          </a:p>
          <a:p>
            <a:pPr>
              <a:lnSpc>
                <a:spcPct val="80000"/>
              </a:lnSpc>
            </a:pPr>
            <a:r>
              <a:rPr lang="en-US" sz="800" smtClean="0"/>
              <a:t>	</a:t>
            </a:r>
            <a:r>
              <a:rPr lang="en-US" sz="800" b="1" smtClean="0"/>
              <a:t>Pre- and Post-Sign-off</a:t>
            </a:r>
            <a:r>
              <a:rPr lang="en-US" sz="800" smtClean="0"/>
              <a:t> refers to the sign-off process required for the student-directed option prior to implementing the physical activity practicum and upon its completion. This process involves teachers, students, parents/guardians, and/or supervising adult(s). The purpose of the Pre-Sign-off Form is to ensure the student/parent/guardian has chosen physical activity that is safe and appropriate to meet the learning outcomes. The purpose of the Post-Sign-off Form is to provide the documentation or evidence that the student met the requirements of the physical activity practicum.  </a:t>
            </a:r>
            <a:endParaRPr lang="fr-CA" sz="800" smtClean="0"/>
          </a:p>
          <a:p>
            <a:pPr>
              <a:lnSpc>
                <a:spcPct val="80000"/>
              </a:lnSpc>
            </a:pPr>
            <a:r>
              <a:rPr lang="fr-CA" sz="800" smtClean="0"/>
              <a:t></a:t>
            </a:r>
            <a:r>
              <a:rPr lang="en-US" sz="800" smtClean="0"/>
              <a:t>	</a:t>
            </a:r>
            <a:r>
              <a:rPr lang="en-US" sz="800" b="1" smtClean="0"/>
              <a:t>School-based activities</a:t>
            </a:r>
            <a:r>
              <a:rPr lang="en-US" sz="800" smtClean="0"/>
              <a:t> that may be selected for the OUT-of-class component of PE/HE are organized by the school/division and include sports teams, intramurals, clubs, field trips and others..</a:t>
            </a:r>
            <a:endParaRPr lang="fr-CA" sz="800" smtClean="0"/>
          </a:p>
          <a:p>
            <a:pPr>
              <a:lnSpc>
                <a:spcPct val="80000"/>
              </a:lnSpc>
            </a:pPr>
            <a:r>
              <a:rPr lang="fr-CA" sz="800" smtClean="0"/>
              <a:t></a:t>
            </a:r>
            <a:r>
              <a:rPr lang="en-US" sz="800" smtClean="0"/>
              <a:t>	</a:t>
            </a:r>
            <a:r>
              <a:rPr lang="en-US" sz="800" b="1" smtClean="0"/>
              <a:t>Non-school–based activities</a:t>
            </a:r>
            <a:r>
              <a:rPr lang="en-US" sz="800" smtClean="0"/>
              <a:t> are home-, community- or independently based activities that are not directly organized by the school or school division, such as community sports, classes, and clubs, and exercising at home.</a:t>
            </a:r>
            <a:endParaRPr lang="fr-CA" sz="800" smtClean="0"/>
          </a:p>
          <a:p>
            <a:pPr>
              <a:lnSpc>
                <a:spcPct val="80000"/>
              </a:lnSpc>
            </a:pPr>
            <a:r>
              <a:rPr lang="fr-CA" sz="800" smtClean="0"/>
              <a:t></a:t>
            </a:r>
            <a:r>
              <a:rPr lang="en-US" sz="800" smtClean="0"/>
              <a:t>	</a:t>
            </a:r>
            <a:r>
              <a:rPr lang="en-US" sz="800" b="1" smtClean="0"/>
              <a:t>Liability </a:t>
            </a:r>
            <a:r>
              <a:rPr lang="en-US" sz="800" smtClean="0"/>
              <a:t>is the legal responsibility for one’s actions or for one’s failure to act. A person or other entity that fails to meet this responsibility is vulnerable to be sued (i.e., be a defendant) in a lawsuit from a body that feels somehow wronged by this failure to act (i.e., a plaintiff). The plaintiff must prove the legal liability of the defendant in order to receive a court order for the defendant to pay damages or to otherwise remedy the situation (such as by fulfilling the terms of a contract). To prove liability the plaintiff must present evidence that the defendant had a responsibility to act, failed to fulfill that responsibility, and caused damages to the plaintiff as a result of this failure.</a:t>
            </a:r>
            <a:endParaRPr lang="fr-CA" sz="800" smtClean="0"/>
          </a:p>
          <a:p>
            <a:pPr>
              <a:lnSpc>
                <a:spcPct val="80000"/>
              </a:lnSpc>
            </a:pPr>
            <a:r>
              <a:rPr lang="fr-CA" sz="800" smtClean="0"/>
              <a:t></a:t>
            </a:r>
            <a:r>
              <a:rPr lang="en-US" sz="800" smtClean="0"/>
              <a:t>	 </a:t>
            </a:r>
            <a:r>
              <a:rPr lang="en-US" sz="800" b="1" smtClean="0"/>
              <a:t>Negligence </a:t>
            </a:r>
            <a:r>
              <a:rPr lang="en-US" sz="800" smtClean="0"/>
              <a:t>is a breach of the legal duty to take care which results in harm or injury, undesired by the person who is negligent, to the person who is harmed or injured </a:t>
            </a:r>
          </a:p>
          <a:p>
            <a:pPr>
              <a:lnSpc>
                <a:spcPct val="80000"/>
              </a:lnSpc>
            </a:pPr>
            <a:endParaRPr lang="en-US" sz="800" smtClean="0"/>
          </a:p>
          <a:p>
            <a:pPr>
              <a:lnSpc>
                <a:spcPct val="80000"/>
              </a:lnSpc>
            </a:pPr>
            <a:r>
              <a:rPr lang="en-US" sz="800" b="1" smtClean="0"/>
              <a:t>Implementation Timelines</a:t>
            </a:r>
          </a:p>
          <a:p>
            <a:pPr>
              <a:lnSpc>
                <a:spcPct val="80000"/>
              </a:lnSpc>
            </a:pPr>
            <a:endParaRPr lang="en-US" sz="800" smtClean="0"/>
          </a:p>
          <a:p>
            <a:pPr>
              <a:lnSpc>
                <a:spcPct val="80000"/>
              </a:lnSpc>
            </a:pPr>
            <a:r>
              <a:rPr lang="en-US" sz="800" b="1" smtClean="0"/>
              <a:t>Credit Requirements for Graduation</a:t>
            </a:r>
          </a:p>
          <a:p>
            <a:pPr>
              <a:lnSpc>
                <a:spcPct val="80000"/>
              </a:lnSpc>
            </a:pPr>
            <a:endParaRPr lang="en-US" sz="800" smtClean="0"/>
          </a:p>
          <a:p>
            <a:pPr>
              <a:lnSpc>
                <a:spcPct val="80000"/>
              </a:lnSpc>
            </a:pPr>
            <a:r>
              <a:rPr lang="en-US" sz="800" b="1" smtClean="0"/>
              <a:t>Curriculum Design and the IN-Class and OUT-of-Class Delivery Model</a:t>
            </a:r>
          </a:p>
          <a:p>
            <a:pPr>
              <a:lnSpc>
                <a:spcPct val="80000"/>
              </a:lnSpc>
            </a:pPr>
            <a:endParaRPr lang="en-US" sz="800" b="1" smtClean="0"/>
          </a:p>
          <a:p>
            <a:pPr>
              <a:lnSpc>
                <a:spcPct val="80000"/>
              </a:lnSpc>
            </a:pPr>
            <a:r>
              <a:rPr lang="en-US" sz="800" b="1" smtClean="0"/>
              <a:t>Evaluating and Reporting the Grades 11 &amp; 12 PE/HE Credits</a:t>
            </a:r>
          </a:p>
          <a:p>
            <a:pPr>
              <a:lnSpc>
                <a:spcPct val="80000"/>
              </a:lnSpc>
            </a:pPr>
            <a:endParaRPr lang="en-US" sz="800" smtClean="0"/>
          </a:p>
          <a:p>
            <a:pPr>
              <a:lnSpc>
                <a:spcPct val="80000"/>
              </a:lnSpc>
            </a:pPr>
            <a:r>
              <a:rPr lang="en-US" sz="800" b="1" smtClean="0"/>
              <a:t>Safety and Liability for OUT-of-Class Delivery Model-</a:t>
            </a:r>
            <a:r>
              <a:rPr lang="en-US" sz="800" smtClean="0"/>
              <a:t> this information needs to be shared with all teachers involved in the delivery of the Gr. 11 &amp; 12 PE/HE credits.  </a:t>
            </a:r>
            <a:r>
              <a:rPr lang="en-US" sz="800" u="sng" smtClean="0"/>
              <a:t>Information related to Liability should not be shared with students and/or parents.</a:t>
            </a:r>
            <a:endParaRPr lang="en-US" sz="800" smtClean="0"/>
          </a:p>
          <a:p>
            <a:pPr>
              <a:lnSpc>
                <a:spcPct val="80000"/>
              </a:lnSpc>
            </a:pPr>
            <a:endParaRPr lang="en-US" sz="800" smtClean="0"/>
          </a:p>
          <a:p>
            <a:pPr>
              <a:lnSpc>
                <a:spcPct val="80000"/>
              </a:lnSpc>
            </a:pPr>
            <a:r>
              <a:rPr lang="en-US" sz="800" b="1" smtClean="0"/>
              <a:t>Role of Student and Parent</a:t>
            </a:r>
            <a:r>
              <a:rPr lang="en-US" sz="800" smtClean="0"/>
              <a:t> will be addressed as they relate to the OUT-of-Class component of the curriculum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513" name="Rectangle 2"/>
          <p:cNvSpPr>
            <a:spLocks noGrp="1" noRot="1" noChangeArrowheads="1" noTextEdit="1"/>
          </p:cNvSpPr>
          <p:nvPr>
            <p:ph type="sldImg"/>
          </p:nvPr>
        </p:nvSpPr>
        <p:spPr>
          <a:ln/>
        </p:spPr>
      </p:sp>
      <p:sp>
        <p:nvSpPr>
          <p:cNvPr id="704514" name="Rectangle 3"/>
          <p:cNvSpPr>
            <a:spLocks noGrp="1" noChangeArrowheads="1"/>
          </p:cNvSpPr>
          <p:nvPr>
            <p:ph type="body" idx="1"/>
          </p:nvPr>
        </p:nvSpPr>
        <p:spPr>
          <a:noFill/>
          <a:ln/>
        </p:spPr>
        <p:txBody>
          <a:bodyPr/>
          <a:lstStyle/>
          <a:p>
            <a:r>
              <a:rPr lang="en-US" smtClean="0"/>
              <a:t>Based on the Healthy Kids Healthy Futures Consultations, Manitoban’s support mandated K-12 PE/HE that helps students to:</a:t>
            </a:r>
          </a:p>
          <a:p>
            <a:pPr>
              <a:buFontTx/>
              <a:buChar char="•"/>
            </a:pPr>
            <a:r>
              <a:rPr lang="en-US" smtClean="0"/>
              <a:t>Take greater ownership of their own physical fitness</a:t>
            </a:r>
          </a:p>
          <a:p>
            <a:pPr>
              <a:buFontTx/>
              <a:buChar char="•"/>
            </a:pPr>
            <a:r>
              <a:rPr lang="en-US" smtClean="0"/>
              <a:t>Promote the discovery of activities suited to their own individual interests, and</a:t>
            </a:r>
          </a:p>
          <a:p>
            <a:pPr>
              <a:buFontTx/>
              <a:buChar char="•"/>
            </a:pPr>
            <a:r>
              <a:rPr lang="en-US" smtClean="0"/>
              <a:t>Encourage active lifestyles that persist into their futures</a:t>
            </a:r>
          </a:p>
          <a:p>
            <a:endParaRPr lang="en-US" smtClean="0"/>
          </a:p>
          <a:p>
            <a:r>
              <a:rPr lang="en-US" smtClean="0"/>
              <a:t>The following information is taken from the In Motion website at http://www.manitobainmotion.ca/youth/facts.php</a:t>
            </a:r>
          </a:p>
          <a:p>
            <a:r>
              <a:rPr lang="en-US" b="1" smtClean="0"/>
              <a:t>Fit Facts</a:t>
            </a:r>
          </a:p>
          <a:p>
            <a:pPr>
              <a:buFontTx/>
              <a:buChar char="•"/>
            </a:pPr>
            <a:r>
              <a:rPr lang="en-US" smtClean="0"/>
              <a:t>27% and 9% of young females in Canada are overweight and obese respectively.</a:t>
            </a:r>
          </a:p>
          <a:p>
            <a:pPr>
              <a:buFontTx/>
              <a:buChar char="•"/>
            </a:pPr>
            <a:r>
              <a:rPr lang="en-US" smtClean="0"/>
              <a:t> The prevalence of overweight and obesity in Canadian young people appears to be on the rise. </a:t>
            </a:r>
          </a:p>
          <a:p>
            <a:pPr>
              <a:buFontTx/>
              <a:buChar char="•"/>
            </a:pPr>
            <a:r>
              <a:rPr lang="en-US" smtClean="0"/>
              <a:t>Obesity in childhood is related to obesity in adulthood. </a:t>
            </a:r>
          </a:p>
          <a:p>
            <a:pPr>
              <a:buFontTx/>
              <a:buChar char="•"/>
            </a:pPr>
            <a:r>
              <a:rPr lang="en-US" smtClean="0"/>
              <a:t>Furthermore, overweight and obesity in childhood is linked to morbidity and mortality in adulthood.</a:t>
            </a:r>
          </a:p>
          <a:p>
            <a:pPr>
              <a:buFontTx/>
              <a:buChar char="•"/>
            </a:pPr>
            <a:r>
              <a:rPr lang="en-US" smtClean="0"/>
              <a:t>There is evidence that there has been a decline in the aerobic fitness of young people in the last decade or so. </a:t>
            </a:r>
          </a:p>
          <a:p>
            <a:r>
              <a:rPr lang="en-US" b="1" smtClean="0"/>
              <a:t>Activity Facts</a:t>
            </a:r>
          </a:p>
          <a:p>
            <a:pPr>
              <a:buFontTx/>
              <a:buChar char="•"/>
            </a:pPr>
            <a:r>
              <a:rPr lang="en-US" smtClean="0"/>
              <a:t>Over half of 5- to 17-year-olds in Canada are not active enough for optimal growth and development </a:t>
            </a:r>
          </a:p>
          <a:p>
            <a:pPr>
              <a:buFontTx/>
              <a:buChar char="•"/>
            </a:pPr>
            <a:r>
              <a:rPr lang="en-US" smtClean="0"/>
              <a:t>The majority of adolescents in Canada are not meeting the current recommendations for physical activity </a:t>
            </a:r>
          </a:p>
          <a:p>
            <a:pPr>
              <a:buFontTx/>
              <a:buChar char="•"/>
            </a:pPr>
            <a:r>
              <a:rPr lang="en-US" smtClean="0"/>
              <a:t>Approximately half of teens are not vigorously active on a regular basis </a:t>
            </a:r>
          </a:p>
          <a:p>
            <a:pPr>
              <a:buFontTx/>
              <a:buChar char="•"/>
            </a:pPr>
            <a:r>
              <a:rPr lang="en-US" smtClean="0"/>
              <a:t>Physical activity decreases with increasing age or school grade </a:t>
            </a:r>
          </a:p>
          <a:p>
            <a:pPr>
              <a:buFontTx/>
              <a:buChar char="•"/>
            </a:pPr>
            <a:r>
              <a:rPr lang="en-US" smtClean="0"/>
              <a:t>On average, young people in Canada spend between 13 and 14 hours per week watching television. </a:t>
            </a:r>
          </a:p>
          <a:p>
            <a:pPr>
              <a:buFontTx/>
              <a:buChar char="•"/>
            </a:pPr>
            <a:r>
              <a:rPr lang="en-US" smtClean="0"/>
              <a:t>There is evidence to suggest that obesity is related to physical inactivity </a:t>
            </a:r>
          </a:p>
          <a:p>
            <a:r>
              <a:rPr lang="en-US" b="1" smtClean="0"/>
              <a:t>Benefits of Activity:</a:t>
            </a:r>
            <a:endParaRPr lang="en-US" smtClean="0"/>
          </a:p>
          <a:p>
            <a:pPr>
              <a:buFontTx/>
              <a:buChar char="•"/>
            </a:pPr>
            <a:r>
              <a:rPr lang="en-US" smtClean="0"/>
              <a:t>Physical activity does not have a detrimental impact on - and might even enhance - academic performance in students.14, 15, 16 </a:t>
            </a:r>
          </a:p>
          <a:p>
            <a:pPr>
              <a:buFontTx/>
              <a:buChar char="•"/>
            </a:pPr>
            <a:r>
              <a:rPr lang="en-US" smtClean="0"/>
              <a:t>Schoolchildren who are more physically active have considerably higher levels of self-esteem and body image.16, 17 </a:t>
            </a:r>
          </a:p>
          <a:p>
            <a:pPr>
              <a:buFontTx/>
              <a:buChar char="•"/>
            </a:pPr>
            <a:r>
              <a:rPr lang="en-US" smtClean="0"/>
              <a:t>Schoolchildren with a healthy body weight are less likely to acquire risk factors for cardiovascular disease than overweight schoolchildren.18 </a:t>
            </a:r>
          </a:p>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61" name="Rectangle 2"/>
          <p:cNvSpPr>
            <a:spLocks noGrp="1" noRot="1" noChangeArrowheads="1" noTextEdit="1"/>
          </p:cNvSpPr>
          <p:nvPr>
            <p:ph type="sldImg"/>
          </p:nvPr>
        </p:nvSpPr>
        <p:spPr>
          <a:ln/>
        </p:spPr>
      </p:sp>
      <p:sp>
        <p:nvSpPr>
          <p:cNvPr id="70656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8609" name="Rectangle 2"/>
          <p:cNvSpPr>
            <a:spLocks noGrp="1" noRot="1" noChangeArrowheads="1" noTextEdit="1"/>
          </p:cNvSpPr>
          <p:nvPr>
            <p:ph type="sldImg"/>
          </p:nvPr>
        </p:nvSpPr>
        <p:spPr>
          <a:ln/>
        </p:spPr>
      </p:sp>
      <p:sp>
        <p:nvSpPr>
          <p:cNvPr id="708610" name="Rectangle 3"/>
          <p:cNvSpPr>
            <a:spLocks noGrp="1" noChangeArrowheads="1"/>
          </p:cNvSpPr>
          <p:nvPr>
            <p:ph type="body" idx="1"/>
          </p:nvPr>
        </p:nvSpPr>
        <p:spPr>
          <a:noFill/>
          <a:ln/>
        </p:spPr>
        <p:txBody>
          <a:bodyPr/>
          <a:lstStyle/>
          <a:p>
            <a:r>
              <a:rPr lang="en-US" smtClean="0"/>
              <a:t>Students entering Gr 12 in the 2008-09 school year must earn the Gr 12 credit (40F-0169)</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1681" name="Rectangle 2"/>
          <p:cNvSpPr>
            <a:spLocks noGrp="1" noRot="1" noChangeArrowheads="1" noTextEdit="1"/>
          </p:cNvSpPr>
          <p:nvPr>
            <p:ph type="sldImg"/>
          </p:nvPr>
        </p:nvSpPr>
        <p:spPr>
          <a:ln/>
        </p:spPr>
      </p:sp>
      <p:sp>
        <p:nvSpPr>
          <p:cNvPr id="711682" name="Rectangle 3"/>
          <p:cNvSpPr>
            <a:spLocks noGrp="1" noChangeArrowheads="1"/>
          </p:cNvSpPr>
          <p:nvPr>
            <p:ph type="body" idx="1"/>
          </p:nvPr>
        </p:nvSpPr>
        <p:spPr>
          <a:noFill/>
          <a:ln/>
        </p:spPr>
        <p:txBody>
          <a:bodyPr/>
          <a:lstStyle/>
          <a:p>
            <a:r>
              <a:rPr lang="en-US" sz="1000" smtClean="0"/>
              <a:t>The </a:t>
            </a:r>
            <a:r>
              <a:rPr lang="en-US" sz="1000" b="1" u="sng" smtClean="0"/>
              <a:t>Core Component</a:t>
            </a:r>
            <a:r>
              <a:rPr lang="en-US" sz="1000" smtClean="0"/>
              <a:t>  (Min. 25%) contains prescribed learning outcomes focusing on health and personal planning. </a:t>
            </a:r>
            <a:r>
              <a:rPr lang="en-CA" sz="1000" u="sng" smtClean="0"/>
              <a:t>This class time is timetabled as part of the instructional day and students are required to attend.</a:t>
            </a:r>
          </a:p>
          <a:p>
            <a:endParaRPr lang="en-CA" sz="1000" u="sng" smtClean="0"/>
          </a:p>
          <a:p>
            <a:r>
              <a:rPr lang="en-US" smtClean="0"/>
              <a:t>The </a:t>
            </a:r>
            <a:r>
              <a:rPr lang="en-US" b="1" u="sng" smtClean="0"/>
              <a:t>Physical Activity Practicum</a:t>
            </a:r>
            <a:r>
              <a:rPr lang="en-US" smtClean="0"/>
              <a:t> contains prescribed learning outcomes that focus on participation in physical activity. Furthermore: </a:t>
            </a:r>
          </a:p>
          <a:p>
            <a:pPr lvl="1"/>
            <a:r>
              <a:rPr lang="en-US" sz="1000" smtClean="0"/>
              <a:t>Each student will develop and implement a personal physical activity plan.</a:t>
            </a:r>
          </a:p>
          <a:p>
            <a:pPr lvl="1"/>
            <a:r>
              <a:rPr lang="en-US" sz="1000" smtClean="0"/>
              <a:t>This plan shall be a minimum of 55 hrs at the moderate to vigorous intensity level.</a:t>
            </a:r>
          </a:p>
          <a:p>
            <a:pPr lvl="1"/>
            <a:r>
              <a:rPr lang="en-US" sz="1000" smtClean="0"/>
              <a:t>The student will demonstrate appropriate risk management planning.</a:t>
            </a:r>
          </a:p>
          <a:p>
            <a:pPr lvl="1"/>
            <a:endParaRPr lang="en-US" sz="1000" smtClean="0"/>
          </a:p>
          <a:p>
            <a:pPr lvl="1"/>
            <a:r>
              <a:rPr lang="en-US" sz="1000" smtClean="0"/>
              <a:t>In the </a:t>
            </a:r>
            <a:r>
              <a:rPr lang="en-US" sz="1000" b="1" u="sng" smtClean="0"/>
              <a:t>Flexible Delivery component</a:t>
            </a:r>
            <a:r>
              <a:rPr lang="en-US" sz="1000" smtClean="0"/>
              <a:t>, schools have the choice or flexibility to expand the time to address the CORE learning outcomes or for the physical activity practicum. It allows up to 25% of the time to be spent exploring selected areas of interest or specialization related to PE and/or HE, either by the class, through an increase in the IN time, or by individual students, through an increase in OUT time</a:t>
            </a:r>
          </a:p>
          <a:p>
            <a:pPr lvl="1"/>
            <a:endParaRPr lang="en-US" sz="1000" smtClean="0"/>
          </a:p>
          <a:p>
            <a:pPr lvl="1"/>
            <a:r>
              <a:rPr lang="en-US" sz="1400" b="1" smtClean="0"/>
              <a:t>NOTE TO PRESENTER-</a:t>
            </a:r>
            <a:r>
              <a:rPr lang="en-US" sz="1000" smtClean="0"/>
              <a:t> for more details please refer to Page 10 of the “Implementation of Grades 11 and 12 PE/HE: A Policy Document</a:t>
            </a:r>
          </a:p>
          <a:p>
            <a:pPr lvl="1"/>
            <a:endParaRPr lang="en-US" sz="1000" smtClean="0"/>
          </a:p>
          <a:p>
            <a:endParaRPr lang="en-US" sz="1000" u="sng"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729" name="Rectangle 2"/>
          <p:cNvSpPr>
            <a:spLocks noGrp="1" noRot="1" noChangeArrowheads="1" noTextEdit="1"/>
          </p:cNvSpPr>
          <p:nvPr>
            <p:ph type="sldImg"/>
          </p:nvPr>
        </p:nvSpPr>
        <p:spPr>
          <a:ln/>
        </p:spPr>
      </p:sp>
      <p:sp>
        <p:nvSpPr>
          <p:cNvPr id="713730" name="Rectangle 3"/>
          <p:cNvSpPr>
            <a:spLocks noGrp="1" noChangeArrowheads="1"/>
          </p:cNvSpPr>
          <p:nvPr>
            <p:ph type="body" idx="1"/>
          </p:nvPr>
        </p:nvSpPr>
        <p:spPr>
          <a:noFill/>
          <a:ln/>
        </p:spPr>
        <p:txBody>
          <a:bodyPr/>
          <a:lstStyle/>
          <a:p>
            <a:r>
              <a:rPr lang="en-US" smtClean="0"/>
              <a:t>The Department (Manitoba Education, Citizenship and Youth-MECY) will provide criteria for course completion.  As a division and school, we will be developing these criteria to align with our local circumstances /policies.   Students/parents will be informed of this criteria by the teacher at the beginning of the course.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5777" name="Rectangle 2"/>
          <p:cNvSpPr>
            <a:spLocks noGrp="1" noRot="1" noChangeArrowheads="1" noTextEdit="1"/>
          </p:cNvSpPr>
          <p:nvPr>
            <p:ph type="sldImg"/>
          </p:nvPr>
        </p:nvSpPr>
        <p:spPr>
          <a:ln/>
        </p:spPr>
      </p:sp>
      <p:sp>
        <p:nvSpPr>
          <p:cNvPr id="715778" name="Rectangle 3"/>
          <p:cNvSpPr>
            <a:spLocks noGrp="1" noChangeArrowheads="1"/>
          </p:cNvSpPr>
          <p:nvPr>
            <p:ph type="body" idx="1"/>
          </p:nvPr>
        </p:nvSpPr>
        <p:spPr>
          <a:noFill/>
          <a:ln/>
        </p:spPr>
        <p:txBody>
          <a:bodyPr/>
          <a:lstStyle/>
          <a:p>
            <a:r>
              <a:rPr lang="en-US" smtClean="0"/>
              <a:t>Schools can refer to the development of their own division’s/school’s policy</a:t>
            </a:r>
          </a:p>
          <a:p>
            <a:endParaRPr lang="en-US" smtClean="0"/>
          </a:p>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849" name="Rectangle 2"/>
          <p:cNvSpPr>
            <a:spLocks noGrp="1" noRot="1" noChangeArrowheads="1" noTextEdit="1"/>
          </p:cNvSpPr>
          <p:nvPr>
            <p:ph type="sldImg"/>
          </p:nvPr>
        </p:nvSpPr>
        <p:spPr>
          <a:ln/>
        </p:spPr>
      </p:sp>
      <p:sp>
        <p:nvSpPr>
          <p:cNvPr id="718850" name="Rectangle 3"/>
          <p:cNvSpPr>
            <a:spLocks noGrp="1" noChangeArrowheads="1"/>
          </p:cNvSpPr>
          <p:nvPr>
            <p:ph type="body" idx="1"/>
          </p:nvPr>
        </p:nvSpPr>
        <p:spPr>
          <a:noFill/>
          <a:ln/>
        </p:spPr>
        <p:txBody>
          <a:bodyPr/>
          <a:lstStyle/>
          <a:p>
            <a:r>
              <a:rPr lang="en-US" smtClean="0"/>
              <a:t>The MECY website has been listed as to where parents etc can find the online version of the Out-of-Class Safety Handbook.  </a:t>
            </a:r>
            <a:r>
              <a:rPr lang="en-US" b="1" u="sng" smtClean="0"/>
              <a:t>Effective January 21/08 a Draft version will be posted online for feedback until February 29/08.</a:t>
            </a:r>
          </a:p>
          <a:p>
            <a:endParaRPr lang="en-US" smtClean="0"/>
          </a:p>
          <a:p>
            <a:r>
              <a:rPr lang="en-US" smtClean="0"/>
              <a:t>Schools/divisions may want to direct parents etc to the school or division website instead.  </a:t>
            </a:r>
            <a:r>
              <a:rPr lang="en-US" b="1" u="sng" smtClean="0"/>
              <a:t>If this is the case this information needs to be inserted</a:t>
            </a:r>
            <a:r>
              <a:rPr lang="en-US" smtClean="0"/>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0897" name="Rectangle 2"/>
          <p:cNvSpPr>
            <a:spLocks noGrp="1" noRot="1" noChangeArrowheads="1" noTextEdit="1"/>
          </p:cNvSpPr>
          <p:nvPr>
            <p:ph type="sldImg"/>
          </p:nvPr>
        </p:nvSpPr>
        <p:spPr>
          <a:ln/>
        </p:spPr>
      </p:sp>
      <p:sp>
        <p:nvSpPr>
          <p:cNvPr id="720898" name="Rectangle 3"/>
          <p:cNvSpPr>
            <a:spLocks noGrp="1" noChangeArrowheads="1"/>
          </p:cNvSpPr>
          <p:nvPr>
            <p:ph type="body" idx="1"/>
          </p:nvPr>
        </p:nvSpPr>
        <p:spPr>
          <a:noFill/>
          <a:ln/>
        </p:spPr>
        <p:txBody>
          <a:bodyPr/>
          <a:lstStyle/>
          <a:p>
            <a:r>
              <a:rPr lang="en-US" smtClean="0"/>
              <a:t>The information contained in the appendices provides sample forms, a list of possible activities and safety information related to general and activity specific participation.</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2945" name="Rectangle 2"/>
          <p:cNvSpPr>
            <a:spLocks noGrp="1" noRot="1" noChangeArrowheads="1" noTextEdit="1"/>
          </p:cNvSpPr>
          <p:nvPr>
            <p:ph type="sldImg"/>
          </p:nvPr>
        </p:nvSpPr>
        <p:spPr>
          <a:ln/>
        </p:spPr>
      </p:sp>
      <p:sp>
        <p:nvSpPr>
          <p:cNvPr id="722946" name="Rectangle 3"/>
          <p:cNvSpPr>
            <a:spLocks noGrp="1" noChangeArrowheads="1"/>
          </p:cNvSpPr>
          <p:nvPr>
            <p:ph type="body" idx="1"/>
          </p:nvPr>
        </p:nvSpPr>
        <p:spPr>
          <a:noFill/>
          <a:ln/>
        </p:spPr>
        <p:txBody>
          <a:bodyPr/>
          <a:lstStyle/>
          <a:p>
            <a:r>
              <a:rPr lang="en-US" smtClean="0"/>
              <a:t>Combined Parent Declaration/Consent and Student Declaration forms have been developed for students under the age of 18 with Student Declaration forms developed for students 18 yrs and older.</a:t>
            </a:r>
          </a:p>
          <a:p>
            <a:endParaRPr lang="en-US" smtClean="0"/>
          </a:p>
          <a:p>
            <a:pPr>
              <a:buFontTx/>
              <a:buChar char="•"/>
            </a:pPr>
            <a:r>
              <a:rPr lang="en-US" smtClean="0"/>
              <a:t>*For purposes of this presentation, the term parent is used to address the parent or guardian situation.</a:t>
            </a:r>
          </a:p>
          <a:p>
            <a:pPr>
              <a:buFontTx/>
              <a:buChar char="•"/>
            </a:pPr>
            <a:endParaRPr lang="en-US" smtClean="0"/>
          </a:p>
          <a:p>
            <a:r>
              <a:rPr lang="en-US" smtClean="0"/>
              <a:t>Schools may wish to provide the school/division’s sign-off forms and the departments sample forms to give parents and students an idea of what will be involved. </a:t>
            </a:r>
          </a:p>
          <a:p>
            <a:endParaRPr lang="en-US" smtClean="0"/>
          </a:p>
          <a:p>
            <a:r>
              <a:rPr lang="en-US" b="1" smtClean="0"/>
              <a:t>Question</a:t>
            </a:r>
            <a:r>
              <a:rPr lang="en-US" smtClean="0"/>
              <a:t>- What if a parent does not sign the Parent Declaration and Consent form?</a:t>
            </a:r>
          </a:p>
          <a:p>
            <a:r>
              <a:rPr lang="en-US" b="1" smtClean="0"/>
              <a:t>Answe</a:t>
            </a:r>
            <a:r>
              <a:rPr lang="en-US" smtClean="0"/>
              <a:t>r- When a parent does not sign the Parent Declaration and Consent form, the school must then make available to the student, opportunities whereby the student can accumulate the required hours for the Physical Activity Practicum within the structure of the school day.  This could be done through: school teams, clubs, intramurals, etc.</a:t>
            </a:r>
          </a:p>
          <a:p>
            <a:pPr>
              <a:buFontTx/>
              <a:buChar char="•"/>
            </a:pPr>
            <a:endParaRPr lang="en-US" smtClean="0"/>
          </a:p>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41" name="Rectangle 2"/>
          <p:cNvSpPr>
            <a:spLocks noGrp="1" noRot="1" noChangeArrowheads="1" noTextEdit="1"/>
          </p:cNvSpPr>
          <p:nvPr>
            <p:ph type="sldImg"/>
          </p:nvPr>
        </p:nvSpPr>
        <p:spPr>
          <a:ln/>
        </p:spPr>
      </p:sp>
      <p:sp>
        <p:nvSpPr>
          <p:cNvPr id="727042" name="Rectangle 3"/>
          <p:cNvSpPr>
            <a:spLocks noGrp="1" noChangeArrowheads="1"/>
          </p:cNvSpPr>
          <p:nvPr>
            <p:ph type="body" idx="1"/>
          </p:nvPr>
        </p:nvSpPr>
        <p:spPr>
          <a:noFill/>
          <a:ln/>
        </p:spPr>
        <p:txBody>
          <a:bodyPr/>
          <a:lstStyle/>
          <a:p>
            <a:r>
              <a:rPr lang="en-US" sz="1000" smtClean="0"/>
              <a:t>On this slide(s), schools/divisions may want to consider sharing with teachers, students, parents the status and details of:</a:t>
            </a:r>
          </a:p>
          <a:p>
            <a:pPr>
              <a:buFontTx/>
              <a:buChar char="•"/>
            </a:pPr>
            <a:r>
              <a:rPr lang="en-US" sz="1000" smtClean="0"/>
              <a:t>Policy Development regarding Risk Management for Out-of-Class activities</a:t>
            </a:r>
          </a:p>
          <a:p>
            <a:pPr>
              <a:buFontTx/>
              <a:buChar char="•"/>
            </a:pPr>
            <a:r>
              <a:rPr lang="en-US" sz="1000" smtClean="0"/>
              <a:t>Identify, if any, activities that will be ineligible for either school based activities or the out-of-class activities whether they be school-based or non-school-based</a:t>
            </a:r>
          </a:p>
          <a:p>
            <a:endParaRPr lang="en-US" sz="1000" smtClean="0"/>
          </a:p>
          <a:p>
            <a:pPr>
              <a:buFontTx/>
              <a:buChar char="•"/>
            </a:pPr>
            <a:r>
              <a:rPr lang="en-US" sz="1000" smtClean="0"/>
              <a:t>Identity the process that students/parents would need to follow if they:</a:t>
            </a:r>
          </a:p>
          <a:p>
            <a:pPr lvl="1">
              <a:buFontTx/>
              <a:buChar char="•"/>
            </a:pPr>
            <a:r>
              <a:rPr lang="en-US" sz="1000" smtClean="0"/>
              <a:t>Choose activities that are not part of the Activity Safety Inventory list, or</a:t>
            </a:r>
          </a:p>
          <a:p>
            <a:pPr lvl="1">
              <a:buFontTx/>
              <a:buChar char="•"/>
            </a:pPr>
            <a:r>
              <a:rPr lang="en-US" sz="1000" smtClean="0"/>
              <a:t>Including activities that were not part of the originally approved Physical Activity Practicum plan</a:t>
            </a:r>
          </a:p>
          <a:p>
            <a:pPr>
              <a:buFontTx/>
              <a:buChar char="•"/>
            </a:pPr>
            <a:r>
              <a:rPr lang="en-US" sz="1000" smtClean="0"/>
              <a:t>If the Division has purchased the MAST Universal Student Accident Insurance plan. These details would be available from the School Division office</a:t>
            </a:r>
          </a:p>
          <a:p>
            <a:pPr>
              <a:buFontTx/>
              <a:buChar char="•"/>
            </a:pPr>
            <a:endParaRPr lang="en-US" sz="1000" smtClean="0"/>
          </a:p>
          <a:p>
            <a:pPr>
              <a:buFontTx/>
              <a:buChar char="•"/>
            </a:pPr>
            <a:r>
              <a:rPr lang="en-US" sz="1000" smtClean="0"/>
              <a:t>Further information regarding the MAST Universal Student Accident Insurance Plan:</a:t>
            </a:r>
          </a:p>
          <a:p>
            <a:pPr lvl="1">
              <a:buFontTx/>
              <a:buChar char="•"/>
            </a:pPr>
            <a:r>
              <a:rPr lang="en-US" sz="1000" smtClean="0"/>
              <a:t>If a division has purchased this plan on behalf of their students, then all activities (School-based and Non-School based) are covered both in-province and out-of-province.  For Non-school based activities, students must have the activity as part of their Physical Activity Practicum plan.</a:t>
            </a:r>
          </a:p>
          <a:p>
            <a:pPr>
              <a:buFontTx/>
              <a:buChar char="•"/>
            </a:pPr>
            <a:endParaRPr lang="en-US" sz="10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9089" name="Rectangle 2"/>
          <p:cNvSpPr>
            <a:spLocks noGrp="1" noRot="1" noChangeArrowheads="1" noTextEdit="1"/>
          </p:cNvSpPr>
          <p:nvPr>
            <p:ph type="sldImg"/>
          </p:nvPr>
        </p:nvSpPr>
        <p:spPr>
          <a:ln/>
        </p:spPr>
      </p:sp>
      <p:sp>
        <p:nvSpPr>
          <p:cNvPr id="729090" name="Rectangle 3"/>
          <p:cNvSpPr>
            <a:spLocks noGrp="1" noChangeArrowheads="1"/>
          </p:cNvSpPr>
          <p:nvPr>
            <p:ph type="body" idx="1"/>
          </p:nvPr>
        </p:nvSpPr>
        <p:spPr>
          <a:noFill/>
          <a:ln/>
        </p:spPr>
        <p:txBody>
          <a:bodyPr/>
          <a:lstStyle/>
          <a:p>
            <a:r>
              <a:rPr lang="en-US" smtClean="0"/>
              <a:t>This slide(s) is where schools can share information as to how they are going to deliver the Gr. 11 and Gr 12 PE/HE credits.</a:t>
            </a:r>
          </a:p>
          <a:p>
            <a:endParaRPr lang="en-US" smtClean="0"/>
          </a:p>
          <a:p>
            <a:r>
              <a:rPr lang="en-US" smtClean="0"/>
              <a:t>School may also want to consider including/sharing the course descriptors.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0D4AC59-8FFF-4C27-9977-3064ABA57C6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3444A7F-9CEF-4FA6-995E-36013D813FA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5FA0D9C-3359-4717-8EFB-BCD4334633C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71600" y="1905000"/>
            <a:ext cx="36195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43500" y="1905000"/>
            <a:ext cx="36195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E510B9-33B7-474D-805E-B165A6A8F5C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DB503FD0-C600-4C0A-A7B4-8CE215A2558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CCFD157-A97A-48C0-B662-8F1CCBBDA40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F6A8304-14B8-4C4E-8A01-C2491A76566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D2E70E-55B9-4388-AA8F-9B4A2742064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40C9CCA-4C57-4758-8585-E55C2D9A00E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C63224F-393B-4441-B4E9-7DD8F14DB31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5150" y="152400"/>
            <a:ext cx="184785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71600" y="152400"/>
            <a:ext cx="539115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02B90B-EC19-404E-B45F-CCD00166936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18" Type="http://schemas.openxmlformats.org/officeDocument/2006/relationships/oleObject" Target="../embeddings/oleObject4.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oleObject" Target="../embeddings/oleObject3.bin"/><Relationship Id="rId2" Type="http://schemas.openxmlformats.org/officeDocument/2006/relationships/slideLayout" Target="../slideLayouts/slideLayout2.xml"/><Relationship Id="rId16" Type="http://schemas.openxmlformats.org/officeDocument/2006/relationships/oleObject" Target="../embeddings/oleObject2.bin"/><Relationship Id="rId20" Type="http://schemas.openxmlformats.org/officeDocument/2006/relationships/oleObject" Target="../embeddings/oleObject6.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oleObject" Target="../embeddings/oleObject5.bin"/><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7.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682010" name="Rectangle 2"/>
          <p:cNvSpPr>
            <a:spLocks noGrp="1" noChangeArrowheads="1"/>
          </p:cNvSpPr>
          <p:nvPr>
            <p:ph type="title"/>
          </p:nvPr>
        </p:nvSpPr>
        <p:spPr bwMode="auto">
          <a:xfrm>
            <a:off x="1752600" y="152400"/>
            <a:ext cx="6553200" cy="13843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82011" name="Rectangle 3"/>
          <p:cNvSpPr>
            <a:spLocks noGrp="1" noChangeArrowheads="1"/>
          </p:cNvSpPr>
          <p:nvPr>
            <p:ph type="body" idx="1"/>
          </p:nvPr>
        </p:nvSpPr>
        <p:spPr bwMode="auto">
          <a:xfrm>
            <a:off x="1371600" y="1905000"/>
            <a:ext cx="7391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endParaRPr lang="en-US"/>
          </a:p>
        </p:txBody>
      </p:sp>
      <p:sp>
        <p:nvSpPr>
          <p:cNvPr id="41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en-US"/>
          </a:p>
        </p:txBody>
      </p:sp>
      <p:sp>
        <p:nvSpPr>
          <p:cNvPr id="41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charset="0"/>
              </a:defRPr>
            </a:lvl1pPr>
          </a:lstStyle>
          <a:p>
            <a:pPr>
              <a:defRPr/>
            </a:pPr>
            <a:fld id="{80806D99-F138-43D7-B53E-5D28AC0C7F5F}" type="slidenum">
              <a:rPr lang="en-US"/>
              <a:pPr>
                <a:defRPr/>
              </a:pPr>
              <a:t>‹#›</a:t>
            </a:fld>
            <a:endParaRPr lang="en-US"/>
          </a:p>
        </p:txBody>
      </p:sp>
      <p:grpSp>
        <p:nvGrpSpPr>
          <p:cNvPr id="682015" name="Group 55"/>
          <p:cNvGrpSpPr>
            <a:grpSpLocks/>
          </p:cNvGrpSpPr>
          <p:nvPr/>
        </p:nvGrpSpPr>
        <p:grpSpPr bwMode="auto">
          <a:xfrm>
            <a:off x="4800600" y="6248400"/>
            <a:ext cx="379413" cy="381000"/>
            <a:chOff x="4320" y="2784"/>
            <a:chExt cx="338" cy="340"/>
          </a:xfrm>
        </p:grpSpPr>
        <p:sp>
          <p:nvSpPr>
            <p:cNvPr id="4104" name="Oval 8"/>
            <p:cNvSpPr>
              <a:spLocks noChangeArrowheads="1"/>
            </p:cNvSpPr>
            <p:nvPr/>
          </p:nvSpPr>
          <p:spPr bwMode="auto">
            <a:xfrm>
              <a:off x="4320" y="2784"/>
              <a:ext cx="338" cy="340"/>
            </a:xfrm>
            <a:prstGeom prst="ellipse">
              <a:avLst/>
            </a:prstGeom>
            <a:solidFill>
              <a:srgbClr val="FFFFFF"/>
            </a:solidFill>
            <a:ln w="76200">
              <a:solidFill>
                <a:srgbClr val="FF00FF"/>
              </a:solidFill>
              <a:round/>
              <a:headEnd/>
              <a:tailEnd/>
            </a:ln>
          </p:spPr>
          <p:txBody>
            <a:bodyPr/>
            <a:lstStyle/>
            <a:p>
              <a:pPr>
                <a:defRPr/>
              </a:pPr>
              <a:endParaRPr lang="en-US">
                <a:latin typeface="Tahoma" pitchFamily="34" charset="0"/>
              </a:endParaRPr>
            </a:p>
          </p:txBody>
        </p:sp>
        <p:graphicFrame>
          <p:nvGraphicFramePr>
            <p:cNvPr id="681993" name="Object 9"/>
            <p:cNvGraphicFramePr>
              <a:graphicFrameLocks noChangeAspect="1"/>
            </p:cNvGraphicFramePr>
            <p:nvPr/>
          </p:nvGraphicFramePr>
          <p:xfrm>
            <a:off x="4376" y="2857"/>
            <a:ext cx="226" cy="194"/>
          </p:xfrm>
          <a:graphic>
            <a:graphicData uri="http://schemas.openxmlformats.org/presentationml/2006/ole">
              <p:oleObj spid="_x0000_s681993" name="Document" r:id="rId15" imgW="848520" imgH="670320" progId="Word.Document.8">
                <p:embed/>
              </p:oleObj>
            </a:graphicData>
          </a:graphic>
        </p:graphicFrame>
      </p:grpSp>
      <p:grpSp>
        <p:nvGrpSpPr>
          <p:cNvPr id="682016" name="Group 54"/>
          <p:cNvGrpSpPr>
            <a:grpSpLocks/>
          </p:cNvGrpSpPr>
          <p:nvPr/>
        </p:nvGrpSpPr>
        <p:grpSpPr bwMode="auto">
          <a:xfrm>
            <a:off x="5257800" y="6248400"/>
            <a:ext cx="381000" cy="381000"/>
            <a:chOff x="3984" y="2784"/>
            <a:chExt cx="336" cy="336"/>
          </a:xfrm>
        </p:grpSpPr>
        <p:sp>
          <p:nvSpPr>
            <p:cNvPr id="4107" name="Oval 11"/>
            <p:cNvSpPr>
              <a:spLocks noChangeArrowheads="1"/>
            </p:cNvSpPr>
            <p:nvPr/>
          </p:nvSpPr>
          <p:spPr bwMode="auto">
            <a:xfrm>
              <a:off x="3984" y="2784"/>
              <a:ext cx="336" cy="336"/>
            </a:xfrm>
            <a:prstGeom prst="ellipse">
              <a:avLst/>
            </a:prstGeom>
            <a:solidFill>
              <a:srgbClr val="FFFFFF"/>
            </a:solidFill>
            <a:ln w="76200">
              <a:solidFill>
                <a:srgbClr val="FFFF00"/>
              </a:solidFill>
              <a:round/>
              <a:headEnd/>
              <a:tailEnd/>
            </a:ln>
          </p:spPr>
          <p:txBody>
            <a:bodyPr/>
            <a:lstStyle/>
            <a:p>
              <a:pPr>
                <a:defRPr/>
              </a:pPr>
              <a:endParaRPr lang="en-US">
                <a:latin typeface="Tahoma" pitchFamily="34" charset="0"/>
              </a:endParaRPr>
            </a:p>
          </p:txBody>
        </p:sp>
        <p:graphicFrame>
          <p:nvGraphicFramePr>
            <p:cNvPr id="681996" name="Object 12"/>
            <p:cNvGraphicFramePr>
              <a:graphicFrameLocks noChangeAspect="1"/>
            </p:cNvGraphicFramePr>
            <p:nvPr/>
          </p:nvGraphicFramePr>
          <p:xfrm>
            <a:off x="4062" y="2836"/>
            <a:ext cx="191" cy="244"/>
          </p:xfrm>
          <a:graphic>
            <a:graphicData uri="http://schemas.openxmlformats.org/presentationml/2006/ole">
              <p:oleObj spid="_x0000_s681996" name="Document" r:id="rId16" imgW="552960" imgH="705960" progId="Word.Document.8">
                <p:embed/>
              </p:oleObj>
            </a:graphicData>
          </a:graphic>
        </p:graphicFrame>
      </p:grpSp>
      <p:grpSp>
        <p:nvGrpSpPr>
          <p:cNvPr id="682017" name="Group 56"/>
          <p:cNvGrpSpPr>
            <a:grpSpLocks/>
          </p:cNvGrpSpPr>
          <p:nvPr/>
        </p:nvGrpSpPr>
        <p:grpSpPr bwMode="auto">
          <a:xfrm>
            <a:off x="4343400" y="6248400"/>
            <a:ext cx="385763" cy="387350"/>
            <a:chOff x="4656" y="2784"/>
            <a:chExt cx="338" cy="340"/>
          </a:xfrm>
        </p:grpSpPr>
        <p:sp>
          <p:nvSpPr>
            <p:cNvPr id="4110" name="Oval 14"/>
            <p:cNvSpPr>
              <a:spLocks noChangeArrowheads="1"/>
            </p:cNvSpPr>
            <p:nvPr/>
          </p:nvSpPr>
          <p:spPr bwMode="auto">
            <a:xfrm>
              <a:off x="4656" y="2784"/>
              <a:ext cx="338" cy="340"/>
            </a:xfrm>
            <a:prstGeom prst="ellipse">
              <a:avLst/>
            </a:prstGeom>
            <a:solidFill>
              <a:srgbClr val="FFFFFF"/>
            </a:solidFill>
            <a:ln w="76200">
              <a:solidFill>
                <a:srgbClr val="008000"/>
              </a:solidFill>
              <a:round/>
              <a:headEnd/>
              <a:tailEnd/>
            </a:ln>
          </p:spPr>
          <p:txBody>
            <a:bodyPr/>
            <a:lstStyle/>
            <a:p>
              <a:pPr>
                <a:defRPr/>
              </a:pPr>
              <a:endParaRPr lang="en-US">
                <a:latin typeface="Tahoma" pitchFamily="34" charset="0"/>
              </a:endParaRPr>
            </a:p>
          </p:txBody>
        </p:sp>
        <p:graphicFrame>
          <p:nvGraphicFramePr>
            <p:cNvPr id="681999" name="Object 15"/>
            <p:cNvGraphicFramePr>
              <a:graphicFrameLocks noChangeAspect="1"/>
            </p:cNvGraphicFramePr>
            <p:nvPr/>
          </p:nvGraphicFramePr>
          <p:xfrm>
            <a:off x="4769" y="2845"/>
            <a:ext cx="114" cy="246"/>
          </p:xfrm>
          <a:graphic>
            <a:graphicData uri="http://schemas.openxmlformats.org/presentationml/2006/ole">
              <p:oleObj spid="_x0000_s681999" name="Document" r:id="rId17" imgW="391320" imgH="771480" progId="Word.Document.8">
                <p:embed/>
              </p:oleObj>
            </a:graphicData>
          </a:graphic>
        </p:graphicFrame>
      </p:grpSp>
      <p:grpSp>
        <p:nvGrpSpPr>
          <p:cNvPr id="682018" name="Group 53"/>
          <p:cNvGrpSpPr>
            <a:grpSpLocks/>
          </p:cNvGrpSpPr>
          <p:nvPr/>
        </p:nvGrpSpPr>
        <p:grpSpPr bwMode="auto">
          <a:xfrm>
            <a:off x="3886200" y="6248400"/>
            <a:ext cx="381000" cy="381000"/>
            <a:chOff x="4512" y="2448"/>
            <a:chExt cx="336" cy="336"/>
          </a:xfrm>
        </p:grpSpPr>
        <p:sp>
          <p:nvSpPr>
            <p:cNvPr id="4113" name="Oval 17"/>
            <p:cNvSpPr>
              <a:spLocks noChangeArrowheads="1"/>
            </p:cNvSpPr>
            <p:nvPr/>
          </p:nvSpPr>
          <p:spPr bwMode="auto">
            <a:xfrm>
              <a:off x="4512" y="2448"/>
              <a:ext cx="336" cy="336"/>
            </a:xfrm>
            <a:prstGeom prst="ellipse">
              <a:avLst/>
            </a:prstGeom>
            <a:solidFill>
              <a:srgbClr val="FFFFFF"/>
            </a:solidFill>
            <a:ln w="76200">
              <a:solidFill>
                <a:srgbClr val="33CCCC"/>
              </a:solidFill>
              <a:round/>
              <a:headEnd/>
              <a:tailEnd/>
            </a:ln>
          </p:spPr>
          <p:txBody>
            <a:bodyPr/>
            <a:lstStyle/>
            <a:p>
              <a:pPr>
                <a:defRPr/>
              </a:pPr>
              <a:endParaRPr lang="en-US">
                <a:latin typeface="Tahoma" pitchFamily="34" charset="0"/>
              </a:endParaRPr>
            </a:p>
          </p:txBody>
        </p:sp>
        <p:graphicFrame>
          <p:nvGraphicFramePr>
            <p:cNvPr id="682002" name="Object 18"/>
            <p:cNvGraphicFramePr>
              <a:graphicFrameLocks noChangeAspect="1"/>
            </p:cNvGraphicFramePr>
            <p:nvPr/>
          </p:nvGraphicFramePr>
          <p:xfrm>
            <a:off x="4604" y="2509"/>
            <a:ext cx="154" cy="236"/>
          </p:xfrm>
          <a:graphic>
            <a:graphicData uri="http://schemas.openxmlformats.org/presentationml/2006/ole">
              <p:oleObj spid="_x0000_s682002" name="Document" r:id="rId18" imgW="502200" imgH="771480" progId="Word.Document.8">
                <p:embed/>
              </p:oleObj>
            </a:graphicData>
          </a:graphic>
        </p:graphicFrame>
      </p:grpSp>
      <p:grpSp>
        <p:nvGrpSpPr>
          <p:cNvPr id="682019" name="Group 52"/>
          <p:cNvGrpSpPr>
            <a:grpSpLocks/>
          </p:cNvGrpSpPr>
          <p:nvPr/>
        </p:nvGrpSpPr>
        <p:grpSpPr bwMode="auto">
          <a:xfrm>
            <a:off x="3352800" y="6248400"/>
            <a:ext cx="457200" cy="444500"/>
            <a:chOff x="4128" y="2400"/>
            <a:chExt cx="384" cy="384"/>
          </a:xfrm>
        </p:grpSpPr>
        <p:sp>
          <p:nvSpPr>
            <p:cNvPr id="4116" name="Oval 20"/>
            <p:cNvSpPr>
              <a:spLocks noChangeArrowheads="1"/>
            </p:cNvSpPr>
            <p:nvPr/>
          </p:nvSpPr>
          <p:spPr bwMode="auto">
            <a:xfrm>
              <a:off x="4128" y="2400"/>
              <a:ext cx="384" cy="384"/>
            </a:xfrm>
            <a:prstGeom prst="ellipse">
              <a:avLst/>
            </a:prstGeom>
            <a:solidFill>
              <a:srgbClr val="FFFFFF"/>
            </a:solidFill>
            <a:ln w="76200">
              <a:solidFill>
                <a:srgbClr val="0000FF"/>
              </a:solidFill>
              <a:round/>
              <a:headEnd/>
              <a:tailEnd/>
            </a:ln>
          </p:spPr>
          <p:txBody>
            <a:bodyPr/>
            <a:lstStyle/>
            <a:p>
              <a:pPr>
                <a:defRPr/>
              </a:pPr>
              <a:endParaRPr lang="en-US">
                <a:latin typeface="Tahoma" pitchFamily="34" charset="0"/>
              </a:endParaRPr>
            </a:p>
          </p:txBody>
        </p:sp>
        <p:graphicFrame>
          <p:nvGraphicFramePr>
            <p:cNvPr id="682005" name="Object 21"/>
            <p:cNvGraphicFramePr>
              <a:graphicFrameLocks noChangeAspect="1"/>
            </p:cNvGraphicFramePr>
            <p:nvPr/>
          </p:nvGraphicFramePr>
          <p:xfrm>
            <a:off x="4198" y="2470"/>
            <a:ext cx="238" cy="244"/>
          </p:xfrm>
          <a:graphic>
            <a:graphicData uri="http://schemas.openxmlformats.org/presentationml/2006/ole">
              <p:oleObj spid="_x0000_s682005" name="Document" r:id="rId19" imgW="753120" imgH="770760" progId="Word.Document.8">
                <p:embed/>
              </p:oleObj>
            </a:graphicData>
          </a:graphic>
        </p:graphicFrame>
      </p:grpSp>
      <p:grpSp>
        <p:nvGrpSpPr>
          <p:cNvPr id="682020" name="Group 59"/>
          <p:cNvGrpSpPr>
            <a:grpSpLocks/>
          </p:cNvGrpSpPr>
          <p:nvPr/>
        </p:nvGrpSpPr>
        <p:grpSpPr bwMode="auto">
          <a:xfrm>
            <a:off x="228600" y="381000"/>
            <a:ext cx="609600" cy="685800"/>
            <a:chOff x="96" y="192"/>
            <a:chExt cx="624" cy="624"/>
          </a:xfrm>
        </p:grpSpPr>
        <p:sp>
          <p:nvSpPr>
            <p:cNvPr id="4140" name="Oval 44"/>
            <p:cNvSpPr>
              <a:spLocks noChangeArrowheads="1"/>
            </p:cNvSpPr>
            <p:nvPr/>
          </p:nvSpPr>
          <p:spPr bwMode="auto">
            <a:xfrm>
              <a:off x="96" y="192"/>
              <a:ext cx="624" cy="624"/>
            </a:xfrm>
            <a:prstGeom prst="ellipse">
              <a:avLst/>
            </a:prstGeom>
            <a:solidFill>
              <a:srgbClr val="FFFF00"/>
            </a:solidFill>
            <a:ln w="76200">
              <a:solidFill>
                <a:srgbClr val="FF0000"/>
              </a:solidFill>
              <a:round/>
              <a:headEnd/>
              <a:tailEnd/>
            </a:ln>
          </p:spPr>
          <p:txBody>
            <a:bodyPr/>
            <a:lstStyle/>
            <a:p>
              <a:pPr>
                <a:defRPr/>
              </a:pPr>
              <a:endParaRPr lang="en-US">
                <a:latin typeface="Tahoma" pitchFamily="34" charset="0"/>
              </a:endParaRPr>
            </a:p>
          </p:txBody>
        </p:sp>
        <p:graphicFrame>
          <p:nvGraphicFramePr>
            <p:cNvPr id="682008" name="Object 24"/>
            <p:cNvGraphicFramePr>
              <a:graphicFrameLocks noChangeAspect="1"/>
            </p:cNvGraphicFramePr>
            <p:nvPr/>
          </p:nvGraphicFramePr>
          <p:xfrm>
            <a:off x="240" y="272"/>
            <a:ext cx="341" cy="480"/>
          </p:xfrm>
          <a:graphic>
            <a:graphicData uri="http://schemas.openxmlformats.org/presentationml/2006/ole">
              <p:oleObj spid="_x0000_s682008" name="Photo Editor Photo" r:id="rId20" imgW="10228571" imgH="14409524" progId="">
                <p:embed/>
              </p:oleObj>
            </a:graphicData>
          </a:graphic>
        </p:graphicFrame>
      </p:grpSp>
    </p:spTree>
  </p:cSld>
  <p:clrMap bg1="dk2" tx1="lt1" bg2="dk1" tx2="lt2" accent1="accent1" accent2="accent2" accent3="accent3" accent4="accent4" accent5="accent5" accent6="accent6" hlink="hlink" folHlink="folHlink"/>
  <p:sldLayoutIdLst>
    <p:sldLayoutId id="2147483678" r:id="rId1"/>
    <p:sldLayoutId id="2147483677" r:id="rId2"/>
    <p:sldLayoutId id="2147483676" r:id="rId3"/>
    <p:sldLayoutId id="2147483675" r:id="rId4"/>
    <p:sldLayoutId id="2147483674" r:id="rId5"/>
    <p:sldLayoutId id="2147483673" r:id="rId6"/>
    <p:sldLayoutId id="2147483672" r:id="rId7"/>
    <p:sldLayoutId id="2147483671" r:id="rId8"/>
    <p:sldLayoutId id="2147483670" r:id="rId9"/>
    <p:sldLayoutId id="2147483669" r:id="rId10"/>
    <p:sldLayoutId id="2147483668"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ahoma" pitchFamily="34" charset="0"/>
        </a:defRPr>
      </a:lvl2pPr>
      <a:lvl3pPr algn="ctr" rtl="0" eaLnBrk="0" fontAlgn="base" hangingPunct="0">
        <a:spcBef>
          <a:spcPct val="0"/>
        </a:spcBef>
        <a:spcAft>
          <a:spcPct val="0"/>
        </a:spcAft>
        <a:defRPr sz="4400">
          <a:solidFill>
            <a:schemeClr val="tx2"/>
          </a:solidFill>
          <a:latin typeface="Tahoma" pitchFamily="34" charset="0"/>
        </a:defRPr>
      </a:lvl3pPr>
      <a:lvl4pPr algn="ctr" rtl="0" eaLnBrk="0" fontAlgn="base" hangingPunct="0">
        <a:spcBef>
          <a:spcPct val="0"/>
        </a:spcBef>
        <a:spcAft>
          <a:spcPct val="0"/>
        </a:spcAft>
        <a:defRPr sz="4400">
          <a:solidFill>
            <a:schemeClr val="tx2"/>
          </a:solidFill>
          <a:latin typeface="Tahoma" pitchFamily="34" charset="0"/>
        </a:defRPr>
      </a:lvl4pPr>
      <a:lvl5pPr algn="ctr" rtl="0" eaLnBrk="0" fontAlgn="base" hangingPunct="0">
        <a:spcBef>
          <a:spcPct val="0"/>
        </a:spcBef>
        <a:spcAft>
          <a:spcPct val="0"/>
        </a:spcAft>
        <a:defRPr sz="4400">
          <a:solidFill>
            <a:schemeClr val="tx2"/>
          </a:solidFill>
          <a:latin typeface="Tahoma" pitchFamily="34" charset="0"/>
        </a:defRPr>
      </a:lvl5pPr>
      <a:lvl6pPr marL="457200" algn="ctr" rtl="0" eaLnBrk="0" fontAlgn="base" hangingPunct="0">
        <a:spcBef>
          <a:spcPct val="0"/>
        </a:spcBef>
        <a:spcAft>
          <a:spcPct val="0"/>
        </a:spcAft>
        <a:defRPr sz="4400">
          <a:solidFill>
            <a:schemeClr val="tx2"/>
          </a:solidFill>
          <a:latin typeface="Tahoma" pitchFamily="34" charset="0"/>
        </a:defRPr>
      </a:lvl6pPr>
      <a:lvl7pPr marL="914400" algn="ctr" rtl="0" eaLnBrk="0" fontAlgn="base" hangingPunct="0">
        <a:spcBef>
          <a:spcPct val="0"/>
        </a:spcBef>
        <a:spcAft>
          <a:spcPct val="0"/>
        </a:spcAft>
        <a:defRPr sz="4400">
          <a:solidFill>
            <a:schemeClr val="tx2"/>
          </a:solidFill>
          <a:latin typeface="Tahoma" pitchFamily="34" charset="0"/>
        </a:defRPr>
      </a:lvl7pPr>
      <a:lvl8pPr marL="1371600" algn="ctr" rtl="0" eaLnBrk="0" fontAlgn="base" hangingPunct="0">
        <a:spcBef>
          <a:spcPct val="0"/>
        </a:spcBef>
        <a:spcAft>
          <a:spcPct val="0"/>
        </a:spcAft>
        <a:defRPr sz="4400">
          <a:solidFill>
            <a:schemeClr val="tx2"/>
          </a:solidFill>
          <a:latin typeface="Tahoma" pitchFamily="34" charset="0"/>
        </a:defRPr>
      </a:lvl8pPr>
      <a:lvl9pPr marL="1828800" algn="ctr" rtl="0" eaLnBrk="0" fontAlgn="base" hangingPunct="0">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rgbClr val="FF0000"/>
        </a:buClr>
        <a:buSzPct val="75000"/>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latin typeface="+mn-lt"/>
        </a:defRPr>
      </a:lvl2pPr>
      <a:lvl3pPr marL="1143000" indent="-228600" algn="l" rtl="0" eaLnBrk="0" fontAlgn="base" hangingPunct="0">
        <a:spcBef>
          <a:spcPct val="20000"/>
        </a:spcBef>
        <a:spcAft>
          <a:spcPct val="0"/>
        </a:spcAft>
        <a:buClr>
          <a:srgbClr val="FFFF00"/>
        </a:buClr>
        <a:buSzPct val="120000"/>
        <a:buChar char="•"/>
        <a:defRPr sz="2400">
          <a:solidFill>
            <a:schemeClr val="tx1"/>
          </a:solidFill>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latin typeface="+mn-lt"/>
        </a:defRPr>
      </a:lvl4pPr>
      <a:lvl5pPr marL="2057400" indent="-228600" algn="l" rtl="0" eaLnBrk="0" fontAlgn="base" hangingPunct="0">
        <a:spcBef>
          <a:spcPct val="20000"/>
        </a:spcBef>
        <a:spcAft>
          <a:spcPct val="0"/>
        </a:spcAft>
        <a:buClr>
          <a:srgbClr val="FFFF00"/>
        </a:buClr>
        <a:buSzPct val="80000"/>
        <a:buFont typeface="Wingdings" pitchFamily="2" charset="2"/>
        <a:buChar char="v"/>
        <a:defRPr sz="2000">
          <a:solidFill>
            <a:schemeClr val="tx1"/>
          </a:solidFill>
          <a:latin typeface="+mn-lt"/>
        </a:defRPr>
      </a:lvl5pPr>
      <a:lvl6pPr marL="2514600" indent="-228600" algn="l" rtl="0" eaLnBrk="0" fontAlgn="base" hangingPunct="0">
        <a:spcBef>
          <a:spcPct val="20000"/>
        </a:spcBef>
        <a:spcAft>
          <a:spcPct val="0"/>
        </a:spcAft>
        <a:buClr>
          <a:srgbClr val="FFFF00"/>
        </a:buClr>
        <a:buSzPct val="80000"/>
        <a:buFont typeface="Wingdings" pitchFamily="2" charset="2"/>
        <a:buChar char="v"/>
        <a:defRPr sz="2000">
          <a:solidFill>
            <a:schemeClr val="tx1"/>
          </a:solidFill>
          <a:latin typeface="+mn-lt"/>
        </a:defRPr>
      </a:lvl6pPr>
      <a:lvl7pPr marL="2971800" indent="-228600" algn="l" rtl="0" eaLnBrk="0" fontAlgn="base" hangingPunct="0">
        <a:spcBef>
          <a:spcPct val="20000"/>
        </a:spcBef>
        <a:spcAft>
          <a:spcPct val="0"/>
        </a:spcAft>
        <a:buClr>
          <a:srgbClr val="FFFF00"/>
        </a:buClr>
        <a:buSzPct val="80000"/>
        <a:buFont typeface="Wingdings" pitchFamily="2" charset="2"/>
        <a:buChar char="v"/>
        <a:defRPr sz="2000">
          <a:solidFill>
            <a:schemeClr val="tx1"/>
          </a:solidFill>
          <a:latin typeface="+mn-lt"/>
        </a:defRPr>
      </a:lvl7pPr>
      <a:lvl8pPr marL="3429000" indent="-228600" algn="l" rtl="0" eaLnBrk="0" fontAlgn="base" hangingPunct="0">
        <a:spcBef>
          <a:spcPct val="20000"/>
        </a:spcBef>
        <a:spcAft>
          <a:spcPct val="0"/>
        </a:spcAft>
        <a:buClr>
          <a:srgbClr val="FFFF00"/>
        </a:buClr>
        <a:buSzPct val="80000"/>
        <a:buFont typeface="Wingdings" pitchFamily="2" charset="2"/>
        <a:buChar char="v"/>
        <a:defRPr sz="2000">
          <a:solidFill>
            <a:schemeClr val="tx1"/>
          </a:solidFill>
          <a:latin typeface="+mn-lt"/>
        </a:defRPr>
      </a:lvl8pPr>
      <a:lvl9pPr marL="3886200" indent="-228600" algn="l" rtl="0" eaLnBrk="0" fontAlgn="base" hangingPunct="0">
        <a:spcBef>
          <a:spcPct val="20000"/>
        </a:spcBef>
        <a:spcAft>
          <a:spcPct val="0"/>
        </a:spcAft>
        <a:buClr>
          <a:srgbClr val="FFFF00"/>
        </a:buClr>
        <a:buSzPct val="80000"/>
        <a:buFont typeface="Wingdings" pitchFamily="2" charset="2"/>
        <a:buChar char="v"/>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du.gov.mb.ca/k12/cur/physhlth/curriculum.html"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edu.gov.mb.ca/k12/cur/physhlth/"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1" name="Rectangle 2"/>
          <p:cNvSpPr>
            <a:spLocks noGrp="1" noChangeArrowheads="1"/>
          </p:cNvSpPr>
          <p:nvPr>
            <p:ph type="title"/>
          </p:nvPr>
        </p:nvSpPr>
        <p:spPr>
          <a:xfrm>
            <a:off x="990600" y="152400"/>
            <a:ext cx="7315200" cy="914400"/>
          </a:xfrm>
        </p:spPr>
        <p:txBody>
          <a:bodyPr/>
          <a:lstStyle/>
          <a:p>
            <a:r>
              <a:rPr lang="en-US" sz="3600" smtClean="0"/>
              <a:t>How to Use this Presentation</a:t>
            </a:r>
          </a:p>
        </p:txBody>
      </p:sp>
      <p:sp>
        <p:nvSpPr>
          <p:cNvPr id="696322" name="Rectangle 3"/>
          <p:cNvSpPr>
            <a:spLocks noGrp="1" noChangeArrowheads="1"/>
          </p:cNvSpPr>
          <p:nvPr>
            <p:ph type="body" idx="1"/>
          </p:nvPr>
        </p:nvSpPr>
        <p:spPr>
          <a:xfrm>
            <a:off x="228600" y="1143000"/>
            <a:ext cx="8534400" cy="4876800"/>
          </a:xfrm>
        </p:spPr>
        <p:txBody>
          <a:bodyPr/>
          <a:lstStyle/>
          <a:p>
            <a:pPr eaLnBrk="1" hangingPunct="1">
              <a:lnSpc>
                <a:spcPct val="80000"/>
              </a:lnSpc>
            </a:pPr>
            <a:r>
              <a:rPr lang="en-US" sz="1600" smtClean="0"/>
              <a:t>Schools can use the slides included in this presentation to inform staff members, students and their school community as to their plans for implementing the mandated Gr. 11 &amp; 12 PE/HE.</a:t>
            </a:r>
          </a:p>
          <a:p>
            <a:pPr eaLnBrk="1" hangingPunct="1">
              <a:lnSpc>
                <a:spcPct val="80000"/>
              </a:lnSpc>
            </a:pPr>
            <a:endParaRPr lang="en-US" sz="1600" smtClean="0"/>
          </a:p>
          <a:p>
            <a:pPr eaLnBrk="1" hangingPunct="1">
              <a:lnSpc>
                <a:spcPct val="80000"/>
              </a:lnSpc>
            </a:pPr>
            <a:r>
              <a:rPr lang="en-US" sz="1600" smtClean="0"/>
              <a:t>Please feel free to insert, modify, change the order to meet your needs.</a:t>
            </a:r>
          </a:p>
          <a:p>
            <a:pPr eaLnBrk="1" hangingPunct="1">
              <a:lnSpc>
                <a:spcPct val="80000"/>
              </a:lnSpc>
            </a:pPr>
            <a:endParaRPr lang="en-US" sz="1600" smtClean="0"/>
          </a:p>
          <a:p>
            <a:pPr eaLnBrk="1" hangingPunct="1">
              <a:lnSpc>
                <a:spcPct val="80000"/>
              </a:lnSpc>
            </a:pPr>
            <a:r>
              <a:rPr lang="en-US" sz="1600" b="1" smtClean="0"/>
              <a:t>IMPORTANT NOTE</a:t>
            </a:r>
            <a:r>
              <a:rPr lang="en-US" sz="1600" smtClean="0"/>
              <a:t>: on a number of slides there are Speaking Notes included to assist the presenter with additional information and not make the slides too “busy” with text.</a:t>
            </a:r>
          </a:p>
          <a:p>
            <a:pPr eaLnBrk="1" hangingPunct="1">
              <a:lnSpc>
                <a:spcPct val="80000"/>
              </a:lnSpc>
            </a:pPr>
            <a:endParaRPr lang="en-US" sz="1600" smtClean="0"/>
          </a:p>
          <a:p>
            <a:pPr eaLnBrk="1" hangingPunct="1">
              <a:lnSpc>
                <a:spcPct val="80000"/>
              </a:lnSpc>
            </a:pPr>
            <a:r>
              <a:rPr lang="en-US" sz="1600" smtClean="0"/>
              <a:t>Slides 5-17, are a summary of the Policy Document: Implementing Gr.11 and 12 Physical Education/Health Education.  You may want to direct parents to the following website to view </a:t>
            </a:r>
            <a:r>
              <a:rPr lang="en-US" sz="1600" i="1" smtClean="0">
                <a:hlinkClick r:id="rId3"/>
              </a:rPr>
              <a:t>Responses to Frequently Asked Questions</a:t>
            </a:r>
            <a:r>
              <a:rPr lang="en-US" sz="1600" smtClean="0"/>
              <a:t> (December 2007) for</a:t>
            </a:r>
            <a:r>
              <a:rPr lang="en-US" sz="1600" i="1" smtClean="0"/>
              <a:t> Implementation of Grades 11 and 12 Physical Education/Health Education: A Policy Document</a:t>
            </a:r>
            <a:r>
              <a:rPr lang="en-US" sz="1600" smtClean="0"/>
              <a:t> -http://www.edu.gov.mb.ca/k12/cur/physhlth/curriculum.html#grades11to12</a:t>
            </a:r>
          </a:p>
          <a:p>
            <a:pPr eaLnBrk="1" hangingPunct="1">
              <a:lnSpc>
                <a:spcPct val="80000"/>
              </a:lnSpc>
            </a:pPr>
            <a:endParaRPr lang="en-US" sz="1600" smtClean="0"/>
          </a:p>
          <a:p>
            <a:pPr eaLnBrk="1" hangingPunct="1">
              <a:lnSpc>
                <a:spcPct val="80000"/>
              </a:lnSpc>
            </a:pPr>
            <a:r>
              <a:rPr lang="en-US" sz="1600" smtClean="0"/>
              <a:t>This website will also be a source to refer to for the Healthy Kids, Healthy Futures Task Force Report as well as other pertinent documents.  You may want to consider having copies available at your presentation.</a:t>
            </a:r>
          </a:p>
          <a:p>
            <a:pPr eaLnBrk="1" hangingPunct="1">
              <a:lnSpc>
                <a:spcPct val="80000"/>
              </a:lnSpc>
            </a:pPr>
            <a:endParaRPr lang="en-US" sz="1600" smtClean="0"/>
          </a:p>
          <a:p>
            <a:pPr algn="ctr" eaLnBrk="1" hangingPunct="1">
              <a:lnSpc>
                <a:spcPct val="80000"/>
              </a:lnSpc>
              <a:buFont typeface="Arial" charset="0"/>
              <a:buNone/>
            </a:pPr>
            <a:r>
              <a:rPr lang="en-US" sz="1600" smtClean="0"/>
              <a:t>                                            More instructions </a:t>
            </a:r>
          </a:p>
          <a:p>
            <a:pPr>
              <a:lnSpc>
                <a:spcPct val="80000"/>
              </a:lnSpc>
              <a:buFont typeface="Arial" charset="0"/>
              <a:buNone/>
            </a:pPr>
            <a:endParaRPr lang="en-US" sz="1600" smtClean="0"/>
          </a:p>
        </p:txBody>
      </p:sp>
      <p:sp>
        <p:nvSpPr>
          <p:cNvPr id="696323" name="AutoShape 4"/>
          <p:cNvSpPr>
            <a:spLocks noChangeArrowheads="1"/>
          </p:cNvSpPr>
          <p:nvPr/>
        </p:nvSpPr>
        <p:spPr bwMode="auto">
          <a:xfrm>
            <a:off x="6781800" y="5410200"/>
            <a:ext cx="1524000" cy="76200"/>
          </a:xfrm>
          <a:prstGeom prst="rightArrow">
            <a:avLst>
              <a:gd name="adj1" fmla="val 50000"/>
              <a:gd name="adj2" fmla="val 500000"/>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8369" name="Rectangle 2"/>
          <p:cNvSpPr>
            <a:spLocks noGrp="1" noChangeArrowheads="1"/>
          </p:cNvSpPr>
          <p:nvPr>
            <p:ph type="title"/>
          </p:nvPr>
        </p:nvSpPr>
        <p:spPr>
          <a:xfrm>
            <a:off x="990600" y="152400"/>
            <a:ext cx="7315200" cy="914400"/>
          </a:xfrm>
        </p:spPr>
        <p:txBody>
          <a:bodyPr/>
          <a:lstStyle/>
          <a:p>
            <a:r>
              <a:rPr lang="en-US" sz="3600" smtClean="0"/>
              <a:t>How to: cont’d</a:t>
            </a:r>
          </a:p>
        </p:txBody>
      </p:sp>
      <p:sp>
        <p:nvSpPr>
          <p:cNvPr id="698370" name="Rectangle 3"/>
          <p:cNvSpPr>
            <a:spLocks noGrp="1" noChangeArrowheads="1"/>
          </p:cNvSpPr>
          <p:nvPr>
            <p:ph type="body" idx="1"/>
          </p:nvPr>
        </p:nvSpPr>
        <p:spPr>
          <a:xfrm>
            <a:off x="304800" y="1219200"/>
            <a:ext cx="8458200" cy="4800600"/>
          </a:xfrm>
        </p:spPr>
        <p:txBody>
          <a:bodyPr/>
          <a:lstStyle/>
          <a:p>
            <a:pPr eaLnBrk="1" hangingPunct="1">
              <a:lnSpc>
                <a:spcPct val="80000"/>
              </a:lnSpc>
            </a:pPr>
            <a:r>
              <a:rPr lang="en-US" sz="2400" smtClean="0"/>
              <a:t>If Schools/divisions have created a similar FAQ document this information should also be shared as to where it can be found.</a:t>
            </a:r>
          </a:p>
          <a:p>
            <a:pPr eaLnBrk="1" hangingPunct="1">
              <a:lnSpc>
                <a:spcPct val="80000"/>
              </a:lnSpc>
            </a:pPr>
            <a:endParaRPr lang="en-US" sz="2400" smtClean="0"/>
          </a:p>
          <a:p>
            <a:pPr eaLnBrk="1" hangingPunct="1">
              <a:lnSpc>
                <a:spcPct val="80000"/>
              </a:lnSpc>
            </a:pPr>
            <a:r>
              <a:rPr lang="en-US" sz="2400" smtClean="0"/>
              <a:t>Slides 18 &amp; 19 Are intended for schools to provide specific information as to how they are going to implement the Gr. 11 &amp; 12 PE/HE curricula.  Schools/divisions can also add specific information about insurance, policies (I.e. prohibited activities)</a:t>
            </a:r>
          </a:p>
          <a:p>
            <a:pPr eaLnBrk="1" hangingPunct="1">
              <a:lnSpc>
                <a:spcPct val="80000"/>
              </a:lnSpc>
            </a:pPr>
            <a:endParaRPr lang="en-US" sz="2400" smtClean="0"/>
          </a:p>
          <a:p>
            <a:pPr eaLnBrk="1" hangingPunct="1">
              <a:lnSpc>
                <a:spcPct val="80000"/>
              </a:lnSpc>
            </a:pPr>
            <a:r>
              <a:rPr lang="en-US" sz="2400" smtClean="0"/>
              <a:t>Length of Presentation- to estimate the time required to present, it usually takes 1-2 minutes per slide. This presentation has been designed to take approximately 40 minutes to present and then allow 30 minutes for Q and A.</a:t>
            </a:r>
          </a:p>
          <a:p>
            <a:pPr>
              <a:lnSpc>
                <a:spcPct val="80000"/>
              </a:lnSpc>
            </a:pPr>
            <a:endParaRPr lang="en-US" sz="240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idx="4294967295"/>
          </p:nvPr>
        </p:nvSpPr>
        <p:spPr>
          <a:xfrm>
            <a:off x="990600" y="685800"/>
            <a:ext cx="7772400" cy="1384300"/>
          </a:xfrm>
        </p:spPr>
        <p:txBody>
          <a:bodyPr/>
          <a:lstStyle/>
          <a:p>
            <a:pPr eaLnBrk="1" hangingPunct="1">
              <a:defRPr/>
            </a:pPr>
            <a:r>
              <a:rPr lang="en-US" sz="3600">
                <a:effectLst>
                  <a:outerShdw blurRad="38100" dist="38100" dir="2700000" algn="tl">
                    <a:srgbClr val="000000"/>
                  </a:outerShdw>
                </a:effectLst>
              </a:rPr>
              <a:t>Implementing Gr. 11 and Gr. 12 Physical Education/Health Education</a:t>
            </a:r>
          </a:p>
        </p:txBody>
      </p:sp>
      <p:sp>
        <p:nvSpPr>
          <p:cNvPr id="425987" name="Rectangle 3"/>
          <p:cNvSpPr>
            <a:spLocks noGrp="1" noChangeArrowheads="1"/>
          </p:cNvSpPr>
          <p:nvPr>
            <p:ph type="body" sz="half" idx="4294967295"/>
          </p:nvPr>
        </p:nvSpPr>
        <p:spPr>
          <a:xfrm>
            <a:off x="1439863" y="2597150"/>
            <a:ext cx="7254875" cy="1247775"/>
          </a:xfrm>
        </p:spPr>
        <p:txBody>
          <a:bodyPr/>
          <a:lstStyle/>
          <a:p>
            <a:pPr algn="ctr" eaLnBrk="1" hangingPunct="1">
              <a:buFont typeface="Arial" charset="0"/>
              <a:buNone/>
              <a:defRPr/>
            </a:pPr>
            <a:r>
              <a:rPr lang="en-US" sz="2800">
                <a:effectLst>
                  <a:outerShdw blurRad="38100" dist="38100" dir="2700000" algn="tl">
                    <a:srgbClr val="000000"/>
                  </a:outerShdw>
                </a:effectLst>
              </a:rPr>
              <a:t>Presented by:</a:t>
            </a:r>
          </a:p>
        </p:txBody>
      </p:sp>
      <p:sp>
        <p:nvSpPr>
          <p:cNvPr id="699395" name="Text Box 5"/>
          <p:cNvSpPr txBox="1">
            <a:spLocks noChangeArrowheads="1"/>
          </p:cNvSpPr>
          <p:nvPr/>
        </p:nvSpPr>
        <p:spPr bwMode="auto">
          <a:xfrm>
            <a:off x="1295400" y="4953000"/>
            <a:ext cx="1219200" cy="519113"/>
          </a:xfrm>
          <a:prstGeom prst="rect">
            <a:avLst/>
          </a:prstGeom>
          <a:noFill/>
          <a:ln w="9525">
            <a:noFill/>
            <a:miter lim="800000"/>
            <a:headEnd/>
            <a:tailEnd/>
          </a:ln>
        </p:spPr>
        <p:txBody>
          <a:bodyPr>
            <a:spAutoFit/>
          </a:bodyPr>
          <a:lstStyle/>
          <a:p>
            <a:pPr eaLnBrk="0" hangingPunct="0">
              <a:spcBef>
                <a:spcPct val="50000"/>
              </a:spcBef>
            </a:pPr>
            <a:endParaRPr lang="en-US" sz="2800">
              <a:latin typeface="Times New Roman" pitchFamily="18" charset="0"/>
            </a:endParaRPr>
          </a:p>
        </p:txBody>
      </p:sp>
      <p:sp>
        <p:nvSpPr>
          <p:cNvPr id="699396" name="Text Box 7"/>
          <p:cNvSpPr txBox="1">
            <a:spLocks noChangeArrowheads="1"/>
          </p:cNvSpPr>
          <p:nvPr/>
        </p:nvSpPr>
        <p:spPr bwMode="auto">
          <a:xfrm>
            <a:off x="7162800" y="4648200"/>
            <a:ext cx="1676400" cy="519113"/>
          </a:xfrm>
          <a:prstGeom prst="rect">
            <a:avLst/>
          </a:prstGeom>
          <a:noFill/>
          <a:ln w="9525">
            <a:noFill/>
            <a:miter lim="800000"/>
            <a:headEnd/>
            <a:tailEnd/>
          </a:ln>
        </p:spPr>
        <p:txBody>
          <a:bodyPr>
            <a:spAutoFit/>
          </a:bodyPr>
          <a:lstStyle/>
          <a:p>
            <a:pPr eaLnBrk="0" hangingPunct="0">
              <a:spcBef>
                <a:spcPct val="50000"/>
              </a:spcBef>
            </a:pPr>
            <a:endParaRPr lang="en-US" sz="2800">
              <a:latin typeface="Times New Roman" pitchFamily="18" charset="0"/>
            </a:endParaRPr>
          </a:p>
        </p:txBody>
      </p:sp>
      <p:sp>
        <p:nvSpPr>
          <p:cNvPr id="425994" name="Rectangle 10"/>
          <p:cNvSpPr>
            <a:spLocks noGrp="1" noChangeArrowheads="1"/>
          </p:cNvSpPr>
          <p:nvPr>
            <p:ph type="body" sz="half" idx="4294967295"/>
          </p:nvPr>
        </p:nvSpPr>
        <p:spPr>
          <a:xfrm>
            <a:off x="1919288" y="5437188"/>
            <a:ext cx="6364287" cy="417512"/>
          </a:xfrm>
        </p:spPr>
        <p:txBody>
          <a:bodyPr/>
          <a:lstStyle/>
          <a:p>
            <a:pPr algn="ctr" eaLnBrk="1" hangingPunct="1">
              <a:lnSpc>
                <a:spcPct val="80000"/>
              </a:lnSpc>
              <a:buFont typeface="Arial" charset="0"/>
              <a:buNone/>
              <a:defRPr/>
            </a:pPr>
            <a:endParaRPr lang="en-US">
              <a:effectLst>
                <a:outerShdw blurRad="38100" dist="38100" dir="2700000" algn="tl">
                  <a:srgbClr val="000000"/>
                </a:outerShdw>
              </a:effectLst>
            </a:endParaRPr>
          </a:p>
        </p:txBody>
      </p:sp>
      <p:sp>
        <p:nvSpPr>
          <p:cNvPr id="425995" name="Rectangle 11"/>
          <p:cNvSpPr>
            <a:spLocks noChangeArrowheads="1"/>
          </p:cNvSpPr>
          <p:nvPr/>
        </p:nvSpPr>
        <p:spPr bwMode="auto">
          <a:xfrm>
            <a:off x="990600" y="3962400"/>
            <a:ext cx="7391400" cy="1219200"/>
          </a:xfrm>
          <a:prstGeom prst="rect">
            <a:avLst/>
          </a:prstGeom>
          <a:noFill/>
          <a:ln w="9525">
            <a:noFill/>
            <a:miter lim="800000"/>
            <a:headEnd/>
            <a:tailEnd/>
          </a:ln>
          <a:effectLst/>
        </p:spPr>
        <p:txBody>
          <a:bodyPr/>
          <a:lstStyle/>
          <a:p>
            <a:pPr marL="342900" indent="-342900">
              <a:lnSpc>
                <a:spcPct val="80000"/>
              </a:lnSpc>
              <a:spcBef>
                <a:spcPct val="20000"/>
              </a:spcBef>
              <a:buClr>
                <a:srgbClr val="FF0000"/>
              </a:buClr>
              <a:buSzPct val="75000"/>
              <a:buFont typeface="Arial" charset="0"/>
              <a:buChar char="♥"/>
              <a:defRPr/>
            </a:pPr>
            <a:endParaRPr lang="en-US" sz="2000">
              <a:effectLst>
                <a:outerShdw blurRad="38100" dist="38100" dir="2700000" algn="tl">
                  <a:srgbClr val="000000"/>
                </a:outerShdw>
              </a:effectLst>
              <a:latin typeface="Tahoma"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1441" name="Rectangle 2"/>
          <p:cNvSpPr>
            <a:spLocks noGrp="1" noChangeArrowheads="1"/>
          </p:cNvSpPr>
          <p:nvPr>
            <p:ph type="title"/>
          </p:nvPr>
        </p:nvSpPr>
        <p:spPr/>
        <p:txBody>
          <a:bodyPr/>
          <a:lstStyle/>
          <a:p>
            <a:r>
              <a:rPr lang="en-US" smtClean="0"/>
              <a:t>Purpose of Presentation:</a:t>
            </a:r>
          </a:p>
        </p:txBody>
      </p:sp>
      <p:sp>
        <p:nvSpPr>
          <p:cNvPr id="701442" name="Rectangle 3"/>
          <p:cNvSpPr>
            <a:spLocks noGrp="1" noChangeArrowheads="1"/>
          </p:cNvSpPr>
          <p:nvPr>
            <p:ph type="body" idx="1"/>
          </p:nvPr>
        </p:nvSpPr>
        <p:spPr>
          <a:xfrm>
            <a:off x="228600" y="1371600"/>
            <a:ext cx="8534400" cy="4648200"/>
          </a:xfrm>
        </p:spPr>
        <p:txBody>
          <a:bodyPr/>
          <a:lstStyle/>
          <a:p>
            <a:pPr>
              <a:lnSpc>
                <a:spcPct val="90000"/>
              </a:lnSpc>
            </a:pPr>
            <a:r>
              <a:rPr lang="en-US" sz="2800" smtClean="0"/>
              <a:t>Provide information on:</a:t>
            </a:r>
          </a:p>
          <a:p>
            <a:pPr lvl="1">
              <a:lnSpc>
                <a:spcPct val="90000"/>
              </a:lnSpc>
            </a:pPr>
            <a:r>
              <a:rPr lang="en-US" sz="2400" smtClean="0"/>
              <a:t>Background to Healthy Kids, Healthy Futures Task Force Report</a:t>
            </a:r>
          </a:p>
          <a:p>
            <a:pPr lvl="1">
              <a:lnSpc>
                <a:spcPct val="90000"/>
              </a:lnSpc>
            </a:pPr>
            <a:r>
              <a:rPr lang="en-US" sz="2400" u="sng" smtClean="0">
                <a:solidFill>
                  <a:srgbClr val="FF0000"/>
                </a:solidFill>
              </a:rPr>
              <a:t>Common Terminology</a:t>
            </a:r>
          </a:p>
          <a:p>
            <a:pPr lvl="1">
              <a:lnSpc>
                <a:spcPct val="90000"/>
              </a:lnSpc>
            </a:pPr>
            <a:r>
              <a:rPr lang="en-US" sz="2400" smtClean="0"/>
              <a:t>Implementation Timelines</a:t>
            </a:r>
          </a:p>
          <a:p>
            <a:pPr lvl="1">
              <a:lnSpc>
                <a:spcPct val="90000"/>
              </a:lnSpc>
            </a:pPr>
            <a:r>
              <a:rPr lang="en-US" sz="2400" smtClean="0"/>
              <a:t>Credit Requirements for Graduation</a:t>
            </a:r>
          </a:p>
          <a:p>
            <a:pPr lvl="1">
              <a:lnSpc>
                <a:spcPct val="90000"/>
              </a:lnSpc>
            </a:pPr>
            <a:r>
              <a:rPr lang="en-US" sz="2400" smtClean="0"/>
              <a:t>Curriculum Design</a:t>
            </a:r>
          </a:p>
          <a:p>
            <a:pPr lvl="1">
              <a:lnSpc>
                <a:spcPct val="90000"/>
              </a:lnSpc>
            </a:pPr>
            <a:r>
              <a:rPr lang="en-US" sz="2400" smtClean="0"/>
              <a:t>Evaluation</a:t>
            </a:r>
          </a:p>
          <a:p>
            <a:pPr lvl="1">
              <a:lnSpc>
                <a:spcPct val="90000"/>
              </a:lnSpc>
            </a:pPr>
            <a:r>
              <a:rPr lang="en-US" sz="2400" smtClean="0"/>
              <a:t>Safety</a:t>
            </a:r>
          </a:p>
          <a:p>
            <a:pPr lvl="1">
              <a:lnSpc>
                <a:spcPct val="90000"/>
              </a:lnSpc>
            </a:pPr>
            <a:r>
              <a:rPr lang="en-US" sz="2400" smtClean="0"/>
              <a:t>Role of student and parents</a:t>
            </a:r>
          </a:p>
          <a:p>
            <a:pPr lvl="1">
              <a:lnSpc>
                <a:spcPct val="90000"/>
              </a:lnSpc>
            </a:pPr>
            <a:r>
              <a:rPr lang="en-US" sz="2400" smtClean="0"/>
              <a:t>School/Divisional Plan</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3489" name="Rectangle 2"/>
          <p:cNvSpPr>
            <a:spLocks noGrp="1" noChangeArrowheads="1"/>
          </p:cNvSpPr>
          <p:nvPr>
            <p:ph type="title"/>
          </p:nvPr>
        </p:nvSpPr>
        <p:spPr/>
        <p:txBody>
          <a:bodyPr/>
          <a:lstStyle/>
          <a:p>
            <a:r>
              <a:rPr lang="en-CA" smtClean="0"/>
              <a:t>Background</a:t>
            </a:r>
            <a:endParaRPr lang="en-US" smtClean="0"/>
          </a:p>
        </p:txBody>
      </p:sp>
      <p:sp>
        <p:nvSpPr>
          <p:cNvPr id="703490" name="Rectangle 3"/>
          <p:cNvSpPr>
            <a:spLocks noGrp="1" noChangeArrowheads="1"/>
          </p:cNvSpPr>
          <p:nvPr>
            <p:ph type="body" idx="1"/>
          </p:nvPr>
        </p:nvSpPr>
        <p:spPr>
          <a:xfrm>
            <a:off x="228600" y="1447800"/>
            <a:ext cx="8534400" cy="4572000"/>
          </a:xfrm>
        </p:spPr>
        <p:txBody>
          <a:bodyPr/>
          <a:lstStyle/>
          <a:p>
            <a:r>
              <a:rPr lang="en-CA" smtClean="0"/>
              <a:t>The </a:t>
            </a:r>
            <a:r>
              <a:rPr lang="en-CA" i="1" smtClean="0"/>
              <a:t>Healthy Kids, Healthy Futures Task Force Report </a:t>
            </a:r>
            <a:r>
              <a:rPr lang="en-CA" smtClean="0"/>
              <a:t>was released in June 2005, which contained  47 recommendations.  The Manitoba Government has pledged to implement all 47 of its recommendations.</a:t>
            </a:r>
          </a:p>
          <a:p>
            <a:r>
              <a:rPr lang="en-CA" smtClean="0"/>
              <a:t>Of these 47 recommendations, eight involve the school system in the areas of nutrition in schools, and physical activity in schools.</a:t>
            </a:r>
          </a:p>
          <a:p>
            <a:pPr>
              <a:buFont typeface="Arial" charset="0"/>
              <a:buNone/>
            </a:pPr>
            <a:endParaRPr lang="en-US"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5537" name="Rectangle 2"/>
          <p:cNvSpPr>
            <a:spLocks noGrp="1" noChangeArrowheads="1"/>
          </p:cNvSpPr>
          <p:nvPr>
            <p:ph type="title"/>
          </p:nvPr>
        </p:nvSpPr>
        <p:spPr/>
        <p:txBody>
          <a:bodyPr/>
          <a:lstStyle/>
          <a:p>
            <a:r>
              <a:rPr lang="en-US" sz="4000" smtClean="0"/>
              <a:t>Implementation Timelines</a:t>
            </a:r>
          </a:p>
        </p:txBody>
      </p:sp>
      <p:sp>
        <p:nvSpPr>
          <p:cNvPr id="705538" name="Rectangle 3"/>
          <p:cNvSpPr>
            <a:spLocks noGrp="1" noChangeArrowheads="1"/>
          </p:cNvSpPr>
          <p:nvPr>
            <p:ph type="body" idx="1"/>
          </p:nvPr>
        </p:nvSpPr>
        <p:spPr>
          <a:xfrm>
            <a:off x="152400" y="1905000"/>
            <a:ext cx="8610600" cy="4114800"/>
          </a:xfrm>
        </p:spPr>
        <p:txBody>
          <a:bodyPr/>
          <a:lstStyle/>
          <a:p>
            <a:r>
              <a:rPr lang="en-US" smtClean="0"/>
              <a:t>Grade 11- as of September 2008, system-wide implementation</a:t>
            </a:r>
          </a:p>
          <a:p>
            <a:pPr>
              <a:buFont typeface="Arial" charset="0"/>
              <a:buNone/>
            </a:pPr>
            <a:endParaRPr lang="en-US" smtClean="0"/>
          </a:p>
          <a:p>
            <a:r>
              <a:rPr lang="en-US" smtClean="0"/>
              <a:t>Grade 12- as of September 2008, system-wide implementation.</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85" name="Rectangle 2"/>
          <p:cNvSpPr>
            <a:spLocks noGrp="1" noChangeArrowheads="1"/>
          </p:cNvSpPr>
          <p:nvPr>
            <p:ph type="title"/>
          </p:nvPr>
        </p:nvSpPr>
        <p:spPr/>
        <p:txBody>
          <a:bodyPr/>
          <a:lstStyle/>
          <a:p>
            <a:r>
              <a:rPr lang="en-US" sz="4000" smtClean="0"/>
              <a:t>Credit Requirements for Graduation</a:t>
            </a:r>
          </a:p>
        </p:txBody>
      </p:sp>
      <p:sp>
        <p:nvSpPr>
          <p:cNvPr id="707586" name="Rectangle 3"/>
          <p:cNvSpPr>
            <a:spLocks noGrp="1" noChangeArrowheads="1"/>
          </p:cNvSpPr>
          <p:nvPr>
            <p:ph type="body" idx="1"/>
          </p:nvPr>
        </p:nvSpPr>
        <p:spPr>
          <a:xfrm>
            <a:off x="304800" y="1600200"/>
            <a:ext cx="8458200" cy="4419600"/>
          </a:xfrm>
        </p:spPr>
        <p:txBody>
          <a:bodyPr/>
          <a:lstStyle/>
          <a:p>
            <a:pPr>
              <a:lnSpc>
                <a:spcPct val="90000"/>
              </a:lnSpc>
            </a:pPr>
            <a:r>
              <a:rPr lang="en-US" smtClean="0"/>
              <a:t>Students entering Grade 11 in the 2008-09 school year will be required to earn 2 additional PE/HE credits to graduate with a minimum of 30 credits.</a:t>
            </a:r>
          </a:p>
          <a:p>
            <a:pPr>
              <a:lnSpc>
                <a:spcPct val="90000"/>
              </a:lnSpc>
            </a:pPr>
            <a:endParaRPr lang="en-US" smtClean="0"/>
          </a:p>
          <a:p>
            <a:pPr>
              <a:lnSpc>
                <a:spcPct val="90000"/>
              </a:lnSpc>
            </a:pPr>
            <a:r>
              <a:rPr lang="en-US" smtClean="0"/>
              <a:t>Students entering Grade 12 in the 2008-09 school year will be required to earn 1 additional PE/HE credit to graduate with a minimum of 29 credits.</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9633" name="Rectangle 2"/>
          <p:cNvSpPr>
            <a:spLocks noGrp="1" noChangeArrowheads="1"/>
          </p:cNvSpPr>
          <p:nvPr>
            <p:ph type="title"/>
          </p:nvPr>
        </p:nvSpPr>
        <p:spPr/>
        <p:txBody>
          <a:bodyPr/>
          <a:lstStyle/>
          <a:p>
            <a:r>
              <a:rPr lang="en-US" smtClean="0"/>
              <a:t>Curriculum Design: </a:t>
            </a:r>
            <a:br>
              <a:rPr lang="en-US" smtClean="0"/>
            </a:br>
            <a:r>
              <a:rPr lang="en-US" sz="3600" smtClean="0"/>
              <a:t>Guiding Principles</a:t>
            </a:r>
          </a:p>
        </p:txBody>
      </p:sp>
      <p:sp>
        <p:nvSpPr>
          <p:cNvPr id="703491" name="Rectangle 3"/>
          <p:cNvSpPr>
            <a:spLocks noGrp="1" noChangeArrowheads="1"/>
          </p:cNvSpPr>
          <p:nvPr>
            <p:ph type="body" idx="1"/>
          </p:nvPr>
        </p:nvSpPr>
        <p:spPr>
          <a:xfrm>
            <a:off x="228600" y="1447800"/>
            <a:ext cx="8534400" cy="4572000"/>
          </a:xfrm>
        </p:spPr>
        <p:txBody>
          <a:bodyPr/>
          <a:lstStyle/>
          <a:p>
            <a:pPr eaLnBrk="1" hangingPunct="1">
              <a:defRPr/>
            </a:pPr>
            <a:r>
              <a:rPr lang="en-US" sz="2800" smtClean="0">
                <a:effectLst>
                  <a:outerShdw blurRad="38100" dist="38100" dir="2700000" algn="tl">
                    <a:srgbClr val="000000"/>
                  </a:outerShdw>
                </a:effectLst>
              </a:rPr>
              <a:t>align with </a:t>
            </a:r>
            <a:r>
              <a:rPr lang="en-US" sz="2800" b="1" smtClean="0">
                <a:effectLst>
                  <a:outerShdw blurRad="38100" dist="38100" dir="2700000" algn="tl">
                    <a:srgbClr val="000000"/>
                  </a:outerShdw>
                </a:effectLst>
              </a:rPr>
              <a:t>K-12 PE/HE Framework</a:t>
            </a:r>
          </a:p>
          <a:p>
            <a:pPr eaLnBrk="1" hangingPunct="1">
              <a:defRPr/>
            </a:pPr>
            <a:r>
              <a:rPr lang="en-US" sz="2800" smtClean="0">
                <a:effectLst>
                  <a:outerShdw blurRad="38100" dist="38100" dir="2700000" algn="tl">
                    <a:srgbClr val="000000"/>
                  </a:outerShdw>
                </a:effectLst>
              </a:rPr>
              <a:t>encourage youth to take </a:t>
            </a:r>
            <a:r>
              <a:rPr lang="en-US" sz="2800" b="1" smtClean="0">
                <a:effectLst>
                  <a:outerShdw blurRad="38100" dist="38100" dir="2700000" algn="tl">
                    <a:srgbClr val="000000"/>
                  </a:outerShdw>
                </a:effectLst>
              </a:rPr>
              <a:t>more ownership</a:t>
            </a:r>
          </a:p>
          <a:p>
            <a:pPr eaLnBrk="1" hangingPunct="1">
              <a:defRPr/>
            </a:pPr>
            <a:r>
              <a:rPr lang="en-US" sz="2800" b="1" smtClean="0">
                <a:effectLst>
                  <a:outerShdw blurRad="38100" dist="38100" dir="2700000" algn="tl">
                    <a:srgbClr val="000000"/>
                  </a:outerShdw>
                </a:effectLst>
              </a:rPr>
              <a:t>involve parent/community</a:t>
            </a:r>
            <a:r>
              <a:rPr lang="en-US" sz="2800" smtClean="0">
                <a:effectLst>
                  <a:outerShdw blurRad="38100" dist="38100" dir="2700000" algn="tl">
                    <a:srgbClr val="000000"/>
                  </a:outerShdw>
                </a:effectLst>
              </a:rPr>
              <a:t> </a:t>
            </a:r>
          </a:p>
          <a:p>
            <a:pPr eaLnBrk="1" hangingPunct="1">
              <a:defRPr/>
            </a:pPr>
            <a:r>
              <a:rPr lang="en-US" sz="2800" smtClean="0">
                <a:effectLst>
                  <a:outerShdw blurRad="38100" dist="38100" dir="2700000" algn="tl">
                    <a:srgbClr val="000000"/>
                  </a:outerShdw>
                </a:effectLst>
              </a:rPr>
              <a:t>provide </a:t>
            </a:r>
            <a:r>
              <a:rPr lang="en-US" sz="2800" b="1" smtClean="0">
                <a:effectLst>
                  <a:outerShdw blurRad="38100" dist="38100" dir="2700000" algn="tl">
                    <a:srgbClr val="000000"/>
                  </a:outerShdw>
                </a:effectLst>
              </a:rPr>
              <a:t>flexibility for schools</a:t>
            </a:r>
            <a:r>
              <a:rPr lang="en-US" sz="2800" smtClean="0">
                <a:effectLst>
                  <a:outerShdw blurRad="38100" dist="38100" dir="2700000" algn="tl">
                    <a:srgbClr val="000000"/>
                  </a:outerShdw>
                </a:effectLst>
              </a:rPr>
              <a:t> re delivery model</a:t>
            </a:r>
          </a:p>
          <a:p>
            <a:pPr eaLnBrk="1" hangingPunct="1">
              <a:defRPr/>
            </a:pPr>
            <a:r>
              <a:rPr lang="en-US" sz="2800" smtClean="0">
                <a:effectLst>
                  <a:outerShdw blurRad="38100" dist="38100" dir="2700000" algn="tl">
                    <a:srgbClr val="000000"/>
                  </a:outerShdw>
                </a:effectLst>
              </a:rPr>
              <a:t>provide </a:t>
            </a:r>
            <a:r>
              <a:rPr lang="en-US" sz="2800" b="1" smtClean="0">
                <a:effectLst>
                  <a:outerShdw blurRad="38100" dist="38100" dir="2700000" algn="tl">
                    <a:srgbClr val="000000"/>
                  </a:outerShdw>
                </a:effectLst>
              </a:rPr>
              <a:t>variety and choice of activities for students</a:t>
            </a:r>
          </a:p>
          <a:p>
            <a:pPr eaLnBrk="1" hangingPunct="1">
              <a:defRPr/>
            </a:pPr>
            <a:r>
              <a:rPr lang="en-US" sz="2800" smtClean="0">
                <a:effectLst>
                  <a:outerShdw blurRad="38100" dist="38100" dir="2700000" algn="tl">
                    <a:srgbClr val="000000"/>
                  </a:outerShdw>
                </a:effectLst>
              </a:rPr>
              <a:t>provide </a:t>
            </a:r>
            <a:r>
              <a:rPr lang="en-US" sz="2800" b="1" smtClean="0">
                <a:effectLst>
                  <a:outerShdw blurRad="38100" dist="38100" dir="2700000" algn="tl">
                    <a:srgbClr val="000000"/>
                  </a:outerShdw>
                </a:effectLst>
              </a:rPr>
              <a:t>choice of delivery for students</a:t>
            </a:r>
            <a:r>
              <a:rPr lang="en-US" sz="2800" smtClean="0">
                <a:effectLst>
                  <a:outerShdw blurRad="38100" dist="38100" dir="2700000" algn="tl">
                    <a:srgbClr val="000000"/>
                  </a:outerShdw>
                </a:effectLst>
              </a:rPr>
              <a:t> (e.g. % of IN/OUT time; topic or interest areas)</a:t>
            </a:r>
          </a:p>
          <a:p>
            <a:pPr eaLnBrk="1" hangingPunct="1">
              <a:defRPr/>
            </a:pPr>
            <a:r>
              <a:rPr lang="en-US" sz="2800" smtClean="0">
                <a:effectLst>
                  <a:outerShdw blurRad="38100" dist="38100" dir="2700000" algn="tl">
                    <a:srgbClr val="000000"/>
                  </a:outerShdw>
                </a:effectLst>
              </a:rPr>
              <a:t>Focus on health and personal planning</a:t>
            </a:r>
          </a:p>
          <a:p>
            <a:pPr>
              <a:buFont typeface="Arial" charset="0"/>
              <a:buNone/>
              <a:defRPr/>
            </a:pPr>
            <a:endParaRPr lang="en-US" sz="2800"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657" name="Rectangle 2"/>
          <p:cNvSpPr>
            <a:spLocks noGrp="1" noChangeArrowheads="1"/>
          </p:cNvSpPr>
          <p:nvPr>
            <p:ph type="title"/>
          </p:nvPr>
        </p:nvSpPr>
        <p:spPr/>
        <p:txBody>
          <a:bodyPr/>
          <a:lstStyle/>
          <a:p>
            <a:r>
              <a:rPr lang="en-US" smtClean="0"/>
              <a:t>Implementation Model</a:t>
            </a:r>
          </a:p>
        </p:txBody>
      </p:sp>
      <p:pic>
        <p:nvPicPr>
          <p:cNvPr id="710658" name="Picture 4"/>
          <p:cNvPicPr>
            <a:picLocks noChangeAspect="1" noChangeArrowheads="1"/>
          </p:cNvPicPr>
          <p:nvPr>
            <p:ph type="body" idx="1"/>
          </p:nvPr>
        </p:nvPicPr>
        <p:blipFill>
          <a:blip r:embed="rId3"/>
          <a:srcRect/>
          <a:stretch>
            <a:fillRect/>
          </a:stretch>
        </p:blipFill>
        <p:spPr>
          <a:xfrm>
            <a:off x="381000" y="1828800"/>
            <a:ext cx="8382000" cy="4267200"/>
          </a:xfr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2705" name="Rectangle 2"/>
          <p:cNvSpPr>
            <a:spLocks noGrp="1" noChangeArrowheads="1"/>
          </p:cNvSpPr>
          <p:nvPr>
            <p:ph type="title"/>
          </p:nvPr>
        </p:nvSpPr>
        <p:spPr/>
        <p:txBody>
          <a:bodyPr/>
          <a:lstStyle/>
          <a:p>
            <a:r>
              <a:rPr lang="en-US" smtClean="0"/>
              <a:t>Evaluation</a:t>
            </a:r>
          </a:p>
        </p:txBody>
      </p:sp>
      <p:sp>
        <p:nvSpPr>
          <p:cNvPr id="712706" name="Rectangle 3"/>
          <p:cNvSpPr>
            <a:spLocks noGrp="1" noChangeArrowheads="1"/>
          </p:cNvSpPr>
          <p:nvPr>
            <p:ph type="body" idx="1"/>
          </p:nvPr>
        </p:nvSpPr>
        <p:spPr>
          <a:xfrm>
            <a:off x="304800" y="1524000"/>
            <a:ext cx="8458200" cy="4495800"/>
          </a:xfrm>
        </p:spPr>
        <p:txBody>
          <a:bodyPr/>
          <a:lstStyle/>
          <a:p>
            <a:pPr>
              <a:lnSpc>
                <a:spcPct val="80000"/>
              </a:lnSpc>
            </a:pPr>
            <a:r>
              <a:rPr lang="en-US" smtClean="0"/>
              <a:t>As part of earning a credit, students will be required to submit a personal fitness portfolio containing elements such as:</a:t>
            </a:r>
          </a:p>
          <a:p>
            <a:pPr lvl="1">
              <a:lnSpc>
                <a:spcPct val="80000"/>
              </a:lnSpc>
            </a:pPr>
            <a:r>
              <a:rPr lang="en-US" sz="2400" smtClean="0"/>
              <a:t>a fitness plan </a:t>
            </a:r>
          </a:p>
          <a:p>
            <a:pPr lvl="1">
              <a:lnSpc>
                <a:spcPct val="80000"/>
              </a:lnSpc>
            </a:pPr>
            <a:r>
              <a:rPr lang="en-US" sz="2400" smtClean="0"/>
              <a:t>physical activity log</a:t>
            </a:r>
          </a:p>
          <a:p>
            <a:pPr lvl="1">
              <a:lnSpc>
                <a:spcPct val="80000"/>
              </a:lnSpc>
            </a:pPr>
            <a:r>
              <a:rPr lang="en-US" sz="2400" smtClean="0"/>
              <a:t>journal entries</a:t>
            </a:r>
          </a:p>
          <a:p>
            <a:pPr lvl="1">
              <a:lnSpc>
                <a:spcPct val="80000"/>
              </a:lnSpc>
              <a:buFont typeface="Tahoma" pitchFamily="34" charset="0"/>
              <a:buNone/>
            </a:pPr>
            <a:endParaRPr lang="en-US" sz="2400" smtClean="0"/>
          </a:p>
          <a:p>
            <a:pPr>
              <a:lnSpc>
                <a:spcPct val="80000"/>
              </a:lnSpc>
            </a:pPr>
            <a:r>
              <a:rPr lang="en-US" smtClean="0"/>
              <a:t>Students will be graded for completion of the course with a Complete or Incomplete designation. The Complete/Incomplete will not affect a student’s grade point average.</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4753" name="Rectangle 2"/>
          <p:cNvSpPr>
            <a:spLocks noGrp="1" noChangeArrowheads="1"/>
          </p:cNvSpPr>
          <p:nvPr>
            <p:ph type="title"/>
          </p:nvPr>
        </p:nvSpPr>
        <p:spPr/>
        <p:txBody>
          <a:bodyPr/>
          <a:lstStyle/>
          <a:p>
            <a:r>
              <a:rPr lang="en-US" smtClean="0"/>
              <a:t>Safety</a:t>
            </a:r>
          </a:p>
        </p:txBody>
      </p:sp>
      <p:sp>
        <p:nvSpPr>
          <p:cNvPr id="714754" name="Rectangle 3"/>
          <p:cNvSpPr>
            <a:spLocks noGrp="1" noChangeArrowheads="1"/>
          </p:cNvSpPr>
          <p:nvPr>
            <p:ph type="body" idx="1"/>
          </p:nvPr>
        </p:nvSpPr>
        <p:spPr>
          <a:xfrm>
            <a:off x="304800" y="1371600"/>
            <a:ext cx="8458200" cy="4648200"/>
          </a:xfrm>
        </p:spPr>
        <p:txBody>
          <a:bodyPr/>
          <a:lstStyle/>
          <a:p>
            <a:pPr>
              <a:lnSpc>
                <a:spcPct val="80000"/>
              </a:lnSpc>
              <a:buFont typeface="Arial" charset="0"/>
              <a:buNone/>
            </a:pPr>
            <a:r>
              <a:rPr lang="en-US" sz="2800" b="1" smtClean="0"/>
              <a:t>Schools and school divisions are required to:</a:t>
            </a:r>
          </a:p>
          <a:p>
            <a:pPr>
              <a:lnSpc>
                <a:spcPct val="80000"/>
              </a:lnSpc>
            </a:pPr>
            <a:r>
              <a:rPr lang="en-US" sz="2800" b="1" smtClean="0"/>
              <a:t> develop a risk management policy related to the OUT-of-class physical activity practicum</a:t>
            </a:r>
          </a:p>
          <a:p>
            <a:pPr>
              <a:lnSpc>
                <a:spcPct val="80000"/>
              </a:lnSpc>
            </a:pPr>
            <a:r>
              <a:rPr lang="en-US" sz="2800" b="1" smtClean="0"/>
              <a:t>provide risk management measures and safety information, and </a:t>
            </a:r>
          </a:p>
          <a:p>
            <a:pPr>
              <a:lnSpc>
                <a:spcPct val="80000"/>
              </a:lnSpc>
            </a:pPr>
            <a:r>
              <a:rPr lang="en-US" sz="2800" b="1" smtClean="0"/>
              <a:t>Provide a teacher and parent/guardian sign-off process that aligns with government policy.</a:t>
            </a:r>
          </a:p>
          <a:p>
            <a:pPr>
              <a:lnSpc>
                <a:spcPct val="80000"/>
              </a:lnSpc>
              <a:buFont typeface="Arial" charset="0"/>
              <a:buNone/>
            </a:pPr>
            <a:r>
              <a:rPr lang="en-US" sz="2800" i="1" smtClean="0"/>
              <a:t>	Implementation of Grades 11 and 12 Physical Education/Health Education: A Policy Document</a:t>
            </a:r>
            <a:r>
              <a:rPr lang="en-US" sz="2800" smtClean="0"/>
              <a:t> (p.13)</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01" name="Rectangle 2"/>
          <p:cNvSpPr>
            <a:spLocks noGrp="1" noChangeArrowheads="1"/>
          </p:cNvSpPr>
          <p:nvPr>
            <p:ph type="title"/>
          </p:nvPr>
        </p:nvSpPr>
        <p:spPr/>
        <p:txBody>
          <a:bodyPr/>
          <a:lstStyle/>
          <a:p>
            <a:r>
              <a:rPr lang="en-US" smtClean="0"/>
              <a:t>Safety</a:t>
            </a:r>
          </a:p>
        </p:txBody>
      </p:sp>
      <p:sp>
        <p:nvSpPr>
          <p:cNvPr id="716802" name="Rectangle 3"/>
          <p:cNvSpPr>
            <a:spLocks noGrp="1" noChangeArrowheads="1"/>
          </p:cNvSpPr>
          <p:nvPr>
            <p:ph type="body" idx="1"/>
          </p:nvPr>
        </p:nvSpPr>
        <p:spPr>
          <a:xfrm>
            <a:off x="304800" y="1447800"/>
            <a:ext cx="8458200" cy="4572000"/>
          </a:xfrm>
        </p:spPr>
        <p:txBody>
          <a:bodyPr/>
          <a:lstStyle/>
          <a:p>
            <a:pPr algn="ctr">
              <a:lnSpc>
                <a:spcPct val="90000"/>
              </a:lnSpc>
              <a:buFont typeface="Arial" charset="0"/>
              <a:buNone/>
            </a:pPr>
            <a:r>
              <a:rPr lang="en-US" sz="4000" smtClean="0"/>
              <a:t>Out-of-class Activities: 2 Categories</a:t>
            </a:r>
          </a:p>
          <a:p>
            <a:pPr>
              <a:lnSpc>
                <a:spcPct val="90000"/>
              </a:lnSpc>
            </a:pPr>
            <a:r>
              <a:rPr lang="en-US" b="1" smtClean="0"/>
              <a:t>School–based activities</a:t>
            </a:r>
            <a:r>
              <a:rPr lang="en-US" smtClean="0"/>
              <a:t> (e.g., sports teams, intramurals and clubs): </a:t>
            </a:r>
            <a:r>
              <a:rPr lang="en-US" u="sng" smtClean="0"/>
              <a:t>school board &amp; staff</a:t>
            </a:r>
            <a:r>
              <a:rPr lang="en-US" smtClean="0"/>
              <a:t> are responsible for safety</a:t>
            </a:r>
          </a:p>
          <a:p>
            <a:pPr>
              <a:lnSpc>
                <a:spcPct val="90000"/>
              </a:lnSpc>
            </a:pPr>
            <a:r>
              <a:rPr lang="en-US" b="1" smtClean="0"/>
              <a:t>Non-school based activities</a:t>
            </a:r>
            <a:r>
              <a:rPr lang="en-US" smtClean="0"/>
              <a:t> (e.g., community sports teams, dance classes at local studio, working out at home): </a:t>
            </a:r>
            <a:r>
              <a:rPr lang="en-US" u="sng" smtClean="0"/>
              <a:t>parents</a:t>
            </a:r>
            <a:r>
              <a:rPr lang="en-US" smtClean="0"/>
              <a:t> (student under 18) </a:t>
            </a:r>
            <a:r>
              <a:rPr lang="en-US" u="sng" smtClean="0"/>
              <a:t>and students</a:t>
            </a:r>
            <a:r>
              <a:rPr lang="en-US" smtClean="0"/>
              <a:t> are responsible for safety</a:t>
            </a:r>
          </a:p>
          <a:p>
            <a:pPr algn="ctr">
              <a:lnSpc>
                <a:spcPct val="90000"/>
              </a:lnSpc>
              <a:buFont typeface="Arial" charset="0"/>
              <a:buNone/>
            </a:pPr>
            <a:endParaRPr lang="en-US" smtClean="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825" name="Rectangle 2"/>
          <p:cNvSpPr>
            <a:spLocks noGrp="1" noChangeArrowheads="1"/>
          </p:cNvSpPr>
          <p:nvPr>
            <p:ph type="title"/>
          </p:nvPr>
        </p:nvSpPr>
        <p:spPr/>
        <p:txBody>
          <a:bodyPr/>
          <a:lstStyle/>
          <a:p>
            <a:r>
              <a:rPr lang="en-US" smtClean="0"/>
              <a:t>Safety Handbook</a:t>
            </a:r>
          </a:p>
        </p:txBody>
      </p:sp>
      <p:sp>
        <p:nvSpPr>
          <p:cNvPr id="717826" name="Rectangle 3"/>
          <p:cNvSpPr>
            <a:spLocks noGrp="1" noChangeArrowheads="1"/>
          </p:cNvSpPr>
          <p:nvPr>
            <p:ph type="body" idx="1"/>
          </p:nvPr>
        </p:nvSpPr>
        <p:spPr>
          <a:xfrm>
            <a:off x="304800" y="1447800"/>
            <a:ext cx="8458200" cy="4572000"/>
          </a:xfrm>
        </p:spPr>
        <p:txBody>
          <a:bodyPr/>
          <a:lstStyle/>
          <a:p>
            <a:pPr>
              <a:lnSpc>
                <a:spcPct val="80000"/>
              </a:lnSpc>
            </a:pPr>
            <a:r>
              <a:rPr lang="en-US" sz="2800" smtClean="0"/>
              <a:t>The Out-of-Class Safety Handbook: A Resource Guide for Grade 9 to Grade 12 has been developed to assist schools/divisions.</a:t>
            </a:r>
          </a:p>
          <a:p>
            <a:pPr>
              <a:lnSpc>
                <a:spcPct val="80000"/>
              </a:lnSpc>
            </a:pPr>
            <a:r>
              <a:rPr lang="en-US" sz="2800" smtClean="0"/>
              <a:t>This Handbook </a:t>
            </a:r>
            <a:r>
              <a:rPr lang="en-US" sz="2000" smtClean="0"/>
              <a:t>(Draft version-Jan 21/08-Feb 29/08)</a:t>
            </a:r>
            <a:r>
              <a:rPr lang="en-US" sz="2800" smtClean="0"/>
              <a:t> can be found online at:</a:t>
            </a:r>
          </a:p>
          <a:p>
            <a:pPr lvl="1">
              <a:lnSpc>
                <a:spcPct val="80000"/>
              </a:lnSpc>
            </a:pPr>
            <a:r>
              <a:rPr lang="en-US" sz="2400" smtClean="0">
                <a:hlinkClick r:id="rId3"/>
              </a:rPr>
              <a:t>http://www.edu.gov.mb.ca/k12/cur/physhlth/</a:t>
            </a:r>
            <a:endParaRPr lang="en-US" sz="2400" smtClean="0"/>
          </a:p>
          <a:p>
            <a:pPr lvl="1">
              <a:lnSpc>
                <a:spcPct val="80000"/>
              </a:lnSpc>
              <a:buFont typeface="Tahoma" pitchFamily="34" charset="0"/>
              <a:buNone/>
            </a:pPr>
            <a:r>
              <a:rPr lang="en-US" sz="2400" smtClean="0"/>
              <a:t>Or</a:t>
            </a:r>
          </a:p>
          <a:p>
            <a:pPr lvl="1">
              <a:lnSpc>
                <a:spcPct val="80000"/>
              </a:lnSpc>
            </a:pPr>
            <a:r>
              <a:rPr lang="en-US" sz="2400" smtClean="0"/>
              <a:t>School/Division website address</a:t>
            </a:r>
          </a:p>
          <a:p>
            <a:pPr>
              <a:lnSpc>
                <a:spcPct val="80000"/>
              </a:lnSpc>
            </a:pPr>
            <a:r>
              <a:rPr lang="en-US" sz="2800" smtClean="0"/>
              <a:t>It contains information regarding:</a:t>
            </a:r>
          </a:p>
          <a:p>
            <a:pPr lvl="1">
              <a:lnSpc>
                <a:spcPct val="80000"/>
              </a:lnSpc>
            </a:pPr>
            <a:r>
              <a:rPr lang="en-US" sz="2400" smtClean="0"/>
              <a:t>Effective Risk Management planning </a:t>
            </a:r>
          </a:p>
          <a:p>
            <a:pPr lvl="1">
              <a:lnSpc>
                <a:spcPct val="80000"/>
              </a:lnSpc>
            </a:pPr>
            <a:r>
              <a:rPr lang="en-US" sz="2400" smtClean="0"/>
              <a:t>Safety, liability, and insurance</a:t>
            </a:r>
          </a:p>
          <a:p>
            <a:pPr lvl="1">
              <a:lnSpc>
                <a:spcPct val="80000"/>
              </a:lnSpc>
            </a:pPr>
            <a:r>
              <a:rPr lang="en-US" sz="2400" smtClean="0"/>
              <a:t>Developing local policy</a:t>
            </a:r>
          </a:p>
          <a:p>
            <a:pPr lvl="1">
              <a:lnSpc>
                <a:spcPct val="80000"/>
              </a:lnSpc>
              <a:buFont typeface="Tahoma" pitchFamily="34" charset="0"/>
              <a:buNone/>
            </a:pPr>
            <a:endParaRPr lang="en-US" sz="2400"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9873" name="Rectangle 2"/>
          <p:cNvSpPr>
            <a:spLocks noGrp="1" noChangeArrowheads="1"/>
          </p:cNvSpPr>
          <p:nvPr>
            <p:ph type="title"/>
          </p:nvPr>
        </p:nvSpPr>
        <p:spPr/>
        <p:txBody>
          <a:bodyPr/>
          <a:lstStyle/>
          <a:p>
            <a:r>
              <a:rPr lang="en-US" smtClean="0"/>
              <a:t>Safety Handbook (cont’d)</a:t>
            </a:r>
          </a:p>
        </p:txBody>
      </p:sp>
      <p:sp>
        <p:nvSpPr>
          <p:cNvPr id="719874" name="Rectangle 3"/>
          <p:cNvSpPr>
            <a:spLocks noGrp="1" noChangeArrowheads="1"/>
          </p:cNvSpPr>
          <p:nvPr>
            <p:ph type="body" idx="1"/>
          </p:nvPr>
        </p:nvSpPr>
        <p:spPr>
          <a:xfrm>
            <a:off x="381000" y="1905000"/>
            <a:ext cx="8382000" cy="4114800"/>
          </a:xfrm>
        </p:spPr>
        <p:txBody>
          <a:bodyPr/>
          <a:lstStyle/>
          <a:p>
            <a:pPr lvl="1"/>
            <a:r>
              <a:rPr lang="en-US" smtClean="0"/>
              <a:t>Appendices</a:t>
            </a:r>
          </a:p>
          <a:p>
            <a:pPr lvl="2"/>
            <a:r>
              <a:rPr lang="en-US" sz="2800" smtClean="0"/>
              <a:t>Sample Policy and Regulations</a:t>
            </a:r>
          </a:p>
          <a:p>
            <a:pPr lvl="2"/>
            <a:r>
              <a:rPr lang="en-US" sz="2800" smtClean="0"/>
              <a:t>Consent and Declaration forms</a:t>
            </a:r>
          </a:p>
          <a:p>
            <a:pPr lvl="2"/>
            <a:r>
              <a:rPr lang="en-US" sz="2800" smtClean="0"/>
              <a:t>General Safety Guidelines</a:t>
            </a:r>
          </a:p>
          <a:p>
            <a:pPr lvl="2"/>
            <a:r>
              <a:rPr lang="en-US" sz="2800" smtClean="0"/>
              <a:t>Physical Activity Safety Checklists</a:t>
            </a:r>
          </a:p>
          <a:p>
            <a:pPr lvl="2">
              <a:buFontTx/>
              <a:buNone/>
            </a:pPr>
            <a:endParaRPr lang="en-US"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1" name="Rectangle 2"/>
          <p:cNvSpPr>
            <a:spLocks noGrp="1" noChangeArrowheads="1"/>
          </p:cNvSpPr>
          <p:nvPr>
            <p:ph type="title"/>
          </p:nvPr>
        </p:nvSpPr>
        <p:spPr/>
        <p:txBody>
          <a:bodyPr/>
          <a:lstStyle/>
          <a:p>
            <a:r>
              <a:rPr lang="en-US" smtClean="0"/>
              <a:t>Parent Declaration and Consent form</a:t>
            </a:r>
          </a:p>
        </p:txBody>
      </p:sp>
      <p:sp>
        <p:nvSpPr>
          <p:cNvPr id="721922" name="Rectangle 3"/>
          <p:cNvSpPr>
            <a:spLocks noGrp="1" noChangeArrowheads="1"/>
          </p:cNvSpPr>
          <p:nvPr>
            <p:ph type="body" idx="1"/>
          </p:nvPr>
        </p:nvSpPr>
        <p:spPr>
          <a:xfrm>
            <a:off x="304800" y="1905000"/>
            <a:ext cx="8610600" cy="4114800"/>
          </a:xfrm>
        </p:spPr>
        <p:txBody>
          <a:bodyPr/>
          <a:lstStyle/>
          <a:p>
            <a:r>
              <a:rPr lang="en-US" smtClean="0"/>
              <a:t>The Department, as part of the Safety Handbook, has developed sample Parent Declaration and Consent form as well as a sample Student Consent form.</a:t>
            </a:r>
          </a:p>
          <a:p>
            <a:r>
              <a:rPr lang="en-US" smtClean="0"/>
              <a:t>These forms must be signed by parent* and student.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3969" name="Rectangle 2"/>
          <p:cNvSpPr>
            <a:spLocks noGrp="1" noChangeArrowheads="1"/>
          </p:cNvSpPr>
          <p:nvPr>
            <p:ph type="title"/>
          </p:nvPr>
        </p:nvSpPr>
        <p:spPr>
          <a:xfrm>
            <a:off x="1143000" y="152400"/>
            <a:ext cx="7162800" cy="1384300"/>
          </a:xfrm>
        </p:spPr>
        <p:txBody>
          <a:bodyPr/>
          <a:lstStyle/>
          <a:p>
            <a:r>
              <a:rPr lang="en-US" smtClean="0"/>
              <a:t>Role of Student</a:t>
            </a:r>
          </a:p>
        </p:txBody>
      </p:sp>
      <p:sp>
        <p:nvSpPr>
          <p:cNvPr id="723970" name="Rectangle 3"/>
          <p:cNvSpPr>
            <a:spLocks noGrp="1" noChangeArrowheads="1"/>
          </p:cNvSpPr>
          <p:nvPr>
            <p:ph type="body" idx="1"/>
          </p:nvPr>
        </p:nvSpPr>
        <p:spPr>
          <a:xfrm>
            <a:off x="304800" y="1371600"/>
            <a:ext cx="8458200" cy="4648200"/>
          </a:xfrm>
        </p:spPr>
        <p:txBody>
          <a:bodyPr/>
          <a:lstStyle/>
          <a:p>
            <a:pPr lvl="1">
              <a:lnSpc>
                <a:spcPct val="90000"/>
              </a:lnSpc>
            </a:pPr>
            <a:r>
              <a:rPr lang="en-US" sz="2400" smtClean="0"/>
              <a:t>Must develop a physical activity plan that meets the criteria set out by their teacher</a:t>
            </a:r>
          </a:p>
          <a:p>
            <a:pPr lvl="1">
              <a:lnSpc>
                <a:spcPct val="90000"/>
              </a:lnSpc>
            </a:pPr>
            <a:r>
              <a:rPr lang="en-US" sz="2400" smtClean="0"/>
              <a:t>Identify the inherent risks and how they plan to address these risks. i.e. Wear a helmet when skateboarding.</a:t>
            </a:r>
          </a:p>
          <a:p>
            <a:pPr lvl="1">
              <a:lnSpc>
                <a:spcPct val="90000"/>
              </a:lnSpc>
            </a:pPr>
            <a:r>
              <a:rPr lang="en-US" sz="2400" smtClean="0"/>
              <a:t>Share the proposed plan with their teacher and then parent(s).  When sharing with parent(s), students will also be able to identify where they can get further safety information.</a:t>
            </a:r>
          </a:p>
          <a:p>
            <a:pPr lvl="1">
              <a:lnSpc>
                <a:spcPct val="90000"/>
              </a:lnSpc>
            </a:pPr>
            <a:r>
              <a:rPr lang="en-US" sz="2400" smtClean="0"/>
              <a:t>Once the student’s plan has been accepted/approved by appropriate parties, the student will implement and log the activity time as they participate.</a:t>
            </a:r>
          </a:p>
          <a:p>
            <a:pPr lvl="1" algn="r">
              <a:lnSpc>
                <a:spcPct val="90000"/>
              </a:lnSpc>
              <a:buFont typeface="Tahoma" pitchFamily="34" charset="0"/>
              <a:buNone/>
            </a:pPr>
            <a:r>
              <a:rPr lang="en-US" sz="1400" smtClean="0"/>
              <a:t>Implementation of Grades 11 and 12 PE/HE: A Policy Document-Pg. 15</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4993" name="Rectangle 2"/>
          <p:cNvSpPr>
            <a:spLocks noGrp="1" noChangeArrowheads="1"/>
          </p:cNvSpPr>
          <p:nvPr>
            <p:ph type="title"/>
          </p:nvPr>
        </p:nvSpPr>
        <p:spPr>
          <a:xfrm>
            <a:off x="990600" y="152400"/>
            <a:ext cx="7315200" cy="1384300"/>
          </a:xfrm>
        </p:spPr>
        <p:txBody>
          <a:bodyPr/>
          <a:lstStyle/>
          <a:p>
            <a:r>
              <a:rPr lang="en-US" smtClean="0"/>
              <a:t>Role of Parent</a:t>
            </a:r>
          </a:p>
        </p:txBody>
      </p:sp>
      <p:sp>
        <p:nvSpPr>
          <p:cNvPr id="724994" name="Rectangle 3"/>
          <p:cNvSpPr>
            <a:spLocks noGrp="1" noChangeArrowheads="1"/>
          </p:cNvSpPr>
          <p:nvPr>
            <p:ph type="body" idx="1"/>
          </p:nvPr>
        </p:nvSpPr>
        <p:spPr>
          <a:xfrm>
            <a:off x="381000" y="1295400"/>
            <a:ext cx="8382000" cy="4724400"/>
          </a:xfrm>
        </p:spPr>
        <p:txBody>
          <a:bodyPr/>
          <a:lstStyle/>
          <a:p>
            <a:pPr>
              <a:lnSpc>
                <a:spcPct val="90000"/>
              </a:lnSpc>
              <a:buFont typeface="Arial" charset="0"/>
              <a:buNone/>
            </a:pPr>
            <a:r>
              <a:rPr lang="en-US" smtClean="0"/>
              <a:t>	- </a:t>
            </a:r>
            <a:r>
              <a:rPr lang="en-US" sz="2800" smtClean="0"/>
              <a:t>Review the student’s plan, exercise      	discretion and be aware of the safety issues 	of the activities chosen</a:t>
            </a:r>
          </a:p>
          <a:p>
            <a:pPr lvl="1">
              <a:lnSpc>
                <a:spcPct val="90000"/>
              </a:lnSpc>
            </a:pPr>
            <a:r>
              <a:rPr lang="en-US" smtClean="0"/>
              <a:t>Assume responsibility for safety and supervision of the chosen activities</a:t>
            </a:r>
          </a:p>
          <a:p>
            <a:pPr lvl="1">
              <a:lnSpc>
                <a:spcPct val="90000"/>
              </a:lnSpc>
            </a:pPr>
            <a:r>
              <a:rPr lang="en-US" smtClean="0"/>
              <a:t>Approve the student’s physical activity plan by signing the Parent Declaration and Consent form.</a:t>
            </a:r>
          </a:p>
          <a:p>
            <a:pPr lvl="1">
              <a:lnSpc>
                <a:spcPct val="90000"/>
              </a:lnSpc>
            </a:pPr>
            <a:r>
              <a:rPr lang="en-US" smtClean="0"/>
              <a:t>Monitor the student’s progress and complete the appropriate forms.</a:t>
            </a:r>
          </a:p>
          <a:p>
            <a:pPr lvl="1" algn="r">
              <a:lnSpc>
                <a:spcPct val="90000"/>
              </a:lnSpc>
              <a:buFont typeface="Tahoma" pitchFamily="34" charset="0"/>
              <a:buNone/>
            </a:pPr>
            <a:r>
              <a:rPr lang="en-US" sz="1600" smtClean="0"/>
              <a:t>Implementation of Grades 11 and 12 PE/HE: A Policy Document-Pg16</a:t>
            </a:r>
            <a:endParaRPr lang="en-US" smtClean="0"/>
          </a:p>
          <a:p>
            <a:pPr lvl="1">
              <a:lnSpc>
                <a:spcPct val="90000"/>
              </a:lnSpc>
            </a:pPr>
            <a:endParaRPr lang="en-US"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6017" name="Rectangle 2"/>
          <p:cNvSpPr>
            <a:spLocks noGrp="1" noChangeArrowheads="1"/>
          </p:cNvSpPr>
          <p:nvPr>
            <p:ph type="title"/>
          </p:nvPr>
        </p:nvSpPr>
        <p:spPr/>
        <p:txBody>
          <a:bodyPr/>
          <a:lstStyle/>
          <a:p>
            <a:r>
              <a:rPr lang="en-US" smtClean="0"/>
              <a:t>Divisional Information</a:t>
            </a:r>
          </a:p>
        </p:txBody>
      </p:sp>
      <p:sp>
        <p:nvSpPr>
          <p:cNvPr id="726018" name="Rectangle 3"/>
          <p:cNvSpPr>
            <a:spLocks noGrp="1" noChangeArrowheads="1"/>
          </p:cNvSpPr>
          <p:nvPr>
            <p:ph type="body" idx="1"/>
          </p:nvPr>
        </p:nvSpPr>
        <p:spPr>
          <a:xfrm>
            <a:off x="228600" y="1905000"/>
            <a:ext cx="8534400" cy="4114800"/>
          </a:xfrm>
        </p:spPr>
        <p:txBody>
          <a:bodyPr/>
          <a:lstStyle/>
          <a:p>
            <a:r>
              <a:rPr lang="en-US" smtClean="0"/>
              <a:t>Out-of-Class Safety Policy update</a:t>
            </a:r>
          </a:p>
          <a:p>
            <a:r>
              <a:rPr lang="en-US" smtClean="0"/>
              <a:t>Eligible/ineligible activities</a:t>
            </a:r>
          </a:p>
          <a:p>
            <a:r>
              <a:rPr lang="en-US" smtClean="0"/>
              <a:t>Insurance- Universal Student Accident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8065" name="Rectangle 2"/>
          <p:cNvSpPr>
            <a:spLocks noGrp="1" noChangeArrowheads="1"/>
          </p:cNvSpPr>
          <p:nvPr>
            <p:ph type="title"/>
          </p:nvPr>
        </p:nvSpPr>
        <p:spPr/>
        <p:txBody>
          <a:bodyPr/>
          <a:lstStyle/>
          <a:p>
            <a:r>
              <a:rPr lang="en-US" smtClean="0"/>
              <a:t>School Information</a:t>
            </a:r>
          </a:p>
        </p:txBody>
      </p:sp>
      <p:sp>
        <p:nvSpPr>
          <p:cNvPr id="728066" name="Rectangle 3"/>
          <p:cNvSpPr>
            <a:spLocks noGrp="1" noChangeArrowheads="1"/>
          </p:cNvSpPr>
          <p:nvPr>
            <p:ph type="body" idx="1"/>
          </p:nvPr>
        </p:nvSpPr>
        <p:spPr>
          <a:xfrm>
            <a:off x="304800" y="1905000"/>
            <a:ext cx="8458200" cy="4114800"/>
          </a:xfrm>
        </p:spPr>
        <p:txBody>
          <a:bodyPr/>
          <a:lstStyle/>
          <a:p>
            <a:r>
              <a:rPr lang="en-US" smtClean="0"/>
              <a:t>Implementation model- 100%, 75/25, 50/50, 25/75</a:t>
            </a:r>
          </a:p>
          <a:p>
            <a:r>
              <a:rPr lang="en-US" smtClean="0"/>
              <a:t>Streams or pathways- general, academy, male/female</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0113" name="Rectangle 2"/>
          <p:cNvSpPr>
            <a:spLocks noGrp="1" noChangeArrowheads="1"/>
          </p:cNvSpPr>
          <p:nvPr>
            <p:ph type="title"/>
          </p:nvPr>
        </p:nvSpPr>
        <p:spPr/>
        <p:txBody>
          <a:bodyPr/>
          <a:lstStyle/>
          <a:p>
            <a:endParaRPr lang="en-US" smtClean="0"/>
          </a:p>
        </p:txBody>
      </p:sp>
      <p:sp>
        <p:nvSpPr>
          <p:cNvPr id="730114" name="Rectangle 3"/>
          <p:cNvSpPr>
            <a:spLocks noGrp="1" noChangeArrowheads="1"/>
          </p:cNvSpPr>
          <p:nvPr>
            <p:ph type="body" idx="1"/>
          </p:nvPr>
        </p:nvSpPr>
        <p:spPr/>
        <p:txBody>
          <a:bodyPr/>
          <a:lstStyle/>
          <a:p>
            <a:pPr algn="ctr">
              <a:buFont typeface="Arial" charset="0"/>
              <a:buNone/>
            </a:pPr>
            <a:endParaRPr lang="en-US" sz="6000" smtClean="0"/>
          </a:p>
          <a:p>
            <a:pPr algn="ctr">
              <a:buFont typeface="Arial" charset="0"/>
              <a:buNone/>
            </a:pPr>
            <a:r>
              <a:rPr lang="en-US" sz="6000" smtClean="0"/>
              <a:t>Questions?</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6917</TotalTime>
  <Words>2834</Words>
  <Application>Microsoft PowerPoint</Application>
  <PresentationFormat>On-screen Show (4:3)</PresentationFormat>
  <Paragraphs>210</Paragraphs>
  <Slides>20</Slides>
  <Notes>14</Notes>
  <HiddenSlides>0</HiddenSlides>
  <MMClips>0</MMClips>
  <ScaleCrop>false</ScaleCrop>
  <HeadingPairs>
    <vt:vector size="8" baseType="variant">
      <vt:variant>
        <vt:lpstr>Fonts Used</vt:lpstr>
      </vt:variant>
      <vt:variant>
        <vt:i4>4</vt:i4>
      </vt:variant>
      <vt:variant>
        <vt:lpstr>Design Template</vt:lpstr>
      </vt:variant>
      <vt:variant>
        <vt:i4>1</vt:i4>
      </vt:variant>
      <vt:variant>
        <vt:lpstr>Embedded OLE Servers</vt:lpstr>
      </vt:variant>
      <vt:variant>
        <vt:i4>2</vt:i4>
      </vt:variant>
      <vt:variant>
        <vt:lpstr>Slide Titles</vt:lpstr>
      </vt:variant>
      <vt:variant>
        <vt:i4>20</vt:i4>
      </vt:variant>
    </vt:vector>
  </HeadingPairs>
  <TitlesOfParts>
    <vt:vector size="27" baseType="lpstr">
      <vt:lpstr>Arial</vt:lpstr>
      <vt:lpstr>Tahoma</vt:lpstr>
      <vt:lpstr>Wingdings</vt:lpstr>
      <vt:lpstr>Times New Roman</vt:lpstr>
      <vt:lpstr>Ocean</vt:lpstr>
      <vt:lpstr>Document</vt:lpstr>
      <vt:lpstr>Photo Editor Photo</vt:lpstr>
      <vt:lpstr>How to Use this Presentation</vt:lpstr>
      <vt:lpstr>How to: cont’d</vt:lpstr>
      <vt:lpstr>Implementing Gr. 11 and Gr. 12 Physical Education/Health Education</vt:lpstr>
      <vt:lpstr>Purpose of Presentation:</vt:lpstr>
      <vt:lpstr>Background</vt:lpstr>
      <vt:lpstr>Implementation Timelines</vt:lpstr>
      <vt:lpstr>Credit Requirements for Graduation</vt:lpstr>
      <vt:lpstr>Curriculum Design:  Guiding Principles</vt:lpstr>
      <vt:lpstr>Implementation Model</vt:lpstr>
      <vt:lpstr>Evaluation</vt:lpstr>
      <vt:lpstr>Safety</vt:lpstr>
      <vt:lpstr>Safety</vt:lpstr>
      <vt:lpstr>Safety Handbook</vt:lpstr>
      <vt:lpstr>Safety Handbook (cont’d)</vt:lpstr>
      <vt:lpstr>Parent Declaration and Consent form</vt:lpstr>
      <vt:lpstr>Role of Student</vt:lpstr>
      <vt:lpstr>Role of Parent</vt:lpstr>
      <vt:lpstr>Divisional Information</vt:lpstr>
      <vt:lpstr>School Information</vt:lpstr>
      <vt:lpstr>Slide 20</vt:lpstr>
    </vt:vector>
  </TitlesOfParts>
  <Company>Government Of Manitoba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JMurray</dc:creator>
  <cp:lastModifiedBy>gmcmanes</cp:lastModifiedBy>
  <cp:revision>173</cp:revision>
  <cp:lastPrinted>2004-01-27T21:46:53Z</cp:lastPrinted>
  <dcterms:created xsi:type="dcterms:W3CDTF">2003-09-21T19:24:45Z</dcterms:created>
  <dcterms:modified xsi:type="dcterms:W3CDTF">2008-01-22T15:42:08Z</dcterms:modified>
</cp:coreProperties>
</file>