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1" r:id="rId16"/>
    <p:sldId id="272" r:id="rId17"/>
    <p:sldId id="273" r:id="rId18"/>
    <p:sldId id="274" r:id="rId19"/>
    <p:sldId id="275" r:id="rId20"/>
    <p:sldId id="276" r:id="rId21"/>
    <p:sldId id="294" r:id="rId22"/>
    <p:sldId id="298" r:id="rId23"/>
    <p:sldId id="293" r:id="rId24"/>
    <p:sldId id="277" r:id="rId25"/>
    <p:sldId id="270" r:id="rId26"/>
    <p:sldId id="278" r:id="rId27"/>
    <p:sldId id="296" r:id="rId28"/>
    <p:sldId id="281" r:id="rId29"/>
    <p:sldId id="280" r:id="rId30"/>
    <p:sldId id="297" r:id="rId31"/>
    <p:sldId id="284" r:id="rId32"/>
    <p:sldId id="283" r:id="rId33"/>
    <p:sldId id="285" r:id="rId34"/>
    <p:sldId id="286" r:id="rId35"/>
    <p:sldId id="287" r:id="rId36"/>
    <p:sldId id="292" r:id="rId37"/>
  </p:sldIdLst>
  <p:sldSz cx="12192000" cy="6858000"/>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2E3B"/>
    <a:srgbClr val="EF3037"/>
    <a:srgbClr val="008BCE"/>
    <a:srgbClr val="F58236"/>
    <a:srgbClr val="B2262A"/>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6" autoAdjust="0"/>
    <p:restoredTop sz="96005" autoAdjust="0"/>
  </p:normalViewPr>
  <p:slideViewPr>
    <p:cSldViewPr snapToGrid="0">
      <p:cViewPr varScale="1">
        <p:scale>
          <a:sx n="88" d="100"/>
          <a:sy n="88" d="100"/>
        </p:scale>
        <p:origin x="66" y="216"/>
      </p:cViewPr>
      <p:guideLst>
        <p:guide orient="horz" pos="2160"/>
        <p:guide pos="3840"/>
      </p:guideLst>
    </p:cSldViewPr>
  </p:slideViewPr>
  <p:outlineViewPr>
    <p:cViewPr>
      <p:scale>
        <a:sx n="33" d="100"/>
        <a:sy n="33" d="100"/>
      </p:scale>
      <p:origin x="0" y="-930"/>
    </p:cViewPr>
  </p:outlin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63E9C-D643-4A8E-B8AE-84B016C812EE}" type="datetimeFigureOut">
              <a:rPr lang="en-CA" smtClean="0"/>
              <a:t>2022-11-09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D3275-FA8C-4484-A2C3-75658C45835D}" type="slidenum">
              <a:rPr lang="en-CA" smtClean="0"/>
              <a:t>‹#›</a:t>
            </a:fld>
            <a:endParaRPr lang="en-CA"/>
          </a:p>
        </p:txBody>
      </p:sp>
    </p:spTree>
    <p:extLst>
      <p:ext uri="{BB962C8B-B14F-4D97-AF65-F5344CB8AC3E}">
        <p14:creationId xmlns:p14="http://schemas.microsoft.com/office/powerpoint/2010/main" val="87319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9</a:t>
            </a:fld>
            <a:endParaRPr lang="en-CA"/>
          </a:p>
        </p:txBody>
      </p:sp>
    </p:spTree>
    <p:extLst>
      <p:ext uri="{BB962C8B-B14F-4D97-AF65-F5344CB8AC3E}">
        <p14:creationId xmlns:p14="http://schemas.microsoft.com/office/powerpoint/2010/main" val="3147618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22</a:t>
            </a:fld>
            <a:endParaRPr lang="en-CA"/>
          </a:p>
        </p:txBody>
      </p:sp>
    </p:spTree>
    <p:extLst>
      <p:ext uri="{BB962C8B-B14F-4D97-AF65-F5344CB8AC3E}">
        <p14:creationId xmlns:p14="http://schemas.microsoft.com/office/powerpoint/2010/main" val="67010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23</a:t>
            </a:fld>
            <a:endParaRPr lang="en-CA"/>
          </a:p>
        </p:txBody>
      </p:sp>
    </p:spTree>
    <p:extLst>
      <p:ext uri="{BB962C8B-B14F-4D97-AF65-F5344CB8AC3E}">
        <p14:creationId xmlns:p14="http://schemas.microsoft.com/office/powerpoint/2010/main" val="111656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25</a:t>
            </a:fld>
            <a:endParaRPr lang="en-CA"/>
          </a:p>
        </p:txBody>
      </p:sp>
    </p:spTree>
    <p:extLst>
      <p:ext uri="{BB962C8B-B14F-4D97-AF65-F5344CB8AC3E}">
        <p14:creationId xmlns:p14="http://schemas.microsoft.com/office/powerpoint/2010/main" val="299775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26</a:t>
            </a:fld>
            <a:endParaRPr lang="en-CA"/>
          </a:p>
        </p:txBody>
      </p:sp>
    </p:spTree>
    <p:extLst>
      <p:ext uri="{BB962C8B-B14F-4D97-AF65-F5344CB8AC3E}">
        <p14:creationId xmlns:p14="http://schemas.microsoft.com/office/powerpoint/2010/main" val="10990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27</a:t>
            </a:fld>
            <a:endParaRPr lang="en-CA"/>
          </a:p>
        </p:txBody>
      </p:sp>
    </p:spTree>
    <p:extLst>
      <p:ext uri="{BB962C8B-B14F-4D97-AF65-F5344CB8AC3E}">
        <p14:creationId xmlns:p14="http://schemas.microsoft.com/office/powerpoint/2010/main" val="1896030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28</a:t>
            </a:fld>
            <a:endParaRPr lang="en-CA"/>
          </a:p>
        </p:txBody>
      </p:sp>
    </p:spTree>
    <p:extLst>
      <p:ext uri="{BB962C8B-B14F-4D97-AF65-F5344CB8AC3E}">
        <p14:creationId xmlns:p14="http://schemas.microsoft.com/office/powerpoint/2010/main" val="195911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29</a:t>
            </a:fld>
            <a:endParaRPr lang="en-CA"/>
          </a:p>
        </p:txBody>
      </p:sp>
    </p:spTree>
    <p:extLst>
      <p:ext uri="{BB962C8B-B14F-4D97-AF65-F5344CB8AC3E}">
        <p14:creationId xmlns:p14="http://schemas.microsoft.com/office/powerpoint/2010/main" val="2903124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30</a:t>
            </a:fld>
            <a:endParaRPr lang="en-CA"/>
          </a:p>
        </p:txBody>
      </p:sp>
    </p:spTree>
    <p:extLst>
      <p:ext uri="{BB962C8B-B14F-4D97-AF65-F5344CB8AC3E}">
        <p14:creationId xmlns:p14="http://schemas.microsoft.com/office/powerpoint/2010/main" val="224245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31</a:t>
            </a:fld>
            <a:endParaRPr lang="en-CA"/>
          </a:p>
        </p:txBody>
      </p:sp>
    </p:spTree>
    <p:extLst>
      <p:ext uri="{BB962C8B-B14F-4D97-AF65-F5344CB8AC3E}">
        <p14:creationId xmlns:p14="http://schemas.microsoft.com/office/powerpoint/2010/main" val="298821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32</a:t>
            </a:fld>
            <a:endParaRPr lang="en-CA"/>
          </a:p>
        </p:txBody>
      </p:sp>
    </p:spTree>
    <p:extLst>
      <p:ext uri="{BB962C8B-B14F-4D97-AF65-F5344CB8AC3E}">
        <p14:creationId xmlns:p14="http://schemas.microsoft.com/office/powerpoint/2010/main" val="159633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10</a:t>
            </a:fld>
            <a:endParaRPr lang="en-CA"/>
          </a:p>
        </p:txBody>
      </p:sp>
    </p:spTree>
    <p:extLst>
      <p:ext uri="{BB962C8B-B14F-4D97-AF65-F5344CB8AC3E}">
        <p14:creationId xmlns:p14="http://schemas.microsoft.com/office/powerpoint/2010/main" val="2871988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33</a:t>
            </a:fld>
            <a:endParaRPr lang="en-CA"/>
          </a:p>
        </p:txBody>
      </p:sp>
    </p:spTree>
    <p:extLst>
      <p:ext uri="{BB962C8B-B14F-4D97-AF65-F5344CB8AC3E}">
        <p14:creationId xmlns:p14="http://schemas.microsoft.com/office/powerpoint/2010/main" val="614288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34</a:t>
            </a:fld>
            <a:endParaRPr lang="en-CA"/>
          </a:p>
        </p:txBody>
      </p:sp>
    </p:spTree>
    <p:extLst>
      <p:ext uri="{BB962C8B-B14F-4D97-AF65-F5344CB8AC3E}">
        <p14:creationId xmlns:p14="http://schemas.microsoft.com/office/powerpoint/2010/main" val="2774114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35</a:t>
            </a:fld>
            <a:endParaRPr lang="en-CA"/>
          </a:p>
        </p:txBody>
      </p:sp>
    </p:spTree>
    <p:extLst>
      <p:ext uri="{BB962C8B-B14F-4D97-AF65-F5344CB8AC3E}">
        <p14:creationId xmlns:p14="http://schemas.microsoft.com/office/powerpoint/2010/main" val="38398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36</a:t>
            </a:fld>
            <a:endParaRPr lang="en-CA"/>
          </a:p>
        </p:txBody>
      </p:sp>
    </p:spTree>
    <p:extLst>
      <p:ext uri="{BB962C8B-B14F-4D97-AF65-F5344CB8AC3E}">
        <p14:creationId xmlns:p14="http://schemas.microsoft.com/office/powerpoint/2010/main" val="428872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11</a:t>
            </a:fld>
            <a:endParaRPr lang="en-CA"/>
          </a:p>
        </p:txBody>
      </p:sp>
    </p:spTree>
    <p:extLst>
      <p:ext uri="{BB962C8B-B14F-4D97-AF65-F5344CB8AC3E}">
        <p14:creationId xmlns:p14="http://schemas.microsoft.com/office/powerpoint/2010/main" val="307649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14</a:t>
            </a:fld>
            <a:endParaRPr lang="en-CA"/>
          </a:p>
        </p:txBody>
      </p:sp>
    </p:spTree>
    <p:extLst>
      <p:ext uri="{BB962C8B-B14F-4D97-AF65-F5344CB8AC3E}">
        <p14:creationId xmlns:p14="http://schemas.microsoft.com/office/powerpoint/2010/main" val="218102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15</a:t>
            </a:fld>
            <a:endParaRPr lang="en-CA"/>
          </a:p>
        </p:txBody>
      </p:sp>
    </p:spTree>
    <p:extLst>
      <p:ext uri="{BB962C8B-B14F-4D97-AF65-F5344CB8AC3E}">
        <p14:creationId xmlns:p14="http://schemas.microsoft.com/office/powerpoint/2010/main" val="69193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16</a:t>
            </a:fld>
            <a:endParaRPr lang="en-CA"/>
          </a:p>
        </p:txBody>
      </p:sp>
    </p:spTree>
    <p:extLst>
      <p:ext uri="{BB962C8B-B14F-4D97-AF65-F5344CB8AC3E}">
        <p14:creationId xmlns:p14="http://schemas.microsoft.com/office/powerpoint/2010/main" val="399363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17</a:t>
            </a:fld>
            <a:endParaRPr lang="en-CA"/>
          </a:p>
        </p:txBody>
      </p:sp>
    </p:spTree>
    <p:extLst>
      <p:ext uri="{BB962C8B-B14F-4D97-AF65-F5344CB8AC3E}">
        <p14:creationId xmlns:p14="http://schemas.microsoft.com/office/powerpoint/2010/main" val="61372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18</a:t>
            </a:fld>
            <a:endParaRPr lang="en-CA"/>
          </a:p>
        </p:txBody>
      </p:sp>
    </p:spTree>
    <p:extLst>
      <p:ext uri="{BB962C8B-B14F-4D97-AF65-F5344CB8AC3E}">
        <p14:creationId xmlns:p14="http://schemas.microsoft.com/office/powerpoint/2010/main" val="288710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5D3275-FA8C-4484-A2C3-75658C45835D}" type="slidenum">
              <a:rPr lang="en-CA" smtClean="0"/>
              <a:t>19</a:t>
            </a:fld>
            <a:endParaRPr lang="en-CA"/>
          </a:p>
        </p:txBody>
      </p:sp>
    </p:spTree>
    <p:extLst>
      <p:ext uri="{BB962C8B-B14F-4D97-AF65-F5344CB8AC3E}">
        <p14:creationId xmlns:p14="http://schemas.microsoft.com/office/powerpoint/2010/main" val="306976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0" name="Rectangle 8"/>
          <p:cNvSpPr>
            <a:spLocks noGrp="1" noChangeArrowheads="1"/>
          </p:cNvSpPr>
          <p:nvPr>
            <p:ph type="ctrTitle"/>
          </p:nvPr>
        </p:nvSpPr>
        <p:spPr>
          <a:xfrm>
            <a:off x="1519581" y="1025181"/>
            <a:ext cx="9700592" cy="1731272"/>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4400"/>
            </a:lvl1pPr>
          </a:lstStyle>
          <a:p>
            <a:pPr>
              <a:spcBef>
                <a:spcPct val="50000"/>
              </a:spcBef>
            </a:pPr>
            <a:r>
              <a:rPr lang="en-US" dirty="0" smtClean="0"/>
              <a:t>Click to edit Master title style</a:t>
            </a:r>
            <a:endParaRPr lang="en-CA" dirty="0"/>
          </a:p>
        </p:txBody>
      </p:sp>
      <p:sp>
        <p:nvSpPr>
          <p:cNvPr id="3081" name="Rectangle 9"/>
          <p:cNvSpPr>
            <a:spLocks noGrp="1" noChangeArrowheads="1"/>
          </p:cNvSpPr>
          <p:nvPr>
            <p:ph type="subTitle" idx="1"/>
          </p:nvPr>
        </p:nvSpPr>
        <p:spPr>
          <a:xfrm>
            <a:off x="1519581" y="3670853"/>
            <a:ext cx="8128000" cy="1406525"/>
          </a:xfrm>
        </p:spPr>
        <p:txBody>
          <a:bodyPr/>
          <a:lstStyle>
            <a:lvl1pPr marL="0" indent="0">
              <a:buFontTx/>
              <a:buNone/>
              <a:defRPr sz="2400"/>
            </a:lvl1pPr>
          </a:lstStyle>
          <a:p>
            <a:r>
              <a:rPr lang="en-US" dirty="0" smtClean="0"/>
              <a:t>Click to edit Master subtitle style</a:t>
            </a:r>
            <a:endParaRPr lang="en-C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809" y="1076873"/>
            <a:ext cx="10699657" cy="1143000"/>
          </a:xfr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65809" y="944353"/>
            <a:ext cx="1069965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Rectangle 3"/>
          <p:cNvSpPr>
            <a:spLocks noGrp="1" noChangeArrowheads="1"/>
          </p:cNvSpPr>
          <p:nvPr>
            <p:ph type="body" idx="1"/>
          </p:nvPr>
        </p:nvSpPr>
        <p:spPr bwMode="auto">
          <a:xfrm>
            <a:off x="865809" y="2308499"/>
            <a:ext cx="10708124" cy="4375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hyperlink" Target="https://www.gov.mb.ca/wd/apprenticeship/discover/mbtrades/index.html"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mb.ca/labour/standards/doc,ici-sector,factsheet.fr.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v.mb.ca/wd/apprenticeship/discover/mbtrades/index.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red-seal.ca/fra/trades/tr.1d.2s_l.3st.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hyperlink" Target="https://www.gov.mb.ca/wd/apprenticeship/discover/mbtrades/constructionelectrician.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hyperlink" Target="https://www.gov.mb.ca/wd/apprenticeship/discover/mbtrades/hairstylist.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hyperlink" Target="https://www.gov.mb.ca/wd/apprenticeship/discover/mbtrades/welder.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seignant en mécanique et apprentis qui réparent un automobile."/>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4514"/>
            <a:ext cx="12192000" cy="6859814"/>
          </a:xfrm>
          <a:prstGeom prst="rect">
            <a:avLst/>
          </a:prstGeom>
        </p:spPr>
      </p:pic>
      <p:sp>
        <p:nvSpPr>
          <p:cNvPr id="10" name="Rectangle 9"/>
          <p:cNvSpPr/>
          <p:nvPr/>
        </p:nvSpPr>
        <p:spPr>
          <a:xfrm>
            <a:off x="0" y="5790714"/>
            <a:ext cx="12192000" cy="105458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52" name="Rectangle 4"/>
          <p:cNvSpPr>
            <a:spLocks noGrp="1" noChangeArrowheads="1"/>
          </p:cNvSpPr>
          <p:nvPr>
            <p:ph type="ctrTitle"/>
          </p:nvPr>
        </p:nvSpPr>
        <p:spPr>
          <a:xfrm>
            <a:off x="3693138" y="2844874"/>
            <a:ext cx="4210955" cy="2197211"/>
          </a:xfrm>
          <a:solidFill>
            <a:srgbClr val="B2262A"/>
          </a:solidFill>
        </p:spPr>
        <p:txBody>
          <a:bodyPr/>
          <a:lstStyle/>
          <a:p>
            <a:r>
              <a:rPr lang="en-CA" sz="4000" dirty="0">
                <a:solidFill>
                  <a:schemeClr val="bg1"/>
                </a:solidFill>
              </a:rPr>
              <a:t>Programme </a:t>
            </a:r>
            <a:r>
              <a:rPr lang="en-CA" sz="4000" dirty="0" err="1">
                <a:solidFill>
                  <a:schemeClr val="bg1"/>
                </a:solidFill>
              </a:rPr>
              <a:t>d’apprentissage</a:t>
            </a:r>
            <a:r>
              <a:rPr lang="en-CA" sz="4000" dirty="0">
                <a:solidFill>
                  <a:schemeClr val="bg1"/>
                </a:solidFill>
              </a:rPr>
              <a:t> au </a:t>
            </a:r>
            <a:r>
              <a:rPr lang="en-CA" sz="4000" dirty="0" err="1">
                <a:solidFill>
                  <a:schemeClr val="bg1"/>
                </a:solidFill>
              </a:rPr>
              <a:t>secondaire</a:t>
            </a:r>
            <a:endParaRPr lang="en-US" sz="8000" dirty="0">
              <a:solidFill>
                <a:schemeClr val="bg1"/>
              </a:solidFill>
            </a:endParaRPr>
          </a:p>
        </p:txBody>
      </p:sp>
      <p:sp>
        <p:nvSpPr>
          <p:cNvPr id="12" name="Rectangle 4"/>
          <p:cNvSpPr txBox="1">
            <a:spLocks noChangeArrowheads="1"/>
          </p:cNvSpPr>
          <p:nvPr/>
        </p:nvSpPr>
        <p:spPr bwMode="auto">
          <a:xfrm>
            <a:off x="4833731" y="4889046"/>
            <a:ext cx="3225800" cy="239546"/>
          </a:xfrm>
          <a:prstGeom prst="rect">
            <a:avLst/>
          </a:prstGeom>
          <a:solidFill>
            <a:srgbClr val="F58236"/>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44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gn="ctr"/>
            <a:endParaRPr lang="en-US" sz="8000" kern="0" dirty="0">
              <a:solidFill>
                <a:schemeClr val="bg1"/>
              </a:solidFill>
            </a:endParaRPr>
          </a:p>
        </p:txBody>
      </p:sp>
      <p:pic>
        <p:nvPicPr>
          <p:cNvPr id="14" name="Picture 13" descr="Logo du gouvernement du Manitob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95922" y="6099715"/>
            <a:ext cx="2283278" cy="4365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 name="Picture 1" descr="Une personne qui peinture des morceaux de pièces automobiles à l’aide d’un aérosol."/>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14514"/>
            <a:ext cx="12191519" cy="6879771"/>
          </a:xfrm>
          <a:prstGeom prst="rect">
            <a:avLst/>
          </a:prstGeom>
        </p:spPr>
      </p:pic>
      <p:sp>
        <p:nvSpPr>
          <p:cNvPr id="7" name="Content Placeholder 2"/>
          <p:cNvSpPr txBox="1">
            <a:spLocks/>
          </p:cNvSpPr>
          <p:nvPr/>
        </p:nvSpPr>
        <p:spPr bwMode="auto">
          <a:xfrm>
            <a:off x="-914402" y="3065372"/>
            <a:ext cx="6457043" cy="2486342"/>
          </a:xfrm>
          <a:prstGeom prst="rect">
            <a:avLst/>
          </a:prstGeom>
          <a:solidFill>
            <a:schemeClr val="tx1">
              <a:alpha val="85000"/>
            </a:schemeClr>
          </a:solidFill>
          <a:ln w="9525">
            <a:noFill/>
            <a:miter lim="800000"/>
            <a:headEnd/>
            <a:tailEnd/>
          </a:ln>
          <a:effectLst/>
        </p:spPr>
        <p:txBody>
          <a:bodyPr vert="horz" wrap="square" lIns="900000" tIns="180000" rIns="900000" bIns="18000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ts val="0"/>
              </a:spcBef>
              <a:buNone/>
            </a:pPr>
            <a:r>
              <a:rPr lang="en-CA" sz="3600" b="1" dirty="0">
                <a:solidFill>
                  <a:schemeClr val="bg1"/>
                </a:solidFill>
              </a:rPr>
              <a:t>TROUVER UNE SATISFACTION</a:t>
            </a:r>
            <a:r>
              <a:rPr lang="en-CA" sz="3600" b="1" dirty="0" smtClean="0">
                <a:solidFill>
                  <a:schemeClr val="bg1"/>
                </a:solidFill>
              </a:rPr>
              <a:t>. </a:t>
            </a:r>
            <a:r>
              <a:rPr lang="fr-FR" dirty="0">
                <a:solidFill>
                  <a:schemeClr val="bg1"/>
                </a:solidFill>
              </a:rPr>
              <a:t>Construire, créer, réparer et donner un service.</a:t>
            </a:r>
            <a:endParaRPr lang="en-CA" dirty="0">
              <a:solidFill>
                <a:schemeClr val="bg1"/>
              </a:solidFill>
            </a:endParaRPr>
          </a:p>
        </p:txBody>
      </p:sp>
    </p:spTree>
    <p:extLst>
      <p:ext uri="{BB962C8B-B14F-4D97-AF65-F5344CB8AC3E}">
        <p14:creationId xmlns:p14="http://schemas.microsoft.com/office/powerpoint/2010/main" val="3857888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4" name="Picture 3" descr="Enseignant qui aide à un étudiant à utiliser une perceuse."/>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65314"/>
            <a:ext cx="12192000" cy="6939643"/>
          </a:xfrm>
          <a:prstGeom prst="rect">
            <a:avLst/>
          </a:prstGeom>
        </p:spPr>
      </p:pic>
      <p:sp>
        <p:nvSpPr>
          <p:cNvPr id="6" name="Content Placeholder 2"/>
          <p:cNvSpPr txBox="1">
            <a:spLocks/>
          </p:cNvSpPr>
          <p:nvPr/>
        </p:nvSpPr>
        <p:spPr bwMode="auto">
          <a:xfrm>
            <a:off x="6155870" y="4159386"/>
            <a:ext cx="6457043" cy="2304914"/>
          </a:xfrm>
          <a:prstGeom prst="rect">
            <a:avLst/>
          </a:prstGeom>
          <a:solidFill>
            <a:schemeClr val="tx1">
              <a:alpha val="85000"/>
            </a:schemeClr>
          </a:solidFill>
          <a:ln w="9525">
            <a:noFill/>
            <a:miter lim="800000"/>
            <a:headEnd/>
            <a:tailEnd/>
          </a:ln>
          <a:effectLst/>
        </p:spPr>
        <p:txBody>
          <a:bodyPr vert="horz" wrap="square" lIns="900000" tIns="180000" rIns="900000" bIns="18000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pPr>
            <a:r>
              <a:rPr lang="fr-FR" sz="3600" b="1" dirty="0">
                <a:solidFill>
                  <a:schemeClr val="bg1"/>
                </a:solidFill>
              </a:rPr>
              <a:t>APPRENDRE DE NOUVELLES COMPÉTENCES TECHNOLOGIQUES.</a:t>
            </a:r>
            <a:endParaRPr lang="en-CA" sz="3600" dirty="0">
              <a:solidFill>
                <a:schemeClr val="bg1"/>
              </a:solidFill>
            </a:endParaRPr>
          </a:p>
        </p:txBody>
      </p:sp>
    </p:spTree>
    <p:extLst>
      <p:ext uri="{BB962C8B-B14F-4D97-AF65-F5344CB8AC3E}">
        <p14:creationId xmlns:p14="http://schemas.microsoft.com/office/powerpoint/2010/main" val="2035180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e personne qui répare un tracteur à l’aide d’une application de réalité augmentée."/>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81" y="-29029"/>
            <a:ext cx="12191038" cy="6894286"/>
          </a:xfrm>
          <a:prstGeom prst="rect">
            <a:avLst/>
          </a:prstGeom>
        </p:spPr>
      </p:pic>
      <p:sp>
        <p:nvSpPr>
          <p:cNvPr id="5" name="Content Placeholder 2"/>
          <p:cNvSpPr>
            <a:spLocks noGrp="1"/>
          </p:cNvSpPr>
          <p:nvPr>
            <p:ph idx="1"/>
          </p:nvPr>
        </p:nvSpPr>
        <p:spPr>
          <a:xfrm>
            <a:off x="-290285" y="4208862"/>
            <a:ext cx="12772570" cy="1816379"/>
          </a:xfrm>
          <a:solidFill>
            <a:schemeClr val="tx1">
              <a:alpha val="85000"/>
            </a:schemeClr>
          </a:solidFill>
        </p:spPr>
        <p:txBody>
          <a:bodyPr lIns="1440000" tIns="180000" rIns="1440000" bIns="180000"/>
          <a:lstStyle/>
          <a:p>
            <a:pPr marL="0" indent="0" algn="ctr">
              <a:spcBef>
                <a:spcPts val="0"/>
              </a:spcBef>
              <a:spcAft>
                <a:spcPts val="1200"/>
              </a:spcAft>
              <a:buNone/>
            </a:pPr>
            <a:r>
              <a:rPr lang="en-CA" sz="3600" b="1" dirty="0">
                <a:solidFill>
                  <a:srgbClr val="FFFFFF"/>
                </a:solidFill>
                <a:ea typeface="+mj-ea"/>
                <a:cs typeface="+mj-cs"/>
              </a:rPr>
              <a:t>ÉCOLE SECONDAIRE + MÉTIER SPÉCIALISÉ</a:t>
            </a:r>
            <a:endParaRPr lang="en-CA" sz="3600" dirty="0">
              <a:solidFill>
                <a:schemeClr val="bg1"/>
              </a:solidFill>
            </a:endParaRPr>
          </a:p>
        </p:txBody>
      </p:sp>
      <p:sp>
        <p:nvSpPr>
          <p:cNvPr id="3" name="Rectangle 2"/>
          <p:cNvSpPr/>
          <p:nvPr/>
        </p:nvSpPr>
        <p:spPr>
          <a:xfrm>
            <a:off x="1587500" y="5102538"/>
            <a:ext cx="9017000" cy="830997"/>
          </a:xfrm>
          <a:prstGeom prst="rect">
            <a:avLst/>
          </a:prstGeom>
        </p:spPr>
        <p:txBody>
          <a:bodyPr wrap="square">
            <a:spAutoFit/>
          </a:bodyPr>
          <a:lstStyle/>
          <a:p>
            <a:pPr algn="ctr"/>
            <a:r>
              <a:rPr lang="fr-FR" sz="2400" dirty="0">
                <a:solidFill>
                  <a:schemeClr val="bg1"/>
                </a:solidFill>
              </a:rPr>
              <a:t>Obtenez jusqu’à 8 crédits.</a:t>
            </a:r>
          </a:p>
          <a:p>
            <a:pPr algn="ctr"/>
            <a:r>
              <a:rPr lang="fr-FR" sz="2400" dirty="0">
                <a:solidFill>
                  <a:schemeClr val="bg1"/>
                </a:solidFill>
              </a:rPr>
              <a:t>Recevez un salaire tout en apprenant.</a:t>
            </a:r>
          </a:p>
        </p:txBody>
      </p:sp>
    </p:spTree>
    <p:extLst>
      <p:ext uri="{BB962C8B-B14F-4D97-AF65-F5344CB8AC3E}">
        <p14:creationId xmlns:p14="http://schemas.microsoft.com/office/powerpoint/2010/main" val="2659510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mme portant un casque protecteur qui transporte du bois."/>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Content Placeholder 2"/>
          <p:cNvSpPr>
            <a:spLocks noGrp="1"/>
          </p:cNvSpPr>
          <p:nvPr>
            <p:ph idx="1"/>
          </p:nvPr>
        </p:nvSpPr>
        <p:spPr>
          <a:xfrm>
            <a:off x="-310243" y="4239708"/>
            <a:ext cx="12772570" cy="1785533"/>
          </a:xfrm>
          <a:solidFill>
            <a:schemeClr val="tx1">
              <a:alpha val="85000"/>
            </a:schemeClr>
          </a:solidFill>
        </p:spPr>
        <p:txBody>
          <a:bodyPr lIns="1440000" tIns="180000" rIns="1440000" bIns="180000"/>
          <a:lstStyle/>
          <a:p>
            <a:pPr marL="0" indent="0" algn="ctr">
              <a:spcBef>
                <a:spcPts val="0"/>
              </a:spcBef>
              <a:spcAft>
                <a:spcPts val="1200"/>
              </a:spcAft>
              <a:buNone/>
            </a:pPr>
            <a:r>
              <a:rPr lang="en-CA" sz="4400" b="1" dirty="0">
                <a:solidFill>
                  <a:srgbClr val="FFFFFF"/>
                </a:solidFill>
                <a:ea typeface="+mj-ea"/>
                <a:cs typeface="+mj-cs"/>
              </a:rPr>
              <a:t>ÉLÈVE </a:t>
            </a:r>
            <a:r>
              <a:rPr lang="en-CA" sz="4400" b="1" dirty="0" smtClean="0">
                <a:solidFill>
                  <a:srgbClr val="FFFFFF"/>
                </a:solidFill>
                <a:ea typeface="+mj-ea"/>
                <a:cs typeface="+mj-cs"/>
              </a:rPr>
              <a:t>  –   APPRENTI</a:t>
            </a:r>
            <a:endParaRPr lang="en-CA" sz="3600" dirty="0">
              <a:solidFill>
                <a:schemeClr val="bg1"/>
              </a:solidFill>
            </a:endParaRPr>
          </a:p>
        </p:txBody>
      </p:sp>
      <p:sp>
        <p:nvSpPr>
          <p:cNvPr id="3" name="Rectangle 2"/>
          <p:cNvSpPr/>
          <p:nvPr/>
        </p:nvSpPr>
        <p:spPr>
          <a:xfrm>
            <a:off x="762000" y="5141529"/>
            <a:ext cx="4254501" cy="830997"/>
          </a:xfrm>
          <a:prstGeom prst="rect">
            <a:avLst/>
          </a:prstGeom>
        </p:spPr>
        <p:txBody>
          <a:bodyPr wrap="square">
            <a:spAutoFit/>
          </a:bodyPr>
          <a:lstStyle/>
          <a:p>
            <a:pPr algn="r"/>
            <a:r>
              <a:rPr lang="fr-FR" sz="2400" dirty="0">
                <a:solidFill>
                  <a:schemeClr val="bg1"/>
                </a:solidFill>
              </a:rPr>
              <a:t>1 crédit pour 110 heures</a:t>
            </a:r>
          </a:p>
          <a:p>
            <a:pPr algn="r"/>
            <a:r>
              <a:rPr lang="fr-FR" sz="2400" dirty="0">
                <a:solidFill>
                  <a:schemeClr val="bg1"/>
                </a:solidFill>
              </a:rPr>
              <a:t>Maximum de 8 crédits</a:t>
            </a:r>
          </a:p>
        </p:txBody>
      </p:sp>
      <p:sp>
        <p:nvSpPr>
          <p:cNvPr id="5" name="Rectangle 4"/>
          <p:cNvSpPr/>
          <p:nvPr/>
        </p:nvSpPr>
        <p:spPr>
          <a:xfrm>
            <a:off x="6134098" y="5141529"/>
            <a:ext cx="5600702" cy="830997"/>
          </a:xfrm>
          <a:prstGeom prst="rect">
            <a:avLst/>
          </a:prstGeom>
        </p:spPr>
        <p:txBody>
          <a:bodyPr wrap="square">
            <a:spAutoFit/>
          </a:bodyPr>
          <a:lstStyle/>
          <a:p>
            <a:r>
              <a:rPr lang="fr-FR" sz="2400" dirty="0">
                <a:solidFill>
                  <a:schemeClr val="bg1"/>
                </a:solidFill>
              </a:rPr>
              <a:t>Salaire horaire $</a:t>
            </a:r>
          </a:p>
          <a:p>
            <a:r>
              <a:rPr lang="fr-FR" sz="2400" dirty="0">
                <a:solidFill>
                  <a:schemeClr val="bg1"/>
                </a:solidFill>
              </a:rPr>
              <a:t>Heures en milieu de travail de niveau 1</a:t>
            </a:r>
          </a:p>
        </p:txBody>
      </p:sp>
    </p:spTree>
    <p:extLst>
      <p:ext uri="{BB962C8B-B14F-4D97-AF65-F5344CB8AC3E}">
        <p14:creationId xmlns:p14="http://schemas.microsoft.com/office/powerpoint/2010/main" val="2501591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descr="Constructeur sur le chantier qui discute au sujet du travail avec un apprenti."/>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522515"/>
            <a:ext cx="12192000" cy="7380515"/>
          </a:xfrm>
          <a:prstGeom prst="rect">
            <a:avLst/>
          </a:prstGeom>
        </p:spPr>
      </p:pic>
      <p:sp>
        <p:nvSpPr>
          <p:cNvPr id="7" name="Content Placeholder 2"/>
          <p:cNvSpPr txBox="1">
            <a:spLocks/>
          </p:cNvSpPr>
          <p:nvPr/>
        </p:nvSpPr>
        <p:spPr bwMode="auto">
          <a:xfrm>
            <a:off x="5867400" y="3065372"/>
            <a:ext cx="6745513" cy="2372042"/>
          </a:xfrm>
          <a:prstGeom prst="rect">
            <a:avLst/>
          </a:prstGeom>
          <a:solidFill>
            <a:schemeClr val="tx1">
              <a:alpha val="85000"/>
            </a:schemeClr>
          </a:solidFill>
          <a:ln w="9525">
            <a:noFill/>
            <a:miter lim="800000"/>
            <a:headEnd/>
            <a:tailEnd/>
          </a:ln>
          <a:effectLst/>
        </p:spPr>
        <p:txBody>
          <a:bodyPr vert="horz" wrap="square" lIns="612000" tIns="180000" rIns="504000" bIns="18000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pPr>
            <a:r>
              <a:rPr lang="fr-FR" sz="3600" b="1" dirty="0">
                <a:solidFill>
                  <a:schemeClr val="bg1"/>
                </a:solidFill>
              </a:rPr>
              <a:t>APPRENEZ EN RECEVANT UN </a:t>
            </a:r>
            <a:r>
              <a:rPr lang="fr-FR" sz="3600" b="1" dirty="0" smtClean="0">
                <a:solidFill>
                  <a:schemeClr val="bg1"/>
                </a:solidFill>
              </a:rPr>
              <a:t>SALAIRE </a:t>
            </a:r>
            <a:br>
              <a:rPr lang="fr-FR" sz="3600" b="1" dirty="0" smtClean="0">
                <a:solidFill>
                  <a:schemeClr val="bg1"/>
                </a:solidFill>
              </a:rPr>
            </a:br>
            <a:r>
              <a:rPr lang="fr-FR" dirty="0" smtClean="0">
                <a:solidFill>
                  <a:schemeClr val="bg1"/>
                </a:solidFill>
              </a:rPr>
              <a:t>Supérieur </a:t>
            </a:r>
            <a:r>
              <a:rPr lang="fr-FR" dirty="0">
                <a:solidFill>
                  <a:schemeClr val="bg1"/>
                </a:solidFill>
              </a:rPr>
              <a:t>au salaire minimum d’au moins 10 %.</a:t>
            </a:r>
            <a:endParaRPr lang="en-CA" dirty="0">
              <a:solidFill>
                <a:schemeClr val="bg1"/>
              </a:solidFill>
            </a:endParaRPr>
          </a:p>
        </p:txBody>
      </p:sp>
    </p:spTree>
    <p:extLst>
      <p:ext uri="{BB962C8B-B14F-4D97-AF65-F5344CB8AC3E}">
        <p14:creationId xmlns:p14="http://schemas.microsoft.com/office/powerpoint/2010/main" val="4107898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 name="Picture 1" descr="Charpentières qui travaillent dans un ateli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86" y="0"/>
            <a:ext cx="12191513" cy="6865257"/>
          </a:xfrm>
          <a:prstGeom prst="rect">
            <a:avLst/>
          </a:prstGeom>
        </p:spPr>
      </p:pic>
      <p:sp>
        <p:nvSpPr>
          <p:cNvPr id="5" name="Title 7"/>
          <p:cNvSpPr>
            <a:spLocks noGrp="1"/>
          </p:cNvSpPr>
          <p:nvPr>
            <p:ph type="title"/>
          </p:nvPr>
        </p:nvSpPr>
        <p:spPr>
          <a:xfrm>
            <a:off x="6155871" y="3065372"/>
            <a:ext cx="6283872" cy="1849528"/>
          </a:xfrm>
          <a:solidFill>
            <a:schemeClr val="tx1">
              <a:alpha val="85000"/>
            </a:schemeClr>
          </a:solidFill>
        </p:spPr>
        <p:txBody>
          <a:bodyPr lIns="900000" rIns="900000"/>
          <a:lstStyle/>
          <a:p>
            <a:pPr marL="0" indent="0">
              <a:spcBef>
                <a:spcPts val="0"/>
              </a:spcBef>
              <a:buNone/>
            </a:pPr>
            <a:r>
              <a:rPr lang="en-CA" sz="3600" dirty="0">
                <a:solidFill>
                  <a:schemeClr val="bg1"/>
                </a:solidFill>
              </a:rPr>
              <a:t>RECHERCHEZ DES POSSIBILITÉS D’AVANCEMENT.</a:t>
            </a:r>
          </a:p>
        </p:txBody>
      </p:sp>
    </p:spTree>
    <p:extLst>
      <p:ext uri="{BB962C8B-B14F-4D97-AF65-F5344CB8AC3E}">
        <p14:creationId xmlns:p14="http://schemas.microsoft.com/office/powerpoint/2010/main" val="4129820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 name="Picture 1" descr="Homme qui coupe une branche dans un jardin."/>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8143"/>
            <a:ext cx="12192000" cy="6879772"/>
          </a:xfrm>
          <a:prstGeom prst="rect">
            <a:avLst/>
          </a:prstGeom>
        </p:spPr>
      </p:pic>
      <p:sp>
        <p:nvSpPr>
          <p:cNvPr id="8" name="Title 7"/>
          <p:cNvSpPr>
            <a:spLocks noGrp="1"/>
          </p:cNvSpPr>
          <p:nvPr>
            <p:ph type="title"/>
          </p:nvPr>
        </p:nvSpPr>
        <p:spPr>
          <a:xfrm>
            <a:off x="-114300" y="3065372"/>
            <a:ext cx="5656941" cy="1849528"/>
          </a:xfrm>
          <a:solidFill>
            <a:schemeClr val="tx1">
              <a:alpha val="85000"/>
            </a:schemeClr>
          </a:solidFill>
        </p:spPr>
        <p:txBody>
          <a:bodyPr lIns="900000" rIns="900000"/>
          <a:lstStyle/>
          <a:p>
            <a:pPr algn="r"/>
            <a:r>
              <a:rPr lang="en-CA" sz="3600" kern="1200" dirty="0">
                <a:solidFill>
                  <a:schemeClr val="bg1"/>
                </a:solidFill>
                <a:latin typeface="+mn-lt"/>
                <a:ea typeface="+mn-ea"/>
                <a:cs typeface="+mn-cs"/>
              </a:rPr>
              <a:t>TRAVAILLEZ EN PLEIN AIR.</a:t>
            </a:r>
          </a:p>
        </p:txBody>
      </p:sp>
    </p:spTree>
    <p:extLst>
      <p:ext uri="{BB962C8B-B14F-4D97-AF65-F5344CB8AC3E}">
        <p14:creationId xmlns:p14="http://schemas.microsoft.com/office/powerpoint/2010/main" val="3109765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4" name="Picture 3" descr="Groupe d’apprentis souriants."/>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2192"/>
            <a:ext cx="12192000" cy="6864096"/>
          </a:xfrm>
          <a:prstGeom prst="rect">
            <a:avLst/>
          </a:prstGeom>
        </p:spPr>
      </p:pic>
      <p:sp>
        <p:nvSpPr>
          <p:cNvPr id="6" name="Content Placeholder 2"/>
          <p:cNvSpPr txBox="1">
            <a:spLocks/>
          </p:cNvSpPr>
          <p:nvPr/>
        </p:nvSpPr>
        <p:spPr bwMode="auto">
          <a:xfrm>
            <a:off x="6155870" y="3421743"/>
            <a:ext cx="6457043" cy="1849528"/>
          </a:xfrm>
          <a:prstGeom prst="rect">
            <a:avLst/>
          </a:prstGeom>
          <a:solidFill>
            <a:schemeClr val="tx1">
              <a:alpha val="85000"/>
            </a:schemeClr>
          </a:solidFill>
          <a:ln w="9525">
            <a:noFill/>
            <a:miter lim="800000"/>
            <a:headEnd/>
            <a:tailEnd/>
          </a:ln>
          <a:effectLst/>
        </p:spPr>
        <p:txBody>
          <a:bodyPr vert="horz" wrap="square" lIns="900000" tIns="180000" rIns="900000" bIns="18000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pPr>
            <a:r>
              <a:rPr lang="en-CA" sz="3600" b="1" dirty="0">
                <a:solidFill>
                  <a:schemeClr val="bg1"/>
                </a:solidFill>
              </a:rPr>
              <a:t>FAITES PARTIE D’UNE ÉQUIPE.</a:t>
            </a:r>
          </a:p>
        </p:txBody>
      </p:sp>
    </p:spTree>
    <p:extLst>
      <p:ext uri="{BB962C8B-B14F-4D97-AF65-F5344CB8AC3E}">
        <p14:creationId xmlns:p14="http://schemas.microsoft.com/office/powerpoint/2010/main" val="2245058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 name="Picture 1" descr="Technicien qui travail sur un wagon de marchandises."/>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4514"/>
            <a:ext cx="12192000" cy="6872514"/>
          </a:xfrm>
          <a:prstGeom prst="rect">
            <a:avLst/>
          </a:prstGeom>
        </p:spPr>
      </p:pic>
      <p:sp>
        <p:nvSpPr>
          <p:cNvPr id="8" name="Title 7"/>
          <p:cNvSpPr>
            <a:spLocks noGrp="1"/>
          </p:cNvSpPr>
          <p:nvPr>
            <p:ph type="title"/>
          </p:nvPr>
        </p:nvSpPr>
        <p:spPr>
          <a:xfrm>
            <a:off x="6155871" y="3421743"/>
            <a:ext cx="6283872" cy="1849528"/>
          </a:xfrm>
          <a:solidFill>
            <a:schemeClr val="tx1">
              <a:alpha val="85000"/>
            </a:schemeClr>
          </a:solidFill>
        </p:spPr>
        <p:txBody>
          <a:bodyPr lIns="468000" rIns="900000"/>
          <a:lstStyle/>
          <a:p>
            <a:r>
              <a:rPr lang="en-CA" sz="3400" kern="1200" dirty="0">
                <a:solidFill>
                  <a:schemeClr val="bg1"/>
                </a:solidFill>
                <a:latin typeface="+mn-lt"/>
                <a:ea typeface="+mn-ea"/>
                <a:cs typeface="+mn-cs"/>
              </a:rPr>
              <a:t>TROUVEZ UN SENTIMENT D’ACCOMPLISSEMENT.</a:t>
            </a:r>
          </a:p>
        </p:txBody>
      </p:sp>
    </p:spTree>
    <p:extLst>
      <p:ext uri="{BB962C8B-B14F-4D97-AF65-F5344CB8AC3E}">
        <p14:creationId xmlns:p14="http://schemas.microsoft.com/office/powerpoint/2010/main" val="1102923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4" name="Picture 3" descr="Homme qui porte un masque respirateur et travail avec de la cloison sèche."/>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25400"/>
            <a:ext cx="12192000" cy="6896100"/>
          </a:xfrm>
          <a:prstGeom prst="rect">
            <a:avLst/>
          </a:prstGeom>
        </p:spPr>
      </p:pic>
      <p:sp>
        <p:nvSpPr>
          <p:cNvPr id="6" name="Title 7"/>
          <p:cNvSpPr>
            <a:spLocks noGrp="1"/>
          </p:cNvSpPr>
          <p:nvPr>
            <p:ph type="title"/>
          </p:nvPr>
        </p:nvSpPr>
        <p:spPr>
          <a:xfrm>
            <a:off x="-114300" y="3065372"/>
            <a:ext cx="5656941" cy="1849528"/>
          </a:xfrm>
          <a:solidFill>
            <a:schemeClr val="tx1">
              <a:alpha val="85000"/>
            </a:schemeClr>
          </a:solidFill>
        </p:spPr>
        <p:txBody>
          <a:bodyPr lIns="900000" rIns="900000"/>
          <a:lstStyle/>
          <a:p>
            <a:pPr marL="0" indent="0" algn="r">
              <a:spcBef>
                <a:spcPts val="0"/>
              </a:spcBef>
              <a:buNone/>
            </a:pPr>
            <a:r>
              <a:rPr lang="en-CA" sz="3600" dirty="0">
                <a:solidFill>
                  <a:schemeClr val="bg1"/>
                </a:solidFill>
              </a:rPr>
              <a:t>BÂTISSEZ VOTRE AVENIR.</a:t>
            </a:r>
          </a:p>
        </p:txBody>
      </p:sp>
    </p:spTree>
    <p:extLst>
      <p:ext uri="{BB962C8B-B14F-4D97-AF65-F5344CB8AC3E}">
        <p14:creationId xmlns:p14="http://schemas.microsoft.com/office/powerpoint/2010/main" val="1006931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22198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65809" y="609740"/>
            <a:ext cx="10699657" cy="1143000"/>
          </a:xfrm>
        </p:spPr>
        <p:txBody>
          <a:bodyPr/>
          <a:lstStyle/>
          <a:p>
            <a:r>
              <a:rPr lang="fr-FR" sz="3600" dirty="0">
                <a:solidFill>
                  <a:schemeClr val="bg1"/>
                </a:solidFill>
              </a:rPr>
              <a:t>Remarques à l’intention des éducateurs du Programme d’apprentissage au secondaire</a:t>
            </a:r>
            <a:endParaRPr lang="en-CA" sz="3600" dirty="0">
              <a:solidFill>
                <a:schemeClr val="bg1"/>
              </a:solidFill>
            </a:endParaRPr>
          </a:p>
        </p:txBody>
      </p:sp>
      <p:sp>
        <p:nvSpPr>
          <p:cNvPr id="3" name="Content Placeholder 2"/>
          <p:cNvSpPr>
            <a:spLocks noGrp="1"/>
          </p:cNvSpPr>
          <p:nvPr>
            <p:ph idx="1"/>
          </p:nvPr>
        </p:nvSpPr>
        <p:spPr>
          <a:xfrm>
            <a:off x="865809" y="2308499"/>
            <a:ext cx="9751391" cy="3307110"/>
          </a:xfrm>
        </p:spPr>
        <p:txBody>
          <a:bodyPr/>
          <a:lstStyle/>
          <a:p>
            <a:pPr>
              <a:spcBef>
                <a:spcPts val="0"/>
              </a:spcBef>
              <a:spcAft>
                <a:spcPts val="1200"/>
              </a:spcAft>
            </a:pPr>
            <a:r>
              <a:rPr lang="fr-FR" sz="2400" dirty="0" smtClean="0"/>
              <a:t>Ces </a:t>
            </a:r>
            <a:r>
              <a:rPr lang="fr-FR" sz="2400" dirty="0"/>
              <a:t>diapositives sont une ressource promotionnelle en guise d’accompagnement des guides à </a:t>
            </a:r>
            <a:r>
              <a:rPr lang="fr-FR" sz="2400" dirty="0" smtClean="0"/>
              <a:t>l’intention </a:t>
            </a:r>
            <a:r>
              <a:rPr lang="fr-FR" sz="2400" dirty="0"/>
              <a:t>des éducateurs, des élèves et des employeurs. Libre à vous de modifier l’ordre des diapositives ou d’ajouter des vidéos ou d’autres diapos selon vos besoins.</a:t>
            </a:r>
          </a:p>
          <a:p>
            <a:pPr>
              <a:spcBef>
                <a:spcPts val="0"/>
              </a:spcBef>
              <a:spcAft>
                <a:spcPts val="1200"/>
              </a:spcAft>
            </a:pPr>
            <a:r>
              <a:rPr lang="fr-FR" sz="2400" dirty="0" smtClean="0"/>
              <a:t>Pour </a:t>
            </a:r>
            <a:r>
              <a:rPr lang="fr-FR" sz="2400" dirty="0"/>
              <a:t>stimuler la participation, vous pourriez inviter les élèves à deviner les métiers que décrivent les illustrations de cette présentation, en consultant la page Manitoba </a:t>
            </a:r>
            <a:r>
              <a:rPr lang="fr-FR" sz="2400" dirty="0" err="1"/>
              <a:t>Trades</a:t>
            </a:r>
            <a:r>
              <a:rPr lang="fr-FR" sz="2400" dirty="0"/>
              <a:t> (en anglais) en guise de référence.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2116267"/>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690533" y="677133"/>
            <a:ext cx="10426305" cy="1117600"/>
          </a:xfrm>
        </p:spPr>
        <p:txBody>
          <a:bodyPr/>
          <a:lstStyle/>
          <a:p>
            <a:pPr algn="ctr"/>
            <a:r>
              <a:rPr lang="fr-FR" sz="4800" dirty="0">
                <a:solidFill>
                  <a:schemeClr val="bg1"/>
                </a:solidFill>
              </a:rPr>
              <a:t>Au Manitoba, on pratique </a:t>
            </a:r>
            <a:r>
              <a:rPr lang="fr-FR" sz="4800" dirty="0" smtClean="0">
                <a:solidFill>
                  <a:schemeClr val="bg1"/>
                </a:solidFill>
              </a:rPr>
              <a:t/>
            </a:r>
            <a:br>
              <a:rPr lang="fr-FR" sz="4800" dirty="0" smtClean="0">
                <a:solidFill>
                  <a:schemeClr val="bg1"/>
                </a:solidFill>
              </a:rPr>
            </a:br>
            <a:r>
              <a:rPr lang="fr-FR" sz="4800" dirty="0" smtClean="0">
                <a:solidFill>
                  <a:schemeClr val="bg1"/>
                </a:solidFill>
              </a:rPr>
              <a:t>plus </a:t>
            </a:r>
            <a:r>
              <a:rPr lang="fr-FR" sz="4800" dirty="0">
                <a:solidFill>
                  <a:schemeClr val="bg1"/>
                </a:solidFill>
              </a:rPr>
              <a:t>de 55 métiers.</a:t>
            </a:r>
            <a:endParaRPr lang="en-CA" sz="4800" dirty="0">
              <a:solidFill>
                <a:schemeClr val="bg1"/>
              </a:solidFill>
            </a:endParaRPr>
          </a:p>
        </p:txBody>
      </p:sp>
      <p:sp>
        <p:nvSpPr>
          <p:cNvPr id="3" name="Rectangle 2"/>
          <p:cNvSpPr/>
          <p:nvPr/>
        </p:nvSpPr>
        <p:spPr>
          <a:xfrm>
            <a:off x="362854" y="3910897"/>
            <a:ext cx="11578772" cy="307777"/>
          </a:xfrm>
          <a:prstGeom prst="rect">
            <a:avLst/>
          </a:prstGeom>
        </p:spPr>
        <p:txBody>
          <a:bodyPr wrap="square">
            <a:spAutoFit/>
          </a:bodyPr>
          <a:lstStyle/>
          <a:p>
            <a:pPr defTabSz="3140075">
              <a:tabLst>
                <a:tab pos="2959100" algn="l"/>
                <a:tab pos="5921375" algn="l"/>
                <a:tab pos="6184900" algn="l"/>
                <a:tab pos="8794750" algn="l"/>
              </a:tabLst>
            </a:pPr>
            <a:r>
              <a:rPr lang="en-CA" sz="1400" dirty="0" err="1"/>
              <a:t>Soudeuse</a:t>
            </a:r>
            <a:r>
              <a:rPr lang="en-CA" sz="1400" dirty="0"/>
              <a:t>/</a:t>
            </a:r>
            <a:r>
              <a:rPr lang="en-CA" sz="1400" dirty="0" err="1"/>
              <a:t>soudeur</a:t>
            </a:r>
            <a:r>
              <a:rPr lang="en-CA" sz="1400" dirty="0" smtClean="0"/>
              <a:t>	</a:t>
            </a:r>
            <a:r>
              <a:rPr lang="en-CA" sz="1400" dirty="0" err="1"/>
              <a:t>Machiniste</a:t>
            </a:r>
            <a:r>
              <a:rPr lang="en-CA" sz="1400" dirty="0" smtClean="0"/>
              <a:t>			</a:t>
            </a:r>
            <a:r>
              <a:rPr lang="en-CA" sz="1400" dirty="0"/>
              <a:t>Coiffeuse/coiffeur</a:t>
            </a:r>
            <a:endParaRPr lang="en-CA" sz="1400" dirty="0" smtClean="0"/>
          </a:p>
        </p:txBody>
      </p:sp>
      <p:sp>
        <p:nvSpPr>
          <p:cNvPr id="9" name="Rectangle 8"/>
          <p:cNvSpPr/>
          <p:nvPr/>
        </p:nvSpPr>
        <p:spPr>
          <a:xfrm>
            <a:off x="362854" y="6032382"/>
            <a:ext cx="11578772" cy="738664"/>
          </a:xfrm>
          <a:prstGeom prst="rect">
            <a:avLst/>
          </a:prstGeom>
        </p:spPr>
        <p:txBody>
          <a:bodyPr wrap="square">
            <a:spAutoFit/>
          </a:bodyPr>
          <a:lstStyle/>
          <a:p>
            <a:pPr defTabSz="3140075">
              <a:tabLst>
                <a:tab pos="2959100" algn="l"/>
                <a:tab pos="5835650" algn="l"/>
                <a:tab pos="5921375" algn="l"/>
                <a:tab pos="8794750" algn="l"/>
              </a:tabLst>
            </a:pPr>
            <a:r>
              <a:rPr lang="en-CA" sz="1400" dirty="0" err="1"/>
              <a:t>Briqueteuse</a:t>
            </a:r>
            <a:r>
              <a:rPr lang="en-CA" sz="1400" dirty="0"/>
              <a:t>/</a:t>
            </a:r>
            <a:r>
              <a:rPr lang="en-CA" sz="1400" dirty="0" err="1"/>
              <a:t>briqueteur</a:t>
            </a:r>
            <a:r>
              <a:rPr lang="en-CA" sz="1400" dirty="0"/>
              <a:t>	</a:t>
            </a:r>
            <a:r>
              <a:rPr lang="en-CA" sz="1400" dirty="0" err="1"/>
              <a:t>Charpentière</a:t>
            </a:r>
            <a:r>
              <a:rPr lang="en-CA" sz="1400" dirty="0"/>
              <a:t>/</a:t>
            </a:r>
            <a:r>
              <a:rPr lang="en-CA" sz="1400" dirty="0" err="1"/>
              <a:t>charpentier</a:t>
            </a:r>
            <a:r>
              <a:rPr lang="en-CA" sz="1400" dirty="0" smtClean="0"/>
              <a:t>			</a:t>
            </a:r>
            <a:r>
              <a:rPr lang="en-CA" sz="1400" dirty="0" err="1"/>
              <a:t>Cuisinière</a:t>
            </a:r>
            <a:r>
              <a:rPr lang="en-CA" sz="1400" dirty="0"/>
              <a:t>/</a:t>
            </a:r>
            <a:r>
              <a:rPr lang="en-CA" sz="1400" dirty="0" err="1"/>
              <a:t>cuisinier</a:t>
            </a:r>
            <a:endParaRPr lang="en-CA" sz="1400" dirty="0"/>
          </a:p>
          <a:p>
            <a:pPr defTabSz="3140075">
              <a:tabLst>
                <a:tab pos="3048000" algn="l"/>
                <a:tab pos="5921375" algn="l"/>
                <a:tab pos="6184900" algn="l"/>
                <a:tab pos="9059863" algn="l"/>
              </a:tabLst>
            </a:pPr>
            <a:r>
              <a:rPr lang="en-CA" sz="1400" dirty="0"/>
              <a:t>	</a:t>
            </a:r>
          </a:p>
          <a:p>
            <a:pPr defTabSz="3140075">
              <a:tabLst>
                <a:tab pos="3048000" algn="l"/>
                <a:tab pos="5921375" algn="l"/>
                <a:tab pos="6184900" algn="l"/>
                <a:tab pos="9059863" algn="l"/>
              </a:tabLst>
            </a:pPr>
            <a:r>
              <a:rPr lang="en-CA" sz="1400" dirty="0" smtClean="0"/>
              <a:t>	</a:t>
            </a:r>
          </a:p>
        </p:txBody>
      </p:sp>
      <p:sp>
        <p:nvSpPr>
          <p:cNvPr id="6" name="Rectangle 5"/>
          <p:cNvSpPr/>
          <p:nvPr/>
        </p:nvSpPr>
        <p:spPr>
          <a:xfrm>
            <a:off x="228581" y="6477081"/>
            <a:ext cx="11553391" cy="276999"/>
          </a:xfrm>
          <a:prstGeom prst="rect">
            <a:avLst/>
          </a:prstGeom>
        </p:spPr>
        <p:txBody>
          <a:bodyPr wrap="square">
            <a:spAutoFit/>
          </a:bodyPr>
          <a:lstStyle/>
          <a:p>
            <a:pPr algn="ctr"/>
            <a:r>
              <a:rPr lang="en-CA" sz="1200" dirty="0">
                <a:hlinkClick r:id="rId2"/>
              </a:rPr>
              <a:t>https://</a:t>
            </a:r>
            <a:r>
              <a:rPr lang="en-CA" sz="1200" dirty="0" smtClean="0">
                <a:hlinkClick r:id="rId2"/>
              </a:rPr>
              <a:t>www.gov.mb.ca/wd/apprenticeship/discover/mbtrades/index.html</a:t>
            </a:r>
            <a:r>
              <a:rPr lang="en-CA" sz="1200" dirty="0" smtClean="0"/>
              <a:t> </a:t>
            </a:r>
            <a:r>
              <a:rPr lang="en-CA" sz="1200" dirty="0"/>
              <a:t>(</a:t>
            </a:r>
            <a:r>
              <a:rPr lang="en-CA" sz="1200" dirty="0" err="1"/>
              <a:t>en</a:t>
            </a:r>
            <a:r>
              <a:rPr lang="en-CA" sz="1200" dirty="0"/>
              <a:t> </a:t>
            </a:r>
            <a:r>
              <a:rPr lang="en-CA" sz="1200" dirty="0" err="1"/>
              <a:t>anglais</a:t>
            </a:r>
            <a:r>
              <a:rPr lang="en-CA" sz="1200" dirty="0"/>
              <a:t> </a:t>
            </a:r>
            <a:r>
              <a:rPr lang="en-CA" sz="1200" dirty="0" err="1"/>
              <a:t>seulement</a:t>
            </a:r>
            <a:r>
              <a:rPr lang="en-CA" sz="1200" dirty="0"/>
              <a:t>)</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8235" y="2268549"/>
            <a:ext cx="2394054" cy="1597138"/>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418554" y="2273690"/>
            <a:ext cx="2382272" cy="1586856"/>
          </a:xfrm>
          <a:prstGeom prst="rect">
            <a:avLst/>
          </a:prstGeom>
        </p:spPr>
      </p:pic>
      <p:pic>
        <p:nvPicPr>
          <p:cNvPr id="19" name="Picture 18"/>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345087" y="2276912"/>
            <a:ext cx="2383911" cy="1594228"/>
          </a:xfrm>
          <a:prstGeom prst="rect">
            <a:avLst/>
          </a:prstGeom>
        </p:spPr>
      </p:pic>
      <p:pic>
        <p:nvPicPr>
          <p:cNvPr id="20" name="Picture 1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245785" y="2280693"/>
            <a:ext cx="2411065" cy="1608487"/>
          </a:xfrm>
          <a:prstGeom prst="rect">
            <a:avLst/>
          </a:prstGeom>
        </p:spPr>
      </p:pic>
      <p:pic>
        <p:nvPicPr>
          <p:cNvPr id="21" name="Picture 2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88235" y="4422445"/>
            <a:ext cx="2394054" cy="1597138"/>
          </a:xfrm>
          <a:prstGeom prst="rect">
            <a:avLst/>
          </a:prstGeom>
        </p:spPr>
      </p:pic>
      <p:pic>
        <p:nvPicPr>
          <p:cNvPr id="22" name="Picture 21"/>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3418553" y="4422445"/>
            <a:ext cx="2394054" cy="1591496"/>
          </a:xfrm>
          <a:prstGeom prst="rect">
            <a:avLst/>
          </a:prstGeom>
        </p:spPr>
      </p:pic>
      <p:pic>
        <p:nvPicPr>
          <p:cNvPr id="23" name="Picture 22"/>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6343361" y="4422445"/>
            <a:ext cx="2394054" cy="1570903"/>
          </a:xfrm>
          <a:prstGeom prst="rect">
            <a:avLst/>
          </a:prstGeom>
        </p:spPr>
      </p:pic>
      <p:pic>
        <p:nvPicPr>
          <p:cNvPr id="24" name="Picture 23"/>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9245785" y="4422445"/>
            <a:ext cx="2424436" cy="1569281"/>
          </a:xfrm>
          <a:prstGeom prst="rect">
            <a:avLst/>
          </a:prstGeom>
        </p:spPr>
      </p:pic>
      <p:sp>
        <p:nvSpPr>
          <p:cNvPr id="11" name="Rectangle 10"/>
          <p:cNvSpPr/>
          <p:nvPr/>
        </p:nvSpPr>
        <p:spPr>
          <a:xfrm>
            <a:off x="6300181" y="3880784"/>
            <a:ext cx="2437233" cy="523220"/>
          </a:xfrm>
          <a:prstGeom prst="rect">
            <a:avLst/>
          </a:prstGeom>
        </p:spPr>
        <p:txBody>
          <a:bodyPr wrap="square">
            <a:spAutoFit/>
          </a:bodyPr>
          <a:lstStyle/>
          <a:p>
            <a:r>
              <a:rPr lang="fr-FR" sz="1400" dirty="0"/>
              <a:t>Mécanicienne/mécanicien de camions et transport</a:t>
            </a:r>
            <a:endParaRPr lang="en-CA" sz="1400" dirty="0"/>
          </a:p>
        </p:txBody>
      </p:sp>
      <p:sp>
        <p:nvSpPr>
          <p:cNvPr id="18" name="Rectangle 17"/>
          <p:cNvSpPr/>
          <p:nvPr/>
        </p:nvSpPr>
        <p:spPr>
          <a:xfrm>
            <a:off x="6310579" y="5976248"/>
            <a:ext cx="2437233" cy="523220"/>
          </a:xfrm>
          <a:prstGeom prst="rect">
            <a:avLst/>
          </a:prstGeom>
        </p:spPr>
        <p:txBody>
          <a:bodyPr wrap="square">
            <a:spAutoFit/>
          </a:bodyPr>
          <a:lstStyle/>
          <a:p>
            <a:r>
              <a:rPr lang="fr-FR" sz="1400" dirty="0"/>
              <a:t>Technicienne/technicien d’équipement lourd</a:t>
            </a:r>
            <a:endParaRPr lang="en-CA" sz="1400" dirty="0"/>
          </a:p>
        </p:txBody>
      </p:sp>
    </p:spTree>
    <p:extLst>
      <p:ext uri="{BB962C8B-B14F-4D97-AF65-F5344CB8AC3E}">
        <p14:creationId xmlns:p14="http://schemas.microsoft.com/office/powerpoint/2010/main" val="3966037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3429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82847" y="1190171"/>
            <a:ext cx="10426305" cy="1564753"/>
          </a:xfrm>
        </p:spPr>
        <p:txBody>
          <a:bodyPr anchor="t" anchorCtr="0"/>
          <a:lstStyle/>
          <a:p>
            <a:pPr algn="ctr"/>
            <a:r>
              <a:rPr lang="fr-FR" sz="4800" dirty="0">
                <a:solidFill>
                  <a:schemeClr val="bg1"/>
                </a:solidFill>
              </a:rPr>
              <a:t>Divers parcours vers la pratique d’un métier</a:t>
            </a:r>
            <a:endParaRPr lang="en-CA" sz="4800" dirty="0">
              <a:solidFill>
                <a:schemeClr val="bg1"/>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1118349392"/>
              </p:ext>
            </p:extLst>
          </p:nvPr>
        </p:nvGraphicFramePr>
        <p:xfrm>
          <a:off x="882846" y="4269321"/>
          <a:ext cx="10426308" cy="1920240"/>
        </p:xfrm>
        <a:graphic>
          <a:graphicData uri="http://schemas.openxmlformats.org/drawingml/2006/table">
            <a:tbl>
              <a:tblPr firstRow="1" bandRow="1">
                <a:tableStyleId>{93296810-A885-4BE3-A3E7-6D5BEEA58F35}</a:tableStyleId>
              </a:tblPr>
              <a:tblGrid>
                <a:gridCol w="2606577">
                  <a:extLst>
                    <a:ext uri="{9D8B030D-6E8A-4147-A177-3AD203B41FA5}">
                      <a16:colId xmlns:a16="http://schemas.microsoft.com/office/drawing/2014/main" val="1584308221"/>
                    </a:ext>
                  </a:extLst>
                </a:gridCol>
                <a:gridCol w="2606577">
                  <a:extLst>
                    <a:ext uri="{9D8B030D-6E8A-4147-A177-3AD203B41FA5}">
                      <a16:colId xmlns:a16="http://schemas.microsoft.com/office/drawing/2014/main" val="906184687"/>
                    </a:ext>
                  </a:extLst>
                </a:gridCol>
                <a:gridCol w="2606577">
                  <a:extLst>
                    <a:ext uri="{9D8B030D-6E8A-4147-A177-3AD203B41FA5}">
                      <a16:colId xmlns:a16="http://schemas.microsoft.com/office/drawing/2014/main" val="2556022236"/>
                    </a:ext>
                  </a:extLst>
                </a:gridCol>
                <a:gridCol w="2606577">
                  <a:extLst>
                    <a:ext uri="{9D8B030D-6E8A-4147-A177-3AD203B41FA5}">
                      <a16:colId xmlns:a16="http://schemas.microsoft.com/office/drawing/2014/main" val="2738322082"/>
                    </a:ext>
                  </a:extLst>
                </a:gridCol>
              </a:tblGrid>
              <a:tr h="370840">
                <a:tc>
                  <a:txBody>
                    <a:bodyPr/>
                    <a:lstStyle/>
                    <a:p>
                      <a:pPr algn="l"/>
                      <a:r>
                        <a:rPr lang="fr-FR" sz="2000" b="0" dirty="0" smtClean="0"/>
                        <a:t>Formation</a:t>
                      </a:r>
                      <a:r>
                        <a:rPr lang="fr-FR" sz="2000" b="0" baseline="0" dirty="0" smtClean="0"/>
                        <a:t> </a:t>
                      </a:r>
                      <a:r>
                        <a:rPr lang="fr-FR" sz="2000" b="0" dirty="0" smtClean="0"/>
                        <a:t>technique</a:t>
                      </a:r>
                      <a:r>
                        <a:rPr lang="fr-FR" sz="2000" b="0" baseline="0" dirty="0" smtClean="0"/>
                        <a:t> </a:t>
                      </a:r>
                      <a:r>
                        <a:rPr lang="fr-FR" sz="2000" b="0" dirty="0" smtClean="0"/>
                        <a:t>et professionnelle</a:t>
                      </a:r>
                    </a:p>
                    <a:p>
                      <a:pPr algn="l"/>
                      <a:r>
                        <a:rPr lang="fr-FR" sz="2000" b="0" dirty="0" smtClean="0"/>
                        <a:t>(non accréditée)</a:t>
                      </a:r>
                    </a:p>
                  </a:txBody>
                  <a:tcPr>
                    <a:lnL w="12700" cmpd="sng">
                      <a:noFill/>
                    </a:lnL>
                    <a:lnR w="571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fr-FR" sz="2000" b="0" dirty="0" smtClean="0"/>
                        <a:t>Formation technique</a:t>
                      </a:r>
                      <a:r>
                        <a:rPr lang="fr-FR" sz="2000" b="0" baseline="0" dirty="0" smtClean="0"/>
                        <a:t> </a:t>
                      </a:r>
                      <a:r>
                        <a:rPr lang="fr-FR" sz="2000" b="0" dirty="0" smtClean="0"/>
                        <a:t>et professionnelle</a:t>
                      </a:r>
                    </a:p>
                    <a:p>
                      <a:r>
                        <a:rPr lang="fr-FR" sz="2000" b="0" dirty="0" smtClean="0"/>
                        <a:t>(accréditée)</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en-CA" sz="2000" dirty="0" smtClean="0"/>
                        <a:t>Programme</a:t>
                      </a:r>
                    </a:p>
                    <a:p>
                      <a:r>
                        <a:rPr lang="en-CA" sz="2000" dirty="0" err="1" smtClean="0"/>
                        <a:t>d’apprentissage</a:t>
                      </a:r>
                      <a:endParaRPr lang="en-CA" sz="2000" dirty="0" smtClean="0"/>
                    </a:p>
                    <a:p>
                      <a:r>
                        <a:rPr lang="en-CA" sz="2000" dirty="0" smtClean="0"/>
                        <a:t>au </a:t>
                      </a:r>
                      <a:r>
                        <a:rPr lang="en-CA" sz="2000" dirty="0" err="1" smtClean="0"/>
                        <a:t>secondaire</a:t>
                      </a:r>
                      <a:endParaRPr lang="en-CA" sz="2000" dirty="0" smtClean="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fr-FR" sz="2000" b="0" dirty="0" smtClean="0"/>
                        <a:t>Formation technique et professionnelle (accréditée)</a:t>
                      </a:r>
                    </a:p>
                    <a:p>
                      <a:r>
                        <a:rPr lang="fr-FR" sz="2000" b="0" dirty="0" smtClean="0"/>
                        <a:t>+ </a:t>
                      </a:r>
                      <a:r>
                        <a:rPr lang="en-CA" sz="2000" dirty="0" smtClean="0"/>
                        <a:t>Programme</a:t>
                      </a:r>
                    </a:p>
                    <a:p>
                      <a:r>
                        <a:rPr lang="en-CA" sz="2000" dirty="0" err="1" smtClean="0"/>
                        <a:t>d’apprentissage</a:t>
                      </a:r>
                      <a:endParaRPr lang="en-CA" sz="2000" dirty="0" smtClean="0"/>
                    </a:p>
                    <a:p>
                      <a:r>
                        <a:rPr lang="en-CA" sz="2000" dirty="0" smtClean="0"/>
                        <a:t>au </a:t>
                      </a:r>
                      <a:r>
                        <a:rPr lang="en-CA" sz="2000" dirty="0" err="1" smtClean="0"/>
                        <a:t>secondaire</a:t>
                      </a:r>
                      <a:endParaRPr lang="en-CA" sz="2000" dirty="0" smtClean="0"/>
                    </a:p>
                  </a:txBody>
                  <a:tcPr>
                    <a:lnL w="5715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extLst>
                  <a:ext uri="{0D108BD9-81ED-4DB2-BD59-A6C34878D82A}">
                    <a16:rowId xmlns:a16="http://schemas.microsoft.com/office/drawing/2014/main" val="1525518896"/>
                  </a:ext>
                </a:extLst>
              </a:tr>
            </a:tbl>
          </a:graphicData>
        </a:graphic>
      </p:graphicFrame>
    </p:spTree>
    <p:extLst>
      <p:ext uri="{BB962C8B-B14F-4D97-AF65-F5344CB8AC3E}">
        <p14:creationId xmlns:p14="http://schemas.microsoft.com/office/powerpoint/2010/main" val="4150975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47879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520699" y="2382225"/>
            <a:ext cx="3962401" cy="3502759"/>
          </a:xfrm>
        </p:spPr>
        <p:txBody>
          <a:bodyPr/>
          <a:lstStyle/>
          <a:p>
            <a:pPr marL="0" indent="0">
              <a:spcBef>
                <a:spcPts val="0"/>
              </a:spcBef>
              <a:buNone/>
            </a:pPr>
            <a:r>
              <a:rPr lang="en-CA" b="1" dirty="0">
                <a:solidFill>
                  <a:schemeClr val="bg1"/>
                </a:solidFill>
                <a:latin typeface="+mj-lt"/>
              </a:rPr>
              <a:t>ÉLÈVES – APPRENTIS</a:t>
            </a:r>
            <a:endParaRPr lang="en-CA" sz="2400" b="1" dirty="0">
              <a:solidFill>
                <a:schemeClr val="bg1"/>
              </a:solidFill>
              <a:latin typeface="+mj-lt"/>
            </a:endParaRPr>
          </a:p>
        </p:txBody>
      </p:sp>
      <p:sp>
        <p:nvSpPr>
          <p:cNvPr id="6" name="Rectangle 5"/>
          <p:cNvSpPr/>
          <p:nvPr/>
        </p:nvSpPr>
        <p:spPr>
          <a:xfrm>
            <a:off x="5770822" y="2178648"/>
            <a:ext cx="5222298" cy="3170099"/>
          </a:xfrm>
          <a:prstGeom prst="rect">
            <a:avLst/>
          </a:prstGeom>
        </p:spPr>
        <p:txBody>
          <a:bodyPr wrap="square">
            <a:spAutoFit/>
          </a:bodyPr>
          <a:lstStyle/>
          <a:p>
            <a:pPr>
              <a:spcAft>
                <a:spcPts val="1200"/>
              </a:spcAft>
            </a:pPr>
            <a:r>
              <a:rPr lang="en-CA" dirty="0"/>
              <a:t>Pour </a:t>
            </a:r>
            <a:r>
              <a:rPr lang="en-CA" dirty="0" smtClean="0"/>
              <a:t>commencer</a:t>
            </a:r>
          </a:p>
          <a:p>
            <a:pPr marL="285750" indent="-285750">
              <a:spcAft>
                <a:spcPts val="600"/>
              </a:spcAft>
              <a:buFont typeface="Arial" panose="020B0604020202020204" pitchFamily="34" charset="0"/>
              <a:buChar char="•"/>
            </a:pPr>
            <a:r>
              <a:rPr lang="fr-FR" dirty="0" smtClean="0"/>
              <a:t>Rencontrez </a:t>
            </a:r>
            <a:r>
              <a:rPr lang="fr-FR" dirty="0"/>
              <a:t>une éducatrice ou un éducateur du Programme d’apprentissage au secondaire.</a:t>
            </a:r>
          </a:p>
          <a:p>
            <a:pPr marL="285750" indent="-285750">
              <a:spcAft>
                <a:spcPts val="600"/>
              </a:spcAft>
              <a:buFont typeface="Arial" panose="020B0604020202020204" pitchFamily="34" charset="0"/>
              <a:buChar char="•"/>
            </a:pPr>
            <a:r>
              <a:rPr lang="fr-FR" dirty="0" smtClean="0"/>
              <a:t>Trouvez </a:t>
            </a:r>
            <a:r>
              <a:rPr lang="fr-FR" dirty="0"/>
              <a:t>un emploi auprès d’un employeur qualifié et assuré.</a:t>
            </a:r>
          </a:p>
          <a:p>
            <a:pPr marL="285750" indent="-285750">
              <a:spcAft>
                <a:spcPts val="600"/>
              </a:spcAft>
              <a:buFont typeface="Arial" panose="020B0604020202020204" pitchFamily="34" charset="0"/>
              <a:buChar char="•"/>
            </a:pPr>
            <a:r>
              <a:rPr lang="fr-FR" dirty="0" smtClean="0"/>
              <a:t>Signez </a:t>
            </a:r>
            <a:r>
              <a:rPr lang="fr-FR" dirty="0"/>
              <a:t>un Formulaire de demandes et de contrat d’apprentissage avec l’employeur et </a:t>
            </a:r>
            <a:r>
              <a:rPr lang="fr-FR" dirty="0" smtClean="0"/>
              <a:t>Apprentissage Manitoba </a:t>
            </a:r>
            <a:r>
              <a:rPr lang="fr-FR" dirty="0"/>
              <a:t>(la signature d’un parent ou d’un tuteur est requise si vous avez moins de 18 ans).</a:t>
            </a:r>
          </a:p>
        </p:txBody>
      </p:sp>
    </p:spTree>
    <p:extLst>
      <p:ext uri="{BB962C8B-B14F-4D97-AF65-F5344CB8AC3E}">
        <p14:creationId xmlns:p14="http://schemas.microsoft.com/office/powerpoint/2010/main" val="2769425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47879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520700" y="2382225"/>
            <a:ext cx="3494710" cy="3502759"/>
          </a:xfrm>
        </p:spPr>
        <p:txBody>
          <a:bodyPr/>
          <a:lstStyle/>
          <a:p>
            <a:pPr marL="0" indent="0">
              <a:spcBef>
                <a:spcPts val="0"/>
              </a:spcBef>
              <a:buNone/>
            </a:pPr>
            <a:r>
              <a:rPr lang="en-CA" b="1" dirty="0">
                <a:solidFill>
                  <a:schemeClr val="bg1"/>
                </a:solidFill>
                <a:latin typeface="+mj-lt"/>
              </a:rPr>
              <a:t>APRÈS L’OBTENTION DU DIPLÔME</a:t>
            </a:r>
          </a:p>
        </p:txBody>
      </p:sp>
      <p:sp>
        <p:nvSpPr>
          <p:cNvPr id="6" name="Rectangle 5"/>
          <p:cNvSpPr/>
          <p:nvPr/>
        </p:nvSpPr>
        <p:spPr>
          <a:xfrm>
            <a:off x="5770822" y="2178648"/>
            <a:ext cx="5143364" cy="2893100"/>
          </a:xfrm>
          <a:prstGeom prst="rect">
            <a:avLst/>
          </a:prstGeom>
        </p:spPr>
        <p:txBody>
          <a:bodyPr wrap="square">
            <a:spAutoFit/>
          </a:bodyPr>
          <a:lstStyle/>
          <a:p>
            <a:pPr>
              <a:spcAft>
                <a:spcPts val="600"/>
              </a:spcAft>
            </a:pPr>
            <a:r>
              <a:rPr lang="fr-FR" dirty="0"/>
              <a:t>Communiquez avec </a:t>
            </a:r>
            <a:r>
              <a:rPr lang="fr-FR" b="1" dirty="0"/>
              <a:t>Apprentissage Manitoba </a:t>
            </a:r>
            <a:r>
              <a:rPr lang="fr-FR" dirty="0"/>
              <a:t>pour indiquer si vous </a:t>
            </a:r>
            <a:r>
              <a:rPr lang="fr-FR" dirty="0" smtClean="0"/>
              <a:t>:</a:t>
            </a:r>
            <a:endParaRPr lang="en-CA" dirty="0"/>
          </a:p>
          <a:p>
            <a:pPr marL="285750" indent="-285750">
              <a:spcAft>
                <a:spcPts val="600"/>
              </a:spcAft>
              <a:buFont typeface="Arial" panose="020B0604020202020204" pitchFamily="34" charset="0"/>
              <a:buChar char="•"/>
            </a:pPr>
            <a:r>
              <a:rPr lang="fr-FR" dirty="0" smtClean="0"/>
              <a:t>poursuivez </a:t>
            </a:r>
            <a:r>
              <a:rPr lang="fr-FR" dirty="0"/>
              <a:t>votre apprentissage</a:t>
            </a:r>
          </a:p>
          <a:p>
            <a:pPr marL="285750" indent="-285750">
              <a:spcAft>
                <a:spcPts val="600"/>
              </a:spcAft>
              <a:buFont typeface="Arial" panose="020B0604020202020204" pitchFamily="34" charset="0"/>
              <a:buChar char="•"/>
            </a:pPr>
            <a:r>
              <a:rPr lang="fr-FR" dirty="0" smtClean="0"/>
              <a:t>mettez </a:t>
            </a:r>
            <a:r>
              <a:rPr lang="fr-FR" dirty="0"/>
              <a:t>un terme à votre </a:t>
            </a:r>
            <a:r>
              <a:rPr lang="fr-FR" dirty="0" smtClean="0"/>
              <a:t>apprentissage</a:t>
            </a:r>
            <a:endParaRPr lang="en-CA" dirty="0" smtClean="0"/>
          </a:p>
          <a:p>
            <a:pPr>
              <a:spcAft>
                <a:spcPts val="600"/>
              </a:spcAft>
            </a:pPr>
            <a:r>
              <a:rPr lang="fr-FR" dirty="0"/>
              <a:t>Aide financière pour la </a:t>
            </a:r>
            <a:r>
              <a:rPr lang="fr-FR" dirty="0" smtClean="0"/>
              <a:t>formation</a:t>
            </a:r>
            <a:r>
              <a:rPr lang="en-CA" dirty="0" smtClean="0"/>
              <a:t> </a:t>
            </a:r>
            <a:endParaRPr lang="en-CA" dirty="0"/>
          </a:p>
          <a:p>
            <a:pPr marL="285750" indent="-285750">
              <a:buFont typeface="Arial" panose="020B0604020202020204" pitchFamily="34" charset="0"/>
              <a:buChar char="•"/>
            </a:pPr>
            <a:r>
              <a:rPr lang="fr-FR" dirty="0" smtClean="0"/>
              <a:t>L’obtention </a:t>
            </a:r>
            <a:r>
              <a:rPr lang="fr-FR" dirty="0"/>
              <a:t>de deux crédits (220 heures en milieu de travail) d’apprentissage vous rend admissible à une aide financière (maximum de 880 heures).</a:t>
            </a:r>
            <a:endParaRPr lang="en-CA" dirty="0"/>
          </a:p>
        </p:txBody>
      </p:sp>
    </p:spTree>
    <p:extLst>
      <p:ext uri="{BB962C8B-B14F-4D97-AF65-F5344CB8AC3E}">
        <p14:creationId xmlns:p14="http://schemas.microsoft.com/office/powerpoint/2010/main" val="1006810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3429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82847" y="1336403"/>
            <a:ext cx="10426305" cy="1117600"/>
          </a:xfrm>
        </p:spPr>
        <p:txBody>
          <a:bodyPr/>
          <a:lstStyle/>
          <a:p>
            <a:pPr algn="ctr"/>
            <a:r>
              <a:rPr lang="fr-FR" sz="4800" dirty="0">
                <a:solidFill>
                  <a:schemeClr val="bg1"/>
                </a:solidFill>
              </a:rPr>
              <a:t>Découvrez un métier fait pour vous</a:t>
            </a:r>
            <a:endParaRPr lang="en-CA" sz="4800" dirty="0">
              <a:solidFill>
                <a:schemeClr val="bg1"/>
              </a:solidFill>
            </a:endParaRPr>
          </a:p>
        </p:txBody>
      </p:sp>
      <p:sp>
        <p:nvSpPr>
          <p:cNvPr id="3" name="Rectangle 2"/>
          <p:cNvSpPr/>
          <p:nvPr/>
        </p:nvSpPr>
        <p:spPr>
          <a:xfrm>
            <a:off x="2858994" y="4288351"/>
            <a:ext cx="1955528" cy="1231106"/>
          </a:xfrm>
          <a:prstGeom prst="rect">
            <a:avLst/>
          </a:prstGeom>
          <a:solidFill>
            <a:srgbClr val="F58236"/>
          </a:solidFill>
        </p:spPr>
        <p:txBody>
          <a:bodyPr wrap="square">
            <a:spAutoFit/>
          </a:bodyPr>
          <a:lstStyle/>
          <a:p>
            <a:pPr algn="ctr"/>
            <a:r>
              <a:rPr lang="fr-FR" dirty="0"/>
              <a:t>Formation de </a:t>
            </a:r>
            <a:r>
              <a:rPr lang="fr-FR" dirty="0" smtClean="0"/>
              <a:t/>
            </a:r>
            <a:br>
              <a:rPr lang="fr-FR" dirty="0" smtClean="0"/>
            </a:br>
            <a:r>
              <a:rPr lang="fr-FR" dirty="0" smtClean="0"/>
              <a:t>2 </a:t>
            </a:r>
            <a:r>
              <a:rPr lang="fr-FR" dirty="0"/>
              <a:t>à 4 ans pour la plupart des métiers</a:t>
            </a:r>
            <a:endParaRPr lang="en-CA" sz="2000" dirty="0" smtClean="0"/>
          </a:p>
        </p:txBody>
      </p:sp>
      <p:sp>
        <p:nvSpPr>
          <p:cNvPr id="10" name="Rectangle 9"/>
          <p:cNvSpPr/>
          <p:nvPr/>
        </p:nvSpPr>
        <p:spPr>
          <a:xfrm>
            <a:off x="7297644" y="4288350"/>
            <a:ext cx="1955528" cy="1231106"/>
          </a:xfrm>
          <a:prstGeom prst="rect">
            <a:avLst/>
          </a:prstGeom>
          <a:solidFill>
            <a:srgbClr val="F58236"/>
          </a:solidFill>
        </p:spPr>
        <p:txBody>
          <a:bodyPr wrap="square">
            <a:spAutoFit/>
          </a:bodyPr>
          <a:lstStyle/>
          <a:p>
            <a:pPr algn="ctr"/>
            <a:r>
              <a:rPr lang="fr-FR" dirty="0"/>
              <a:t>20 % de la formation en </a:t>
            </a:r>
            <a:r>
              <a:rPr lang="fr-FR" dirty="0" smtClean="0"/>
              <a:t>classe</a:t>
            </a:r>
          </a:p>
          <a:p>
            <a:pPr algn="ctr"/>
            <a:endParaRPr lang="en-CA" sz="2000" dirty="0" smtClean="0"/>
          </a:p>
        </p:txBody>
      </p:sp>
      <p:sp>
        <p:nvSpPr>
          <p:cNvPr id="11" name="Rectangle 10"/>
          <p:cNvSpPr/>
          <p:nvPr/>
        </p:nvSpPr>
        <p:spPr>
          <a:xfrm>
            <a:off x="5078319" y="4288349"/>
            <a:ext cx="1955528" cy="1231106"/>
          </a:xfrm>
          <a:prstGeom prst="rect">
            <a:avLst/>
          </a:prstGeom>
          <a:solidFill>
            <a:srgbClr val="F58236"/>
          </a:solidFill>
        </p:spPr>
        <p:txBody>
          <a:bodyPr wrap="square">
            <a:spAutoFit/>
          </a:bodyPr>
          <a:lstStyle/>
          <a:p>
            <a:pPr algn="ctr"/>
            <a:r>
              <a:rPr lang="fr-FR" dirty="0"/>
              <a:t>80 % de la formation en milieu de </a:t>
            </a:r>
            <a:r>
              <a:rPr lang="fr-FR" dirty="0" smtClean="0"/>
              <a:t>travail</a:t>
            </a:r>
          </a:p>
          <a:p>
            <a:pPr algn="ctr"/>
            <a:endParaRPr lang="en-CA" sz="2000" dirty="0" smtClean="0"/>
          </a:p>
        </p:txBody>
      </p:sp>
    </p:spTree>
    <p:extLst>
      <p:ext uri="{BB962C8B-B14F-4D97-AF65-F5344CB8AC3E}">
        <p14:creationId xmlns:p14="http://schemas.microsoft.com/office/powerpoint/2010/main" val="1083773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 name="Picture 1" descr="Polissage d’un plancher de béton."/>
          <p:cNvPicPr>
            <a:picLocks noChangeAspect="1"/>
          </p:cNvPicPr>
          <p:nvPr/>
        </p:nvPicPr>
        <p:blipFill rotWithShape="1">
          <a:blip r:embed="rId3" cstate="email">
            <a:extLst>
              <a:ext uri="{28A0092B-C50C-407E-A947-70E740481C1C}">
                <a14:useLocalDpi xmlns:a14="http://schemas.microsoft.com/office/drawing/2010/main" val="0"/>
              </a:ext>
            </a:extLst>
          </a:blip>
          <a:srcRect t="-635"/>
          <a:stretch/>
        </p:blipFill>
        <p:spPr>
          <a:xfrm>
            <a:off x="482" y="-43542"/>
            <a:ext cx="12191518" cy="6894286"/>
          </a:xfrm>
          <a:prstGeom prst="rect">
            <a:avLst/>
          </a:prstGeom>
        </p:spPr>
      </p:pic>
      <p:sp>
        <p:nvSpPr>
          <p:cNvPr id="5" name="Content Placeholder 2"/>
          <p:cNvSpPr txBox="1">
            <a:spLocks/>
          </p:cNvSpPr>
          <p:nvPr/>
        </p:nvSpPr>
        <p:spPr bwMode="auto">
          <a:xfrm>
            <a:off x="-914402" y="3065372"/>
            <a:ext cx="6457043" cy="2486342"/>
          </a:xfrm>
          <a:prstGeom prst="rect">
            <a:avLst/>
          </a:prstGeom>
          <a:solidFill>
            <a:schemeClr val="tx1">
              <a:alpha val="85000"/>
            </a:schemeClr>
          </a:solidFill>
          <a:ln w="9525">
            <a:noFill/>
            <a:miter lim="800000"/>
            <a:headEnd/>
            <a:tailEnd/>
          </a:ln>
          <a:effectLst/>
        </p:spPr>
        <p:txBody>
          <a:bodyPr vert="horz" wrap="square" lIns="900000" tIns="180000" rIns="720000" bIns="18000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ts val="0"/>
              </a:spcBef>
              <a:buNone/>
            </a:pPr>
            <a:r>
              <a:rPr lang="en-CA" sz="3600" b="1" dirty="0">
                <a:solidFill>
                  <a:schemeClr val="bg1"/>
                </a:solidFill>
              </a:rPr>
              <a:t>OBTENEZ UNE </a:t>
            </a:r>
            <a:r>
              <a:rPr lang="en-CA" sz="3600" b="1" dirty="0" smtClean="0">
                <a:solidFill>
                  <a:schemeClr val="bg1"/>
                </a:solidFill>
              </a:rPr>
              <a:t/>
            </a:r>
            <a:br>
              <a:rPr lang="en-CA" sz="3600" b="1" dirty="0" smtClean="0">
                <a:solidFill>
                  <a:schemeClr val="bg1"/>
                </a:solidFill>
              </a:rPr>
            </a:br>
            <a:r>
              <a:rPr lang="en-CA" sz="3600" b="1" dirty="0" smtClean="0">
                <a:solidFill>
                  <a:schemeClr val="bg1"/>
                </a:solidFill>
              </a:rPr>
              <a:t>AIDE </a:t>
            </a:r>
            <a:r>
              <a:rPr lang="en-CA" sz="3600" b="1" dirty="0">
                <a:solidFill>
                  <a:schemeClr val="bg1"/>
                </a:solidFill>
              </a:rPr>
              <a:t>FINANCIÈRE</a:t>
            </a:r>
            <a:r>
              <a:rPr lang="en-CA" sz="3600" b="1" dirty="0" smtClean="0">
                <a:solidFill>
                  <a:schemeClr val="bg1"/>
                </a:solidFill>
              </a:rPr>
              <a:t>. </a:t>
            </a:r>
            <a:br>
              <a:rPr lang="en-CA" sz="3600" b="1" dirty="0" smtClean="0">
                <a:solidFill>
                  <a:schemeClr val="bg1"/>
                </a:solidFill>
              </a:rPr>
            </a:br>
            <a:r>
              <a:rPr lang="fr-FR" sz="2800" dirty="0" smtClean="0">
                <a:solidFill>
                  <a:schemeClr val="bg1"/>
                </a:solidFill>
              </a:rPr>
              <a:t>Obtenez </a:t>
            </a:r>
            <a:r>
              <a:rPr lang="fr-FR" sz="2800" dirty="0">
                <a:solidFill>
                  <a:schemeClr val="bg1"/>
                </a:solidFill>
              </a:rPr>
              <a:t>une exemption des droits de scolarité contre des heures en milieu de travail.</a:t>
            </a:r>
            <a:endParaRPr lang="en-CA" sz="2800" dirty="0">
              <a:solidFill>
                <a:schemeClr val="bg1"/>
              </a:solidFill>
            </a:endParaRPr>
          </a:p>
        </p:txBody>
      </p:sp>
    </p:spTree>
    <p:extLst>
      <p:ext uri="{BB962C8B-B14F-4D97-AF65-F5344CB8AC3E}">
        <p14:creationId xmlns:p14="http://schemas.microsoft.com/office/powerpoint/2010/main" val="1660098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 name="Picture 1" descr="Ouvrier qui utilise une fraiseuse."/>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29030"/>
            <a:ext cx="12192000" cy="6908801"/>
          </a:xfrm>
          <a:prstGeom prst="rect">
            <a:avLst/>
          </a:prstGeom>
        </p:spPr>
      </p:pic>
      <p:sp>
        <p:nvSpPr>
          <p:cNvPr id="7" name="Title 7"/>
          <p:cNvSpPr>
            <a:spLocks noGrp="1"/>
          </p:cNvSpPr>
          <p:nvPr>
            <p:ph type="title"/>
          </p:nvPr>
        </p:nvSpPr>
        <p:spPr>
          <a:xfrm>
            <a:off x="6155871" y="3065371"/>
            <a:ext cx="6283872" cy="1956571"/>
          </a:xfrm>
          <a:solidFill>
            <a:schemeClr val="tx1">
              <a:alpha val="85000"/>
            </a:schemeClr>
          </a:solidFill>
        </p:spPr>
        <p:txBody>
          <a:bodyPr lIns="900000" rIns="900000"/>
          <a:lstStyle/>
          <a:p>
            <a:pPr marL="0" indent="0">
              <a:spcBef>
                <a:spcPts val="0"/>
              </a:spcBef>
              <a:buNone/>
            </a:pPr>
            <a:r>
              <a:rPr lang="en-CA" sz="3600" dirty="0">
                <a:solidFill>
                  <a:schemeClr val="bg1"/>
                </a:solidFill>
              </a:rPr>
              <a:t>OUVRIER QUALIFIÉ</a:t>
            </a:r>
            <a:br>
              <a:rPr lang="en-CA" sz="3600" dirty="0">
                <a:solidFill>
                  <a:schemeClr val="bg1"/>
                </a:solidFill>
              </a:rPr>
            </a:br>
            <a:r>
              <a:rPr lang="fr-FR" sz="2800" b="0" dirty="0">
                <a:solidFill>
                  <a:schemeClr val="bg1"/>
                </a:solidFill>
                <a:latin typeface="+mn-lt"/>
              </a:rPr>
              <a:t>Une personne qui détient un certificat professionnel dans un métier désigné.</a:t>
            </a:r>
            <a:endParaRPr lang="en-CA" sz="2800" b="0" dirty="0">
              <a:solidFill>
                <a:schemeClr val="bg1"/>
              </a:solidFill>
              <a:latin typeface="+mn-lt"/>
            </a:endParaRPr>
          </a:p>
        </p:txBody>
      </p:sp>
    </p:spTree>
    <p:extLst>
      <p:ext uri="{BB962C8B-B14F-4D97-AF65-F5344CB8AC3E}">
        <p14:creationId xmlns:p14="http://schemas.microsoft.com/office/powerpoint/2010/main" val="1923536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7" name="Picture 6" descr="Coiffeur qui fait sécher à l’air chaud les cheveux d’un client."/>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8100" y="-32657"/>
            <a:ext cx="12153900" cy="6890657"/>
          </a:xfrm>
          <a:prstGeom prst="rect">
            <a:avLst/>
          </a:prstGeom>
        </p:spPr>
      </p:pic>
      <p:sp>
        <p:nvSpPr>
          <p:cNvPr id="6" name="Content Placeholder 2"/>
          <p:cNvSpPr txBox="1">
            <a:spLocks/>
          </p:cNvSpPr>
          <p:nvPr/>
        </p:nvSpPr>
        <p:spPr bwMode="auto">
          <a:xfrm>
            <a:off x="6155870" y="3065372"/>
            <a:ext cx="6457043" cy="1898514"/>
          </a:xfrm>
          <a:prstGeom prst="rect">
            <a:avLst/>
          </a:prstGeom>
          <a:solidFill>
            <a:schemeClr val="tx1">
              <a:alpha val="85000"/>
            </a:schemeClr>
          </a:solidFill>
          <a:ln w="9525">
            <a:noFill/>
            <a:miter lim="800000"/>
            <a:headEnd/>
            <a:tailEnd/>
          </a:ln>
          <a:effectLst/>
        </p:spPr>
        <p:txBody>
          <a:bodyPr vert="horz" wrap="square" lIns="900000" tIns="180000" rIns="900000" bIns="18000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pPr>
            <a:r>
              <a:rPr lang="en-CA" sz="3600" b="1" dirty="0">
                <a:solidFill>
                  <a:schemeClr val="bg1"/>
                </a:solidFill>
              </a:rPr>
              <a:t>DEVENEZ PROPRIÉTAIRE D’ENTREPRISE.</a:t>
            </a:r>
          </a:p>
        </p:txBody>
      </p:sp>
    </p:spTree>
    <p:extLst>
      <p:ext uri="{BB962C8B-B14F-4D97-AF65-F5344CB8AC3E}">
        <p14:creationId xmlns:p14="http://schemas.microsoft.com/office/powerpoint/2010/main" val="2529352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47879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520699" y="2382225"/>
            <a:ext cx="3962401" cy="3502759"/>
          </a:xfrm>
        </p:spPr>
        <p:txBody>
          <a:bodyPr/>
          <a:lstStyle/>
          <a:p>
            <a:pPr marL="0" indent="0">
              <a:spcBef>
                <a:spcPts val="0"/>
              </a:spcBef>
              <a:buNone/>
            </a:pPr>
            <a:r>
              <a:rPr lang="fr-FR" b="1" dirty="0">
                <a:solidFill>
                  <a:schemeClr val="bg1"/>
                </a:solidFill>
                <a:latin typeface="+mj-lt"/>
              </a:rPr>
              <a:t>SALAIRE HORAIRE DES OUVRIERS QUALIFIÉS</a:t>
            </a:r>
            <a:endParaRPr lang="en-CA" sz="2400" b="1" dirty="0">
              <a:solidFill>
                <a:schemeClr val="bg1"/>
              </a:solidFill>
              <a:latin typeface="+mj-lt"/>
            </a:endParaRPr>
          </a:p>
        </p:txBody>
      </p:sp>
      <p:graphicFrame>
        <p:nvGraphicFramePr>
          <p:cNvPr id="4" name="Content Placeholder 6"/>
          <p:cNvGraphicFramePr>
            <a:graphicFrameLocks/>
          </p:cNvGraphicFramePr>
          <p:nvPr>
            <p:extLst>
              <p:ext uri="{D42A27DB-BD31-4B8C-83A1-F6EECF244321}">
                <p14:modId xmlns:p14="http://schemas.microsoft.com/office/powerpoint/2010/main" val="706381023"/>
              </p:ext>
            </p:extLst>
          </p:nvPr>
        </p:nvGraphicFramePr>
        <p:xfrm>
          <a:off x="5770823" y="1383769"/>
          <a:ext cx="5151735" cy="3971999"/>
        </p:xfrm>
        <a:graphic>
          <a:graphicData uri="http://schemas.openxmlformats.org/drawingml/2006/table">
            <a:tbl>
              <a:tblPr firstRow="1" bandRow="1">
                <a:tableStyleId>{93296810-A885-4BE3-A3E7-6D5BEEA58F35}</a:tableStyleId>
              </a:tblPr>
              <a:tblGrid>
                <a:gridCol w="4011806">
                  <a:extLst>
                    <a:ext uri="{9D8B030D-6E8A-4147-A177-3AD203B41FA5}">
                      <a16:colId xmlns:a16="http://schemas.microsoft.com/office/drawing/2014/main" val="1584308221"/>
                    </a:ext>
                  </a:extLst>
                </a:gridCol>
                <a:gridCol w="1139929">
                  <a:extLst>
                    <a:ext uri="{9D8B030D-6E8A-4147-A177-3AD203B41FA5}">
                      <a16:colId xmlns:a16="http://schemas.microsoft.com/office/drawing/2014/main" val="1078709491"/>
                    </a:ext>
                  </a:extLst>
                </a:gridCol>
              </a:tblGrid>
              <a:tr h="413580">
                <a:tc gridSpan="2">
                  <a:txBody>
                    <a:bodyPr/>
                    <a:lstStyle/>
                    <a:p>
                      <a:r>
                        <a:rPr lang="fr-FR" dirty="0" smtClean="0"/>
                        <a:t>Salaire horaire des ouvriers qualifiés</a:t>
                      </a:r>
                      <a:endParaRPr lang="en-CA"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hMerge="1">
                  <a:txBody>
                    <a:bodyPr/>
                    <a:lstStyle/>
                    <a:p>
                      <a:endParaRPr lang="en-CA"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525518896"/>
                  </a:ext>
                </a:extLst>
              </a:tr>
              <a:tr h="413580">
                <a:tc>
                  <a:txBody>
                    <a:bodyPr/>
                    <a:lstStyle/>
                    <a:p>
                      <a:pPr>
                        <a:lnSpc>
                          <a:spcPct val="107000"/>
                        </a:lnSpc>
                        <a:spcAft>
                          <a:spcPts val="0"/>
                        </a:spcAft>
                      </a:pPr>
                      <a:r>
                        <a:rPr lang="fr-CA" sz="1600" kern="1200" dirty="0">
                          <a:solidFill>
                            <a:srgbClr val="000000"/>
                          </a:solidFill>
                          <a:effectLst/>
                          <a:latin typeface="+mj-lt"/>
                          <a:ea typeface="Times New Roman" panose="02020603050405020304" pitchFamily="18" charset="0"/>
                          <a:cs typeface="Times New Roman" panose="02020603050405020304" pitchFamily="18" charset="0"/>
                        </a:rPr>
                        <a:t>Briqueteuse/briqueteur 	</a:t>
                      </a:r>
                      <a:endParaRPr lang="en-CA" sz="1600" dirty="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fr-CA" sz="1600" kern="1200">
                          <a:solidFill>
                            <a:srgbClr val="000000"/>
                          </a:solidFill>
                          <a:effectLst/>
                          <a:latin typeface="+mj-lt"/>
                          <a:ea typeface="Times New Roman" panose="02020603050405020304" pitchFamily="18" charset="0"/>
                          <a:cs typeface="Times New Roman" panose="02020603050405020304" pitchFamily="18" charset="0"/>
                        </a:rPr>
                        <a:t>34,20 $ 	</a:t>
                      </a:r>
                      <a:endParaRPr lang="en-CA" sz="160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8209434"/>
                  </a:ext>
                </a:extLst>
              </a:tr>
              <a:tr h="413580">
                <a:tc>
                  <a:txBody>
                    <a:bodyPr/>
                    <a:lstStyle/>
                    <a:p>
                      <a:pPr>
                        <a:lnSpc>
                          <a:spcPct val="107000"/>
                        </a:lnSpc>
                        <a:spcAft>
                          <a:spcPts val="0"/>
                        </a:spcAft>
                      </a:pPr>
                      <a:r>
                        <a:rPr lang="fr-CA" sz="1600" kern="1200" dirty="0">
                          <a:solidFill>
                            <a:srgbClr val="000000"/>
                          </a:solidFill>
                          <a:effectLst/>
                          <a:latin typeface="+mj-lt"/>
                          <a:ea typeface="Times New Roman" panose="02020603050405020304" pitchFamily="18" charset="0"/>
                          <a:cs typeface="Times New Roman" panose="02020603050405020304" pitchFamily="18" charset="0"/>
                        </a:rPr>
                        <a:t>Charpentière/charpentier 	</a:t>
                      </a:r>
                      <a:endParaRPr lang="en-CA" sz="1600" dirty="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fr-CA" sz="1600" kern="1200">
                          <a:solidFill>
                            <a:srgbClr val="000000"/>
                          </a:solidFill>
                          <a:effectLst/>
                          <a:latin typeface="+mj-lt"/>
                          <a:ea typeface="Times New Roman" panose="02020603050405020304" pitchFamily="18" charset="0"/>
                          <a:cs typeface="Times New Roman" panose="02020603050405020304" pitchFamily="18" charset="0"/>
                        </a:rPr>
                        <a:t>29,80 $ 	</a:t>
                      </a:r>
                      <a:endParaRPr lang="en-CA" sz="160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753958"/>
                  </a:ext>
                </a:extLst>
              </a:tr>
              <a:tr h="392973">
                <a:tc>
                  <a:txBody>
                    <a:bodyPr/>
                    <a:lstStyle/>
                    <a:p>
                      <a:pPr>
                        <a:lnSpc>
                          <a:spcPct val="107000"/>
                        </a:lnSpc>
                        <a:spcAft>
                          <a:spcPts val="0"/>
                        </a:spcAft>
                      </a:pPr>
                      <a:r>
                        <a:rPr lang="fr-CA" sz="1600" kern="1200" dirty="0">
                          <a:solidFill>
                            <a:srgbClr val="000000"/>
                          </a:solidFill>
                          <a:effectLst/>
                          <a:latin typeface="+mj-lt"/>
                          <a:ea typeface="Times New Roman" panose="02020603050405020304" pitchFamily="18" charset="0"/>
                          <a:cs typeface="Times New Roman" panose="02020603050405020304" pitchFamily="18" charset="0"/>
                        </a:rPr>
                        <a:t>Finisseuse/finisseur de béton 	</a:t>
                      </a:r>
                      <a:endParaRPr lang="en-CA" sz="1600" dirty="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fr-CA" sz="1600" kern="1200">
                          <a:solidFill>
                            <a:srgbClr val="000000"/>
                          </a:solidFill>
                          <a:effectLst/>
                          <a:latin typeface="+mj-lt"/>
                          <a:ea typeface="Times New Roman" panose="02020603050405020304" pitchFamily="18" charset="0"/>
                          <a:cs typeface="Times New Roman" panose="02020603050405020304" pitchFamily="18" charset="0"/>
                        </a:rPr>
                        <a:t>25,75 $ 	</a:t>
                      </a:r>
                      <a:endParaRPr lang="en-CA" sz="160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365696"/>
                  </a:ext>
                </a:extLst>
              </a:tr>
              <a:tr h="413580">
                <a:tc>
                  <a:txBody>
                    <a:bodyPr/>
                    <a:lstStyle/>
                    <a:p>
                      <a:pPr>
                        <a:lnSpc>
                          <a:spcPct val="107000"/>
                        </a:lnSpc>
                        <a:spcAft>
                          <a:spcPts val="0"/>
                        </a:spcAft>
                      </a:pPr>
                      <a:r>
                        <a:rPr lang="fr-CA" sz="1600" kern="1200" dirty="0">
                          <a:solidFill>
                            <a:srgbClr val="000000"/>
                          </a:solidFill>
                          <a:effectLst/>
                          <a:latin typeface="+mj-lt"/>
                          <a:ea typeface="Times New Roman" panose="02020603050405020304" pitchFamily="18" charset="0"/>
                          <a:cs typeface="Times New Roman" panose="02020603050405020304" pitchFamily="18" charset="0"/>
                        </a:rPr>
                        <a:t>Électricienne/électricien en construction 	</a:t>
                      </a:r>
                      <a:endParaRPr lang="en-CA" sz="1600" dirty="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fr-CA" sz="1600" kern="1200">
                          <a:solidFill>
                            <a:srgbClr val="000000"/>
                          </a:solidFill>
                          <a:effectLst/>
                          <a:latin typeface="+mj-lt"/>
                          <a:ea typeface="Times New Roman" panose="02020603050405020304" pitchFamily="18" charset="0"/>
                          <a:cs typeface="Times New Roman" panose="02020603050405020304" pitchFamily="18" charset="0"/>
                        </a:rPr>
                        <a:t>35,25 $ 	</a:t>
                      </a:r>
                      <a:endParaRPr lang="en-CA" sz="160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35031"/>
                  </a:ext>
                </a:extLst>
              </a:tr>
              <a:tr h="413580">
                <a:tc>
                  <a:txBody>
                    <a:bodyPr/>
                    <a:lstStyle/>
                    <a:p>
                      <a:pPr>
                        <a:lnSpc>
                          <a:spcPct val="107000"/>
                        </a:lnSpc>
                        <a:spcAft>
                          <a:spcPts val="0"/>
                        </a:spcAft>
                      </a:pPr>
                      <a:r>
                        <a:rPr lang="fr-CA" sz="1600" kern="1200" dirty="0">
                          <a:solidFill>
                            <a:srgbClr val="000000"/>
                          </a:solidFill>
                          <a:effectLst/>
                          <a:latin typeface="+mj-lt"/>
                          <a:ea typeface="Times New Roman" panose="02020603050405020304" pitchFamily="18" charset="0"/>
                          <a:cs typeface="Times New Roman" panose="02020603050405020304" pitchFamily="18" charset="0"/>
                        </a:rPr>
                        <a:t>Poseuse/poseur de revêtement de sol 	</a:t>
                      </a:r>
                      <a:endParaRPr lang="en-CA" sz="1600" dirty="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fr-CA" sz="1600" kern="1200">
                          <a:solidFill>
                            <a:srgbClr val="000000"/>
                          </a:solidFill>
                          <a:effectLst/>
                          <a:latin typeface="+mj-lt"/>
                          <a:ea typeface="Times New Roman" panose="02020603050405020304" pitchFamily="18" charset="0"/>
                          <a:cs typeface="Times New Roman" panose="02020603050405020304" pitchFamily="18" charset="0"/>
                        </a:rPr>
                        <a:t>27,40 $ 	</a:t>
                      </a:r>
                      <a:endParaRPr lang="en-CA" sz="160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533565"/>
                  </a:ext>
                </a:extLst>
              </a:tr>
              <a:tr h="683966">
                <a:tc>
                  <a:txBody>
                    <a:bodyPr/>
                    <a:lstStyle/>
                    <a:p>
                      <a:pPr>
                        <a:lnSpc>
                          <a:spcPct val="107000"/>
                        </a:lnSpc>
                        <a:spcAft>
                          <a:spcPts val="0"/>
                        </a:spcAft>
                      </a:pPr>
                      <a:r>
                        <a:rPr lang="fr-CA" sz="1600" kern="1200" dirty="0">
                          <a:solidFill>
                            <a:srgbClr val="000000"/>
                          </a:solidFill>
                          <a:effectLst/>
                          <a:latin typeface="+mj-lt"/>
                          <a:ea typeface="Times New Roman" panose="02020603050405020304" pitchFamily="18" charset="0"/>
                          <a:cs typeface="Times New Roman" panose="02020603050405020304" pitchFamily="18" charset="0"/>
                        </a:rPr>
                        <a:t>Mécanicienne industrielle/mécanicien industriel (de chantier) </a:t>
                      </a:r>
                      <a:endParaRPr lang="en-CA" sz="1600" dirty="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fr-CA" sz="1600" kern="1200">
                          <a:solidFill>
                            <a:srgbClr val="000000"/>
                          </a:solidFill>
                          <a:effectLst/>
                          <a:latin typeface="+mj-lt"/>
                          <a:ea typeface="Times New Roman" panose="02020603050405020304" pitchFamily="18" charset="0"/>
                          <a:cs typeface="Times New Roman" panose="02020603050405020304" pitchFamily="18" charset="0"/>
                        </a:rPr>
                        <a:t>32,55 $ 	</a:t>
                      </a:r>
                      <a:endParaRPr lang="en-CA" sz="160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142205"/>
                  </a:ext>
                </a:extLst>
              </a:tr>
              <a:tr h="413580">
                <a:tc>
                  <a:txBody>
                    <a:bodyPr/>
                    <a:lstStyle/>
                    <a:p>
                      <a:pPr>
                        <a:lnSpc>
                          <a:spcPct val="107000"/>
                        </a:lnSpc>
                        <a:spcAft>
                          <a:spcPts val="0"/>
                        </a:spcAft>
                      </a:pPr>
                      <a:r>
                        <a:rPr lang="fr-CA" sz="1600" kern="1200" dirty="0">
                          <a:solidFill>
                            <a:srgbClr val="000000"/>
                          </a:solidFill>
                          <a:effectLst/>
                          <a:latin typeface="+mj-lt"/>
                          <a:ea typeface="Times New Roman" panose="02020603050405020304" pitchFamily="18" charset="0"/>
                          <a:cs typeface="Times New Roman" panose="02020603050405020304" pitchFamily="18" charset="0"/>
                        </a:rPr>
                        <a:t>Couvreuse/couvreur</a:t>
                      </a:r>
                      <a:endParaRPr lang="en-CA" sz="1600" dirty="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fr-CA" sz="1600" kern="1200">
                          <a:solidFill>
                            <a:srgbClr val="000000"/>
                          </a:solidFill>
                          <a:effectLst/>
                          <a:latin typeface="+mj-lt"/>
                          <a:ea typeface="Times New Roman" panose="02020603050405020304" pitchFamily="18" charset="0"/>
                          <a:cs typeface="Times New Roman" panose="02020603050405020304" pitchFamily="18" charset="0"/>
                        </a:rPr>
                        <a:t>28,25 $ 	</a:t>
                      </a:r>
                      <a:endParaRPr lang="en-CA" sz="160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7165651"/>
                  </a:ext>
                </a:extLst>
              </a:tr>
              <a:tr h="413580">
                <a:tc>
                  <a:txBody>
                    <a:bodyPr/>
                    <a:lstStyle/>
                    <a:p>
                      <a:pPr>
                        <a:lnSpc>
                          <a:spcPct val="107000"/>
                        </a:lnSpc>
                        <a:spcAft>
                          <a:spcPts val="0"/>
                        </a:spcAft>
                      </a:pPr>
                      <a:r>
                        <a:rPr lang="fr-CA" sz="1600" kern="1200" dirty="0">
                          <a:solidFill>
                            <a:srgbClr val="000000"/>
                          </a:solidFill>
                          <a:effectLst/>
                          <a:latin typeface="+mj-lt"/>
                          <a:ea typeface="Times New Roman" panose="02020603050405020304" pitchFamily="18" charset="0"/>
                          <a:cs typeface="Times New Roman" panose="02020603050405020304" pitchFamily="18" charset="0"/>
                        </a:rPr>
                        <a:t>Poseuse/poseur de gicleurs 	</a:t>
                      </a:r>
                      <a:endParaRPr lang="en-CA" sz="1600" dirty="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fr-CA" sz="1600" kern="1200" dirty="0">
                          <a:solidFill>
                            <a:srgbClr val="000000"/>
                          </a:solidFill>
                          <a:effectLst/>
                          <a:latin typeface="+mj-lt"/>
                          <a:ea typeface="Times New Roman" panose="02020603050405020304" pitchFamily="18" charset="0"/>
                          <a:cs typeface="Times New Roman" panose="02020603050405020304" pitchFamily="18" charset="0"/>
                        </a:rPr>
                        <a:t>37,80 $ 	</a:t>
                      </a:r>
                      <a:endParaRPr lang="en-CA" sz="1600" dirty="0">
                        <a:effectLst/>
                        <a:latin typeface="+mj-l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5823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1231780"/>
                  </a:ext>
                </a:extLst>
              </a:tr>
            </a:tbl>
          </a:graphicData>
        </a:graphic>
      </p:graphicFrame>
      <p:sp>
        <p:nvSpPr>
          <p:cNvPr id="2" name="Rectangle 1"/>
          <p:cNvSpPr/>
          <p:nvPr/>
        </p:nvSpPr>
        <p:spPr>
          <a:xfrm>
            <a:off x="5770823" y="5704106"/>
            <a:ext cx="5151735" cy="276999"/>
          </a:xfrm>
          <a:prstGeom prst="rect">
            <a:avLst/>
          </a:prstGeom>
        </p:spPr>
        <p:txBody>
          <a:bodyPr wrap="square">
            <a:spAutoFit/>
          </a:bodyPr>
          <a:lstStyle/>
          <a:p>
            <a:r>
              <a:rPr lang="en-CA" sz="1200" u="sng" dirty="0" smtClean="0">
                <a:solidFill>
                  <a:srgbClr val="4F5CD5"/>
                </a:solidFill>
                <a:latin typeface="+mn-lt"/>
                <a:hlinkClick r:id="rId3"/>
              </a:rPr>
              <a:t>https://www.gov.mb.ca/labour/standards/doc,ici-sector,factsheet.fr.html</a:t>
            </a:r>
            <a:endParaRPr lang="en-CA" sz="1200" dirty="0">
              <a:latin typeface="+mn-lt"/>
            </a:endParaRPr>
          </a:p>
        </p:txBody>
      </p:sp>
    </p:spTree>
    <p:extLst>
      <p:ext uri="{BB962C8B-B14F-4D97-AF65-F5344CB8AC3E}">
        <p14:creationId xmlns:p14="http://schemas.microsoft.com/office/powerpoint/2010/main" val="2316164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47879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520699" y="2382225"/>
            <a:ext cx="3962401" cy="3502759"/>
          </a:xfrm>
        </p:spPr>
        <p:txBody>
          <a:bodyPr/>
          <a:lstStyle/>
          <a:p>
            <a:pPr marL="0" indent="0">
              <a:spcBef>
                <a:spcPts val="0"/>
              </a:spcBef>
              <a:buNone/>
            </a:pPr>
            <a:r>
              <a:rPr lang="fr-FR" sz="3000" b="1" dirty="0">
                <a:solidFill>
                  <a:schemeClr val="bg1"/>
                </a:solidFill>
                <a:latin typeface="+mj-lt"/>
              </a:rPr>
              <a:t>MÉTIERS À RECONNAISSANCE PROFESSIONNELLE OBLIGATOIRE*</a:t>
            </a:r>
            <a:endParaRPr lang="en-CA" sz="3000" b="1" dirty="0">
              <a:solidFill>
                <a:schemeClr val="bg1"/>
              </a:solidFill>
              <a:latin typeface="+mj-lt"/>
            </a:endParaRPr>
          </a:p>
        </p:txBody>
      </p:sp>
      <p:sp>
        <p:nvSpPr>
          <p:cNvPr id="2" name="Rectangle 1"/>
          <p:cNvSpPr/>
          <p:nvPr/>
        </p:nvSpPr>
        <p:spPr>
          <a:xfrm>
            <a:off x="5466029" y="6038143"/>
            <a:ext cx="5211502" cy="276999"/>
          </a:xfrm>
          <a:prstGeom prst="rect">
            <a:avLst/>
          </a:prstGeom>
        </p:spPr>
        <p:txBody>
          <a:bodyPr wrap="square">
            <a:spAutoFit/>
          </a:bodyPr>
          <a:lstStyle/>
          <a:p>
            <a:pPr>
              <a:tabLst>
                <a:tab pos="180975" algn="l"/>
              </a:tabLst>
            </a:pPr>
            <a:r>
              <a:rPr lang="en-CA" sz="1200" dirty="0" smtClean="0"/>
              <a:t>*	</a:t>
            </a:r>
            <a:r>
              <a:rPr lang="fr-FR" sz="1200" dirty="0" smtClean="0"/>
              <a:t>Contrat </a:t>
            </a:r>
            <a:r>
              <a:rPr lang="fr-FR" sz="1200" dirty="0"/>
              <a:t>d’apprentissage enregistré OU certificat professionnel exigé</a:t>
            </a:r>
            <a:endParaRPr lang="en-CA" sz="1200" dirty="0"/>
          </a:p>
        </p:txBody>
      </p:sp>
      <p:sp>
        <p:nvSpPr>
          <p:cNvPr id="6" name="Rectangle 5"/>
          <p:cNvSpPr/>
          <p:nvPr/>
        </p:nvSpPr>
        <p:spPr>
          <a:xfrm>
            <a:off x="5466028" y="1345280"/>
            <a:ext cx="6421178" cy="4539704"/>
          </a:xfrm>
          <a:prstGeom prst="rect">
            <a:avLst/>
          </a:prstGeom>
        </p:spPr>
        <p:txBody>
          <a:bodyPr wrap="square">
            <a:spAutoFit/>
          </a:bodyPr>
          <a:lstStyle/>
          <a:p>
            <a:pPr marL="342900" indent="-342900">
              <a:spcAft>
                <a:spcPts val="600"/>
              </a:spcAft>
              <a:buFont typeface="Arial" panose="020B0604020202020204" pitchFamily="34" charset="0"/>
              <a:buChar char="•"/>
            </a:pPr>
            <a:r>
              <a:rPr lang="fr-FR" dirty="0" smtClean="0"/>
              <a:t>Électricienne/électricien </a:t>
            </a:r>
            <a:r>
              <a:rPr lang="fr-FR" dirty="0"/>
              <a:t>en construction</a:t>
            </a:r>
          </a:p>
          <a:p>
            <a:pPr marL="342900" indent="-342900">
              <a:spcAft>
                <a:spcPts val="600"/>
              </a:spcAft>
              <a:buFont typeface="Arial" panose="020B0604020202020204" pitchFamily="34" charset="0"/>
              <a:buChar char="•"/>
            </a:pPr>
            <a:r>
              <a:rPr lang="fr-FR" dirty="0" smtClean="0"/>
              <a:t>Opératrice/opérateur </a:t>
            </a:r>
            <a:r>
              <a:rPr lang="fr-FR" dirty="0"/>
              <a:t>de grue</a:t>
            </a:r>
          </a:p>
          <a:p>
            <a:pPr marL="800100" lvl="1" indent="-342900">
              <a:spcAft>
                <a:spcPts val="600"/>
              </a:spcAft>
              <a:buFont typeface="Arial" panose="020B0604020202020204" pitchFamily="34" charset="0"/>
              <a:buChar char="•"/>
            </a:pPr>
            <a:r>
              <a:rPr lang="fr-FR" dirty="0" smtClean="0"/>
              <a:t>Opératrice/opérateur </a:t>
            </a:r>
            <a:r>
              <a:rPr lang="fr-FR" dirty="0"/>
              <a:t>de grue automotrice</a:t>
            </a:r>
          </a:p>
          <a:p>
            <a:pPr marL="800100" lvl="1" indent="-342900">
              <a:spcAft>
                <a:spcPts val="600"/>
              </a:spcAft>
              <a:buFont typeface="Arial" panose="020B0604020202020204" pitchFamily="34" charset="0"/>
              <a:buChar char="•"/>
            </a:pPr>
            <a:r>
              <a:rPr lang="fr-FR" dirty="0" smtClean="0"/>
              <a:t>Opératrice/opérateur </a:t>
            </a:r>
            <a:r>
              <a:rPr lang="fr-FR" dirty="0"/>
              <a:t>de treuil sur camion à flèche</a:t>
            </a:r>
          </a:p>
          <a:p>
            <a:pPr marL="800100" lvl="1" indent="-342900">
              <a:spcAft>
                <a:spcPts val="600"/>
              </a:spcAft>
              <a:buFont typeface="Arial" panose="020B0604020202020204" pitchFamily="34" charset="0"/>
              <a:buChar char="•"/>
            </a:pPr>
            <a:r>
              <a:rPr lang="fr-FR" dirty="0" smtClean="0"/>
              <a:t>Opératrice/opérateur </a:t>
            </a:r>
            <a:r>
              <a:rPr lang="fr-FR" dirty="0"/>
              <a:t>de grue à tour</a:t>
            </a:r>
          </a:p>
          <a:p>
            <a:pPr marL="342900" indent="-342900">
              <a:spcAft>
                <a:spcPts val="600"/>
              </a:spcAft>
              <a:buFont typeface="Arial" panose="020B0604020202020204" pitchFamily="34" charset="0"/>
              <a:buChar char="•"/>
            </a:pPr>
            <a:r>
              <a:rPr lang="fr-FR" dirty="0" smtClean="0"/>
              <a:t>Électricienne </a:t>
            </a:r>
            <a:r>
              <a:rPr lang="fr-FR" dirty="0"/>
              <a:t>industrielle/électricien industriel</a:t>
            </a:r>
          </a:p>
          <a:p>
            <a:pPr marL="342900" indent="-342900">
              <a:spcAft>
                <a:spcPts val="600"/>
              </a:spcAft>
              <a:buFont typeface="Arial" panose="020B0604020202020204" pitchFamily="34" charset="0"/>
              <a:buChar char="•"/>
            </a:pPr>
            <a:r>
              <a:rPr lang="fr-FR" dirty="0" smtClean="0"/>
              <a:t>Mécanicienne/mécanicien </a:t>
            </a:r>
            <a:r>
              <a:rPr lang="fr-FR" dirty="0"/>
              <a:t>en réfrigération et en climatisation</a:t>
            </a:r>
          </a:p>
          <a:p>
            <a:pPr marL="342900" indent="-342900">
              <a:spcAft>
                <a:spcPts val="600"/>
              </a:spcAft>
              <a:buFont typeface="Arial" panose="020B0604020202020204" pitchFamily="34" charset="0"/>
              <a:buChar char="•"/>
            </a:pPr>
            <a:r>
              <a:rPr lang="fr-FR" dirty="0" smtClean="0"/>
              <a:t>Poseuse/poseur </a:t>
            </a:r>
            <a:r>
              <a:rPr lang="fr-FR" dirty="0"/>
              <a:t>de gicleurs</a:t>
            </a:r>
          </a:p>
          <a:p>
            <a:pPr marL="342900" indent="-342900">
              <a:spcAft>
                <a:spcPts val="600"/>
              </a:spcAft>
              <a:buFont typeface="Arial" panose="020B0604020202020204" pitchFamily="34" charset="0"/>
              <a:buChar char="•"/>
            </a:pPr>
            <a:r>
              <a:rPr lang="fr-FR" dirty="0" smtClean="0"/>
              <a:t>Monteuse/monteur </a:t>
            </a:r>
            <a:r>
              <a:rPr lang="fr-FR" dirty="0"/>
              <a:t>d’appareils de chauffage</a:t>
            </a:r>
          </a:p>
          <a:p>
            <a:pPr marL="342900" indent="-342900">
              <a:spcAft>
                <a:spcPts val="600"/>
              </a:spcAft>
              <a:buFont typeface="Arial" panose="020B0604020202020204" pitchFamily="34" charset="0"/>
              <a:buChar char="•"/>
            </a:pPr>
            <a:r>
              <a:rPr lang="fr-FR" dirty="0" err="1" smtClean="0"/>
              <a:t>Électrolyste</a:t>
            </a:r>
            <a:endParaRPr lang="fr-FR" dirty="0"/>
          </a:p>
          <a:p>
            <a:pPr marL="342900" indent="-342900">
              <a:spcAft>
                <a:spcPts val="600"/>
              </a:spcAft>
              <a:buFont typeface="Arial" panose="020B0604020202020204" pitchFamily="34" charset="0"/>
              <a:buChar char="•"/>
            </a:pPr>
            <a:r>
              <a:rPr lang="fr-FR" dirty="0" smtClean="0"/>
              <a:t>Esthéticienne/esthéticien</a:t>
            </a:r>
            <a:endParaRPr lang="fr-FR" dirty="0"/>
          </a:p>
          <a:p>
            <a:pPr marL="342900" indent="-342900">
              <a:spcAft>
                <a:spcPts val="600"/>
              </a:spcAft>
              <a:buFont typeface="Arial" panose="020B0604020202020204" pitchFamily="34" charset="0"/>
              <a:buChar char="•"/>
            </a:pPr>
            <a:r>
              <a:rPr lang="fr-FR" dirty="0" smtClean="0"/>
              <a:t>Coiffeuse/coiffeur</a:t>
            </a:r>
            <a:endParaRPr lang="fr-FR" dirty="0"/>
          </a:p>
        </p:txBody>
      </p:sp>
    </p:spTree>
    <p:extLst>
      <p:ext uri="{BB962C8B-B14F-4D97-AF65-F5344CB8AC3E}">
        <p14:creationId xmlns:p14="http://schemas.microsoft.com/office/powerpoint/2010/main" val="933674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429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65809" y="1143000"/>
            <a:ext cx="10699657" cy="1854200"/>
          </a:xfrm>
        </p:spPr>
        <p:txBody>
          <a:bodyPr/>
          <a:lstStyle/>
          <a:p>
            <a:pPr algn="ctr"/>
            <a:r>
              <a:rPr lang="fr-FR" sz="4800" dirty="0">
                <a:solidFill>
                  <a:schemeClr val="bg1"/>
                </a:solidFill>
              </a:rPr>
              <a:t>Quels métiers la présentation décrit-elle?</a:t>
            </a:r>
            <a:endParaRPr lang="en-CA" sz="4800" dirty="0">
              <a:solidFill>
                <a:schemeClr val="bg1"/>
              </a:solidFill>
            </a:endParaRPr>
          </a:p>
        </p:txBody>
      </p:sp>
      <p:sp>
        <p:nvSpPr>
          <p:cNvPr id="3" name="Content Placeholder 2"/>
          <p:cNvSpPr>
            <a:spLocks noGrp="1"/>
          </p:cNvSpPr>
          <p:nvPr>
            <p:ph idx="1"/>
          </p:nvPr>
        </p:nvSpPr>
        <p:spPr>
          <a:xfrm>
            <a:off x="2298956" y="4351216"/>
            <a:ext cx="4981076" cy="2108200"/>
          </a:xfrm>
        </p:spPr>
        <p:txBody>
          <a:bodyPr/>
          <a:lstStyle/>
          <a:p>
            <a:pPr marL="0" indent="0">
              <a:spcBef>
                <a:spcPts val="0"/>
              </a:spcBef>
              <a:spcAft>
                <a:spcPts val="1200"/>
              </a:spcAft>
              <a:buNone/>
            </a:pPr>
            <a:r>
              <a:rPr lang="en-CA" sz="2000" dirty="0" smtClean="0">
                <a:hlinkClick r:id="rId2"/>
              </a:rPr>
              <a:t>https</a:t>
            </a:r>
            <a:r>
              <a:rPr lang="en-CA" sz="2000" dirty="0">
                <a:hlinkClick r:id="rId2"/>
              </a:rPr>
              <a:t>://</a:t>
            </a:r>
            <a:r>
              <a:rPr lang="en-CA" sz="2000" dirty="0" smtClean="0">
                <a:hlinkClick r:id="rId2"/>
              </a:rPr>
              <a:t>www.gov.mb.ca/wd/apprenticeship/discover/mbtrades/index.html</a:t>
            </a:r>
            <a:r>
              <a:rPr lang="en-CA" sz="2000" dirty="0" smtClean="0"/>
              <a:t/>
            </a:r>
            <a:br>
              <a:rPr lang="en-CA" sz="2000" dirty="0" smtClean="0"/>
            </a:br>
            <a:r>
              <a:rPr lang="en-CA" sz="1800" dirty="0"/>
              <a:t>(</a:t>
            </a:r>
            <a:r>
              <a:rPr lang="en-CA" sz="1800" dirty="0" err="1"/>
              <a:t>en</a:t>
            </a:r>
            <a:r>
              <a:rPr lang="en-CA" sz="1800" dirty="0"/>
              <a:t> </a:t>
            </a:r>
            <a:r>
              <a:rPr lang="en-CA" sz="1800" dirty="0" err="1"/>
              <a:t>anglais</a:t>
            </a:r>
            <a:r>
              <a:rPr lang="en-CA" sz="1800" dirty="0"/>
              <a:t> </a:t>
            </a:r>
            <a:r>
              <a:rPr lang="en-CA" sz="1800" dirty="0" err="1"/>
              <a:t>seulement</a:t>
            </a:r>
            <a:r>
              <a:rPr lang="en-CA" sz="1800" dirty="0"/>
              <a:t>)</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93269" y="4140200"/>
            <a:ext cx="1828800" cy="1828800"/>
          </a:xfrm>
          <a:prstGeom prst="rect">
            <a:avLst/>
          </a:prstGeom>
        </p:spPr>
      </p:pic>
    </p:spTree>
    <p:extLst>
      <p:ext uri="{BB962C8B-B14F-4D97-AF65-F5344CB8AC3E}">
        <p14:creationId xmlns:p14="http://schemas.microsoft.com/office/powerpoint/2010/main" val="3930858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3" name="Picture 2" descr="Deux personnes qui sont sur un chantier de construction et qui regardent un plan."/>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6870700"/>
          </a:xfrm>
          <a:prstGeom prst="rect">
            <a:avLst/>
          </a:prstGeom>
        </p:spPr>
      </p:pic>
      <p:sp>
        <p:nvSpPr>
          <p:cNvPr id="6" name="Title 7"/>
          <p:cNvSpPr>
            <a:spLocks noGrp="1"/>
          </p:cNvSpPr>
          <p:nvPr>
            <p:ph type="title"/>
          </p:nvPr>
        </p:nvSpPr>
        <p:spPr>
          <a:xfrm>
            <a:off x="-114300" y="3135086"/>
            <a:ext cx="5656941" cy="2989944"/>
          </a:xfrm>
          <a:solidFill>
            <a:schemeClr val="tx1">
              <a:alpha val="85000"/>
            </a:schemeClr>
          </a:solidFill>
        </p:spPr>
        <p:txBody>
          <a:bodyPr lIns="396000" rIns="396000"/>
          <a:lstStyle/>
          <a:p>
            <a:pPr lvl="0" algn="r">
              <a:spcBef>
                <a:spcPts val="0"/>
              </a:spcBef>
            </a:pPr>
            <a:r>
              <a:rPr lang="fr-FR" sz="3200" dirty="0">
                <a:solidFill>
                  <a:srgbClr val="FFFFFF"/>
                </a:solidFill>
                <a:ea typeface="+mn-ea"/>
                <a:cs typeface="+mn-cs"/>
              </a:rPr>
              <a:t>MÉTIERS À RECONNAISSANCE PROFESSIONNELLE FACULTATIVE</a:t>
            </a:r>
            <a:r>
              <a:rPr lang="en-CA" sz="3200" dirty="0">
                <a:solidFill>
                  <a:srgbClr val="FFFFFF"/>
                </a:solidFill>
                <a:ea typeface="+mn-ea"/>
                <a:cs typeface="+mn-cs"/>
              </a:rPr>
              <a:t/>
            </a:r>
            <a:br>
              <a:rPr lang="en-CA" sz="3200" dirty="0">
                <a:solidFill>
                  <a:srgbClr val="FFFFFF"/>
                </a:solidFill>
                <a:ea typeface="+mn-ea"/>
                <a:cs typeface="+mn-cs"/>
              </a:rPr>
            </a:br>
            <a:r>
              <a:rPr lang="fr-FR" sz="2400" b="0" dirty="0">
                <a:solidFill>
                  <a:srgbClr val="FFFFFF"/>
                </a:solidFill>
                <a:ea typeface="+mn-ea"/>
                <a:cs typeface="+mn-cs"/>
              </a:rPr>
              <a:t>Un certificat professionnel </a:t>
            </a:r>
            <a:r>
              <a:rPr lang="fr-FR" sz="2400" b="0" dirty="0" smtClean="0">
                <a:solidFill>
                  <a:srgbClr val="FFFFFF"/>
                </a:solidFill>
                <a:ea typeface="+mn-ea"/>
                <a:cs typeface="+mn-cs"/>
              </a:rPr>
              <a:t>n’est </a:t>
            </a:r>
            <a:r>
              <a:rPr lang="fr-FR" sz="2400" b="0" dirty="0">
                <a:solidFill>
                  <a:srgbClr val="FFFFFF"/>
                </a:solidFill>
                <a:ea typeface="+mn-ea"/>
                <a:cs typeface="+mn-cs"/>
              </a:rPr>
              <a:t>pas exigé pour travailler au </a:t>
            </a:r>
            <a:r>
              <a:rPr lang="fr-FR" sz="2400" b="0" dirty="0" smtClean="0">
                <a:solidFill>
                  <a:srgbClr val="FFFFFF"/>
                </a:solidFill>
                <a:ea typeface="+mn-ea"/>
                <a:cs typeface="+mn-cs"/>
              </a:rPr>
              <a:t>Manitoba.</a:t>
            </a:r>
            <a:endParaRPr lang="en-CA" sz="2400" b="0" dirty="0">
              <a:solidFill>
                <a:srgbClr val="FFFFFF"/>
              </a:solidFill>
              <a:ea typeface="+mn-ea"/>
              <a:cs typeface="+mn-cs"/>
            </a:endParaRPr>
          </a:p>
        </p:txBody>
      </p:sp>
    </p:spTree>
    <p:extLst>
      <p:ext uri="{BB962C8B-B14F-4D97-AF65-F5344CB8AC3E}">
        <p14:creationId xmlns:p14="http://schemas.microsoft.com/office/powerpoint/2010/main" val="2548158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 name="Picture 1" descr="Menuisier qui montre à une apprentie comment utiliser un rabot."/>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26895"/>
            <a:ext cx="12192000" cy="6884895"/>
          </a:xfrm>
          <a:prstGeom prst="rect">
            <a:avLst/>
          </a:prstGeom>
        </p:spPr>
      </p:pic>
      <p:sp>
        <p:nvSpPr>
          <p:cNvPr id="7" name="Title 7"/>
          <p:cNvSpPr>
            <a:spLocks noGrp="1"/>
          </p:cNvSpPr>
          <p:nvPr>
            <p:ph type="title"/>
          </p:nvPr>
        </p:nvSpPr>
        <p:spPr>
          <a:xfrm>
            <a:off x="-114300" y="3065371"/>
            <a:ext cx="5656941" cy="3106829"/>
          </a:xfrm>
          <a:solidFill>
            <a:schemeClr val="tx1">
              <a:alpha val="85000"/>
            </a:schemeClr>
          </a:solidFill>
        </p:spPr>
        <p:txBody>
          <a:bodyPr lIns="900000" rIns="684000"/>
          <a:lstStyle/>
          <a:p>
            <a:pPr lvl="0" algn="r">
              <a:spcBef>
                <a:spcPts val="0"/>
              </a:spcBef>
            </a:pPr>
            <a:r>
              <a:rPr lang="fr-FR" sz="2400" b="0" dirty="0">
                <a:solidFill>
                  <a:srgbClr val="FFFFFF"/>
                </a:solidFill>
                <a:ea typeface="+mn-ea"/>
                <a:cs typeface="+mn-cs"/>
              </a:rPr>
              <a:t>La mention SCEAU ROUGE sur un certificat indique que sa ou son titulaire satisfait aux normes nationales du métier, ce qui lui procure une reconnaissance et le droit de travailler partout au Canada.</a:t>
            </a:r>
            <a:endParaRPr lang="en-CA" sz="2400" b="0" dirty="0">
              <a:solidFill>
                <a:srgbClr val="FFFFFF"/>
              </a:solidFill>
              <a:ea typeface="+mn-ea"/>
              <a:cs typeface="+mn-cs"/>
            </a:endParaRPr>
          </a:p>
        </p:txBody>
      </p:sp>
    </p:spTree>
    <p:extLst>
      <p:ext uri="{BB962C8B-B14F-4D97-AF65-F5344CB8AC3E}">
        <p14:creationId xmlns:p14="http://schemas.microsoft.com/office/powerpoint/2010/main" val="4025431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990165"/>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p:cNvSpPr>
            <a:spLocks noGrp="1"/>
          </p:cNvSpPr>
          <p:nvPr>
            <p:ph type="title"/>
          </p:nvPr>
        </p:nvSpPr>
        <p:spPr>
          <a:xfrm>
            <a:off x="362857" y="517790"/>
            <a:ext cx="11414354" cy="1203434"/>
          </a:xfrm>
        </p:spPr>
        <p:txBody>
          <a:bodyPr/>
          <a:lstStyle/>
          <a:p>
            <a:pPr algn="ctr"/>
            <a:r>
              <a:rPr lang="fr-FR" dirty="0">
                <a:solidFill>
                  <a:srgbClr val="ED2E3B"/>
                </a:solidFill>
              </a:rPr>
              <a:t>LES MÉTIERS SCEAU ROUGE AU CANADA</a:t>
            </a:r>
            <a:endParaRPr lang="en-CA" dirty="0">
              <a:solidFill>
                <a:srgbClr val="ED2E3B"/>
              </a:solidFill>
            </a:endParaRPr>
          </a:p>
        </p:txBody>
      </p:sp>
      <p:sp>
        <p:nvSpPr>
          <p:cNvPr id="6" name="Rectangle 5"/>
          <p:cNvSpPr/>
          <p:nvPr/>
        </p:nvSpPr>
        <p:spPr>
          <a:xfrm>
            <a:off x="362858" y="2362962"/>
            <a:ext cx="11596914" cy="4154983"/>
          </a:xfrm>
          <a:prstGeom prst="rect">
            <a:avLst/>
          </a:prstGeom>
        </p:spPr>
        <p:txBody>
          <a:bodyPr wrap="square" numCol="3" spcCol="612000">
            <a:spAutoFit/>
          </a:bodyPr>
          <a:lstStyle/>
          <a:p>
            <a:pPr>
              <a:spcAft>
                <a:spcPts val="100"/>
              </a:spcAft>
            </a:pPr>
            <a:r>
              <a:rPr lang="fr-FR" sz="1100" dirty="0"/>
              <a:t>Technicienne/technicien de machinerie agricole</a:t>
            </a:r>
          </a:p>
          <a:p>
            <a:pPr>
              <a:spcAft>
                <a:spcPts val="100"/>
              </a:spcAft>
            </a:pPr>
            <a:r>
              <a:rPr lang="fr-FR" sz="1100" dirty="0"/>
              <a:t>Mécanicienne/mécanicien de véhicules automobiles </a:t>
            </a:r>
          </a:p>
          <a:p>
            <a:pPr>
              <a:spcAft>
                <a:spcPts val="100"/>
              </a:spcAft>
            </a:pPr>
            <a:r>
              <a:rPr lang="fr-FR" sz="1100" dirty="0"/>
              <a:t>Technicienne/technicien en collision et en carrosserie automobile</a:t>
            </a:r>
          </a:p>
          <a:p>
            <a:pPr>
              <a:spcAft>
                <a:spcPts val="100"/>
              </a:spcAft>
            </a:pPr>
            <a:r>
              <a:rPr lang="fr-FR" sz="1100" dirty="0"/>
              <a:t>Technicienne/technicien en peinture automobile</a:t>
            </a:r>
          </a:p>
          <a:p>
            <a:pPr>
              <a:spcAft>
                <a:spcPts val="100"/>
              </a:spcAft>
            </a:pPr>
            <a:r>
              <a:rPr lang="fr-FR" sz="1100" dirty="0"/>
              <a:t>Mécanicienne/mécanicien de véhicules automobiles</a:t>
            </a:r>
          </a:p>
          <a:p>
            <a:pPr>
              <a:spcAft>
                <a:spcPts val="100"/>
              </a:spcAft>
            </a:pPr>
            <a:r>
              <a:rPr lang="fr-FR" sz="1100" dirty="0"/>
              <a:t>Boulangère-pâtissière/boulanger-pâtissier</a:t>
            </a:r>
          </a:p>
          <a:p>
            <a:pPr>
              <a:spcAft>
                <a:spcPts val="100"/>
              </a:spcAft>
            </a:pPr>
            <a:r>
              <a:rPr lang="fr-FR" sz="1100" dirty="0"/>
              <a:t>Chaudronnière/chaudronnier</a:t>
            </a:r>
          </a:p>
          <a:p>
            <a:pPr>
              <a:spcAft>
                <a:spcPts val="100"/>
              </a:spcAft>
            </a:pPr>
            <a:r>
              <a:rPr lang="fr-FR" sz="1100" dirty="0"/>
              <a:t>Briqueteuse/briqueteur</a:t>
            </a:r>
          </a:p>
          <a:p>
            <a:pPr>
              <a:spcAft>
                <a:spcPts val="100"/>
              </a:spcAft>
            </a:pPr>
            <a:r>
              <a:rPr lang="fr-FR" sz="1100" dirty="0"/>
              <a:t>Ébéniste</a:t>
            </a:r>
          </a:p>
          <a:p>
            <a:pPr>
              <a:spcAft>
                <a:spcPts val="100"/>
              </a:spcAft>
            </a:pPr>
            <a:r>
              <a:rPr lang="fr-FR" sz="1100" dirty="0"/>
              <a:t>Charpentière/charpentier</a:t>
            </a:r>
          </a:p>
          <a:p>
            <a:pPr>
              <a:spcAft>
                <a:spcPts val="100"/>
              </a:spcAft>
            </a:pPr>
            <a:r>
              <a:rPr lang="fr-FR" sz="1100" dirty="0"/>
              <a:t>Finisseuse/finisseur de béton</a:t>
            </a:r>
          </a:p>
          <a:p>
            <a:pPr>
              <a:spcAft>
                <a:spcPts val="100"/>
              </a:spcAft>
            </a:pPr>
            <a:r>
              <a:rPr lang="fr-FR" sz="1100" dirty="0"/>
              <a:t>Manœuvre en construction</a:t>
            </a:r>
          </a:p>
          <a:p>
            <a:pPr>
              <a:spcAft>
                <a:spcPts val="100"/>
              </a:spcAft>
            </a:pPr>
            <a:r>
              <a:rPr lang="fr-FR" sz="1100" dirty="0"/>
              <a:t>Électricienne/électricien (construction)</a:t>
            </a:r>
          </a:p>
          <a:p>
            <a:pPr>
              <a:spcAft>
                <a:spcPts val="100"/>
              </a:spcAft>
            </a:pPr>
            <a:r>
              <a:rPr lang="fr-FR" sz="1100" dirty="0"/>
              <a:t>Cuisinière/cuisinier</a:t>
            </a:r>
          </a:p>
          <a:p>
            <a:pPr>
              <a:spcAft>
                <a:spcPts val="100"/>
              </a:spcAft>
            </a:pPr>
            <a:r>
              <a:rPr lang="fr-FR" sz="1100" dirty="0"/>
              <a:t>Jointoyeuse/jointoyeur et plâtrière/plâtrier</a:t>
            </a:r>
          </a:p>
          <a:p>
            <a:pPr>
              <a:spcAft>
                <a:spcPts val="100"/>
              </a:spcAft>
            </a:pPr>
            <a:r>
              <a:rPr lang="fr-FR" sz="1100" dirty="0"/>
              <a:t>Électromécanicienne/électromécanicien</a:t>
            </a:r>
          </a:p>
          <a:p>
            <a:pPr>
              <a:spcAft>
                <a:spcPts val="100"/>
              </a:spcAft>
            </a:pPr>
            <a:r>
              <a:rPr lang="fr-FR" sz="1100" dirty="0"/>
              <a:t>Poseuse/poseur de revêtements souples</a:t>
            </a:r>
          </a:p>
          <a:p>
            <a:pPr>
              <a:spcAft>
                <a:spcPts val="100"/>
              </a:spcAft>
            </a:pPr>
            <a:r>
              <a:rPr lang="fr-FR" sz="1100" dirty="0"/>
              <a:t>Monteuse/monteur d’installations au gaz de classe A</a:t>
            </a:r>
          </a:p>
          <a:p>
            <a:pPr>
              <a:spcAft>
                <a:spcPts val="100"/>
              </a:spcAft>
            </a:pPr>
            <a:r>
              <a:rPr lang="fr-FR" sz="1100" dirty="0"/>
              <a:t>Monteuse/monteur d’installations au gaz de classe B</a:t>
            </a:r>
          </a:p>
          <a:p>
            <a:pPr>
              <a:spcAft>
                <a:spcPts val="100"/>
              </a:spcAft>
            </a:pPr>
            <a:r>
              <a:rPr lang="fr-FR" sz="1100" dirty="0" smtClean="0"/>
              <a:t>Vitrière/vitrier</a:t>
            </a:r>
            <a:endParaRPr lang="fr-FR" sz="1100" dirty="0"/>
          </a:p>
          <a:p>
            <a:pPr>
              <a:spcAft>
                <a:spcPts val="100"/>
              </a:spcAft>
            </a:pPr>
            <a:r>
              <a:rPr lang="fr-FR" sz="1100" dirty="0"/>
              <a:t>Coiffeuse/coiffeur</a:t>
            </a:r>
          </a:p>
          <a:p>
            <a:pPr>
              <a:spcAft>
                <a:spcPts val="100"/>
              </a:spcAft>
            </a:pPr>
            <a:r>
              <a:rPr lang="fr-FR" sz="1100" dirty="0"/>
              <a:t>Technicienne/technicien d’équipement lourd</a:t>
            </a:r>
          </a:p>
          <a:p>
            <a:pPr>
              <a:spcAft>
                <a:spcPts val="100"/>
              </a:spcAft>
            </a:pPr>
            <a:r>
              <a:rPr lang="fr-FR" sz="1100" dirty="0"/>
              <a:t>Opératrice/opérateur d’équipement lourd (bulldozer)</a:t>
            </a:r>
          </a:p>
          <a:p>
            <a:pPr>
              <a:spcAft>
                <a:spcPts val="100"/>
              </a:spcAft>
            </a:pPr>
            <a:r>
              <a:rPr lang="fr-FR" sz="1100" dirty="0"/>
              <a:t>Opératrice/opérateur d’équipement lourd (excavatrice)</a:t>
            </a:r>
          </a:p>
          <a:p>
            <a:pPr>
              <a:spcAft>
                <a:spcPts val="100"/>
              </a:spcAft>
            </a:pPr>
            <a:r>
              <a:rPr lang="fr-FR" sz="1100" dirty="0"/>
              <a:t>Opératrice/opérateur d’équipement lourd (tractopelle-</a:t>
            </a:r>
            <a:r>
              <a:rPr lang="fr-FR" sz="1100" dirty="0" err="1"/>
              <a:t>rétrocaveuse</a:t>
            </a:r>
            <a:r>
              <a:rPr lang="fr-FR" sz="1100" dirty="0"/>
              <a:t>)</a:t>
            </a:r>
          </a:p>
          <a:p>
            <a:pPr>
              <a:spcAft>
                <a:spcPts val="100"/>
              </a:spcAft>
            </a:pPr>
            <a:r>
              <a:rPr lang="fr-FR" sz="1100" dirty="0"/>
              <a:t>Électricienne industrielle/électricien industriel</a:t>
            </a:r>
          </a:p>
          <a:p>
            <a:pPr>
              <a:spcAft>
                <a:spcPts val="100"/>
              </a:spcAft>
            </a:pPr>
            <a:r>
              <a:rPr lang="fr-FR" sz="1100" dirty="0"/>
              <a:t>Mécanicienne industrielle/mécanicien industriel (de chantier)</a:t>
            </a:r>
          </a:p>
          <a:p>
            <a:pPr>
              <a:spcAft>
                <a:spcPts val="100"/>
              </a:spcAft>
            </a:pPr>
            <a:r>
              <a:rPr lang="fr-FR" sz="1100" dirty="0"/>
              <a:t>Technicienne/technicien en instrumentation et contrôle</a:t>
            </a:r>
          </a:p>
          <a:p>
            <a:pPr>
              <a:spcAft>
                <a:spcPts val="100"/>
              </a:spcAft>
            </a:pPr>
            <a:r>
              <a:rPr lang="fr-FR" sz="1100" dirty="0"/>
              <a:t>Calorifugeuse/calorifugeur (chaud et froid)</a:t>
            </a:r>
          </a:p>
          <a:p>
            <a:pPr>
              <a:spcAft>
                <a:spcPts val="100"/>
              </a:spcAft>
            </a:pPr>
            <a:r>
              <a:rPr lang="fr-FR" sz="1100" dirty="0"/>
              <a:t>Monteuse/monteur de charpentes en acier (généraliste)</a:t>
            </a:r>
          </a:p>
          <a:p>
            <a:pPr>
              <a:spcAft>
                <a:spcPts val="100"/>
              </a:spcAft>
            </a:pPr>
            <a:r>
              <a:rPr lang="fr-FR" sz="1100" dirty="0"/>
              <a:t>Monteuse/monteur de charpentes en acier (barres d’armature)</a:t>
            </a:r>
          </a:p>
          <a:p>
            <a:pPr>
              <a:spcAft>
                <a:spcPts val="100"/>
              </a:spcAft>
            </a:pPr>
            <a:r>
              <a:rPr lang="fr-FR" sz="1100" dirty="0"/>
              <a:t>Monteuse/monteur de charpentes en acier (structural/ornemental)</a:t>
            </a:r>
          </a:p>
          <a:p>
            <a:pPr>
              <a:spcAft>
                <a:spcPts val="100"/>
              </a:spcAft>
            </a:pPr>
            <a:r>
              <a:rPr lang="fr-FR" sz="1100" dirty="0"/>
              <a:t>Horticultrice-paysagiste/horticulteur-paysagiste</a:t>
            </a:r>
          </a:p>
          <a:p>
            <a:pPr>
              <a:spcAft>
                <a:spcPts val="100"/>
              </a:spcAft>
            </a:pPr>
            <a:r>
              <a:rPr lang="fr-FR" sz="1100" dirty="0" err="1"/>
              <a:t>Latteuse</a:t>
            </a:r>
            <a:r>
              <a:rPr lang="fr-FR" sz="1100" dirty="0"/>
              <a:t>/</a:t>
            </a:r>
            <a:r>
              <a:rPr lang="fr-FR" sz="1100" dirty="0" err="1"/>
              <a:t>latteur</a:t>
            </a:r>
            <a:r>
              <a:rPr lang="fr-FR" sz="1100" dirty="0"/>
              <a:t> (spécialiste de systèmes intérieurs)</a:t>
            </a:r>
          </a:p>
          <a:p>
            <a:pPr>
              <a:spcAft>
                <a:spcPts val="100"/>
              </a:spcAft>
            </a:pPr>
            <a:r>
              <a:rPr lang="fr-FR" sz="1100" dirty="0"/>
              <a:t>Machiniste</a:t>
            </a:r>
          </a:p>
          <a:p>
            <a:pPr>
              <a:spcAft>
                <a:spcPts val="100"/>
              </a:spcAft>
            </a:pPr>
            <a:r>
              <a:rPr lang="fr-FR" sz="1100" dirty="0"/>
              <a:t>Charpentier en métaux (ouvrier aciériste)</a:t>
            </a:r>
          </a:p>
          <a:p>
            <a:pPr>
              <a:spcAft>
                <a:spcPts val="100"/>
              </a:spcAft>
            </a:pPr>
            <a:r>
              <a:rPr lang="fr-FR" sz="1100" dirty="0"/>
              <a:t>Opératrice/opérateur de grue automotrice</a:t>
            </a:r>
          </a:p>
          <a:p>
            <a:pPr>
              <a:spcAft>
                <a:spcPts val="100"/>
              </a:spcAft>
            </a:pPr>
            <a:r>
              <a:rPr lang="fr-FR" sz="1100" dirty="0"/>
              <a:t>Technicienne/technicien de motocyclettes</a:t>
            </a:r>
          </a:p>
          <a:p>
            <a:pPr>
              <a:spcAft>
                <a:spcPts val="100"/>
              </a:spcAft>
            </a:pPr>
            <a:r>
              <a:rPr lang="fr-FR" sz="1100" dirty="0"/>
              <a:t>Technicienne/technicien de </a:t>
            </a:r>
            <a:r>
              <a:rPr lang="fr-FR" sz="1100" dirty="0" smtClean="0"/>
              <a:t/>
            </a:r>
            <a:br>
              <a:rPr lang="fr-FR" sz="1100" dirty="0" smtClean="0"/>
            </a:br>
            <a:r>
              <a:rPr lang="fr-FR" sz="1100" dirty="0" smtClean="0"/>
              <a:t>système </a:t>
            </a:r>
            <a:r>
              <a:rPr lang="fr-FR" sz="1100" dirty="0"/>
              <a:t>de chauffage à mazout</a:t>
            </a:r>
          </a:p>
          <a:p>
            <a:pPr>
              <a:spcAft>
                <a:spcPts val="100"/>
              </a:spcAft>
            </a:pPr>
            <a:r>
              <a:rPr lang="fr-FR" sz="1100" dirty="0"/>
              <a:t>Peintre et décoratrice/décorateur</a:t>
            </a:r>
          </a:p>
          <a:p>
            <a:pPr>
              <a:spcAft>
                <a:spcPts val="100"/>
              </a:spcAft>
            </a:pPr>
            <a:r>
              <a:rPr lang="fr-FR" sz="1100" dirty="0"/>
              <a:t>Technicienne/technicien au service des pièces</a:t>
            </a:r>
          </a:p>
          <a:p>
            <a:pPr>
              <a:spcAft>
                <a:spcPts val="100"/>
              </a:spcAft>
            </a:pPr>
            <a:r>
              <a:rPr lang="fr-FR" sz="1100" dirty="0"/>
              <a:t>Plombière/plombier</a:t>
            </a:r>
          </a:p>
          <a:p>
            <a:pPr>
              <a:spcAft>
                <a:spcPts val="100"/>
              </a:spcAft>
            </a:pPr>
            <a:r>
              <a:rPr lang="fr-FR" sz="1100" dirty="0"/>
              <a:t>Monteuse/monteur de lignes sous tension</a:t>
            </a:r>
          </a:p>
          <a:p>
            <a:pPr>
              <a:spcAft>
                <a:spcPts val="100"/>
              </a:spcAft>
            </a:pPr>
            <a:r>
              <a:rPr lang="fr-FR" sz="1100" dirty="0"/>
              <a:t>Technicienne/technicien de véhicules récréatifs</a:t>
            </a:r>
          </a:p>
          <a:p>
            <a:pPr>
              <a:spcAft>
                <a:spcPts val="100"/>
              </a:spcAft>
            </a:pPr>
            <a:r>
              <a:rPr lang="fr-FR" sz="1100" dirty="0"/>
              <a:t>Mécanicienne/mécanicien en réfrigération et en climatisation</a:t>
            </a:r>
          </a:p>
          <a:p>
            <a:pPr>
              <a:spcAft>
                <a:spcPts val="100"/>
              </a:spcAft>
            </a:pPr>
            <a:r>
              <a:rPr lang="fr-FR" sz="1100" dirty="0"/>
              <a:t>Couvreuse/couvreur</a:t>
            </a:r>
          </a:p>
          <a:p>
            <a:pPr>
              <a:spcAft>
                <a:spcPts val="100"/>
              </a:spcAft>
            </a:pPr>
            <a:r>
              <a:rPr lang="fr-FR" sz="1100" dirty="0"/>
              <a:t>Ferblantière/ferblantier</a:t>
            </a:r>
          </a:p>
          <a:p>
            <a:pPr>
              <a:spcAft>
                <a:spcPts val="100"/>
              </a:spcAft>
            </a:pPr>
            <a:r>
              <a:rPr lang="fr-FR" sz="1100" dirty="0"/>
              <a:t>Mécanicienne/mécanicien en protection-incendie</a:t>
            </a:r>
          </a:p>
          <a:p>
            <a:pPr>
              <a:spcAft>
                <a:spcPts val="100"/>
              </a:spcAft>
            </a:pPr>
            <a:r>
              <a:rPr lang="fr-FR" sz="1100" dirty="0"/>
              <a:t>Monteuse/monteur d’appareils de chauffage</a:t>
            </a:r>
          </a:p>
          <a:p>
            <a:pPr>
              <a:spcAft>
                <a:spcPts val="100"/>
              </a:spcAft>
            </a:pPr>
            <a:r>
              <a:rPr lang="fr-FR" sz="1100" dirty="0"/>
              <a:t>Carreleuse/carreleur</a:t>
            </a:r>
          </a:p>
          <a:p>
            <a:pPr>
              <a:spcAft>
                <a:spcPts val="100"/>
              </a:spcAft>
            </a:pPr>
            <a:r>
              <a:rPr lang="fr-FR" sz="1100" dirty="0"/>
              <a:t>Outilleuse-ajusteuse/outilleur-ajusteur</a:t>
            </a:r>
          </a:p>
          <a:p>
            <a:pPr>
              <a:spcAft>
                <a:spcPts val="100"/>
              </a:spcAft>
            </a:pPr>
            <a:r>
              <a:rPr lang="fr-FR" sz="1100" dirty="0"/>
              <a:t>Opératrice/opérateur de grue à tour</a:t>
            </a:r>
          </a:p>
          <a:p>
            <a:pPr>
              <a:spcAft>
                <a:spcPts val="100"/>
              </a:spcAft>
            </a:pPr>
            <a:r>
              <a:rPr lang="fr-FR" sz="1100" dirty="0"/>
              <a:t>Réparatrice/réparateur de remorques de camions</a:t>
            </a:r>
          </a:p>
          <a:p>
            <a:pPr>
              <a:spcAft>
                <a:spcPts val="100"/>
              </a:spcAft>
            </a:pPr>
            <a:r>
              <a:rPr lang="fr-FR" sz="1100" dirty="0"/>
              <a:t>Mécanicienne/mécanicien de camions et transport</a:t>
            </a:r>
          </a:p>
          <a:p>
            <a:pPr>
              <a:spcAft>
                <a:spcPts val="100"/>
              </a:spcAft>
            </a:pPr>
            <a:r>
              <a:rPr lang="fr-FR" sz="1100" dirty="0" smtClean="0"/>
              <a:t>Soudeuse/soudeur</a:t>
            </a:r>
            <a:endParaRPr lang="fr-FR" sz="1100" dirty="0"/>
          </a:p>
        </p:txBody>
      </p:sp>
      <p:sp>
        <p:nvSpPr>
          <p:cNvPr id="2" name="Rectangle 1"/>
          <p:cNvSpPr/>
          <p:nvPr/>
        </p:nvSpPr>
        <p:spPr>
          <a:xfrm>
            <a:off x="8229616" y="6401833"/>
            <a:ext cx="3321259" cy="246221"/>
          </a:xfrm>
          <a:prstGeom prst="rect">
            <a:avLst/>
          </a:prstGeom>
        </p:spPr>
        <p:txBody>
          <a:bodyPr wrap="square">
            <a:spAutoFit/>
          </a:bodyPr>
          <a:lstStyle/>
          <a:p>
            <a:pPr>
              <a:tabLst>
                <a:tab pos="180975" algn="l"/>
              </a:tabLst>
            </a:pPr>
            <a:r>
              <a:rPr lang="en-CA" sz="1000" dirty="0">
                <a:hlinkClick r:id="rId3"/>
              </a:rPr>
              <a:t>https://www.red-seal.ca/fra/trades/tr.1d.2s_l.3st.shtml</a:t>
            </a:r>
            <a:endParaRPr lang="en-CA" sz="1000" dirty="0"/>
          </a:p>
        </p:txBody>
      </p:sp>
      <p:pic>
        <p:nvPicPr>
          <p:cNvPr id="7" name="object 7"/>
          <p:cNvPicPr/>
          <p:nvPr/>
        </p:nvPicPr>
        <p:blipFill>
          <a:blip r:embed="rId4" cstate="print"/>
          <a:stretch>
            <a:fillRect/>
          </a:stretch>
        </p:blipFill>
        <p:spPr>
          <a:xfrm>
            <a:off x="10543720" y="1290133"/>
            <a:ext cx="1368316" cy="1400064"/>
          </a:xfrm>
          <a:prstGeom prst="rect">
            <a:avLst/>
          </a:prstGeom>
        </p:spPr>
      </p:pic>
    </p:spTree>
    <p:extLst>
      <p:ext uri="{BB962C8B-B14F-4D97-AF65-F5344CB8AC3E}">
        <p14:creationId xmlns:p14="http://schemas.microsoft.com/office/powerpoint/2010/main" val="1174472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47879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520699" y="546101"/>
            <a:ext cx="4114801" cy="3967284"/>
          </a:xfrm>
        </p:spPr>
        <p:txBody>
          <a:bodyPr/>
          <a:lstStyle/>
          <a:p>
            <a:pPr marL="0" indent="0">
              <a:spcBef>
                <a:spcPts val="0"/>
              </a:spcBef>
              <a:buNone/>
            </a:pPr>
            <a:r>
              <a:rPr lang="en-CA" sz="2800" dirty="0" err="1">
                <a:solidFill>
                  <a:schemeClr val="bg1"/>
                </a:solidFill>
                <a:latin typeface="+mj-lt"/>
              </a:rPr>
              <a:t>Exemple</a:t>
            </a:r>
            <a:r>
              <a:rPr lang="en-CA" sz="2800" dirty="0">
                <a:solidFill>
                  <a:schemeClr val="bg1"/>
                </a:solidFill>
                <a:latin typeface="+mj-lt"/>
              </a:rPr>
              <a:t> de formation </a:t>
            </a:r>
            <a:r>
              <a:rPr lang="en-CA" sz="2800" dirty="0" err="1">
                <a:solidFill>
                  <a:schemeClr val="bg1"/>
                </a:solidFill>
                <a:latin typeface="+mj-lt"/>
              </a:rPr>
              <a:t>d’apprenti</a:t>
            </a:r>
            <a:r>
              <a:rPr lang="en-CA" sz="2800" dirty="0">
                <a:solidFill>
                  <a:schemeClr val="bg1"/>
                </a:solidFill>
                <a:latin typeface="+mj-lt"/>
              </a:rPr>
              <a:t> </a:t>
            </a:r>
            <a:r>
              <a:rPr lang="en-CA" sz="2800" dirty="0" smtClean="0">
                <a:solidFill>
                  <a:schemeClr val="bg1"/>
                </a:solidFill>
                <a:latin typeface="+mj-lt"/>
              </a:rPr>
              <a:t>: </a:t>
            </a:r>
            <a:r>
              <a:rPr lang="en-CA" sz="2800" b="1" dirty="0">
                <a:solidFill>
                  <a:schemeClr val="bg1"/>
                </a:solidFill>
                <a:latin typeface="+mj-lt"/>
              </a:rPr>
              <a:t>ÉLECTRICIENNE</a:t>
            </a:r>
            <a:r>
              <a:rPr lang="en-CA" sz="2800" b="1" dirty="0" smtClean="0">
                <a:solidFill>
                  <a:schemeClr val="bg1"/>
                </a:solidFill>
                <a:latin typeface="+mj-lt"/>
              </a:rPr>
              <a:t>/</a:t>
            </a:r>
            <a:br>
              <a:rPr lang="en-CA" sz="2800" b="1" dirty="0" smtClean="0">
                <a:solidFill>
                  <a:schemeClr val="bg1"/>
                </a:solidFill>
                <a:latin typeface="+mj-lt"/>
              </a:rPr>
            </a:br>
            <a:r>
              <a:rPr lang="en-CA" sz="2800" b="1" dirty="0" smtClean="0">
                <a:solidFill>
                  <a:schemeClr val="bg1"/>
                </a:solidFill>
                <a:latin typeface="+mj-lt"/>
              </a:rPr>
              <a:t>ÉLECTRICIEN </a:t>
            </a:r>
            <a:r>
              <a:rPr lang="en-CA" sz="2800" b="1" dirty="0">
                <a:solidFill>
                  <a:schemeClr val="bg1"/>
                </a:solidFill>
                <a:latin typeface="+mj-lt"/>
              </a:rPr>
              <a:t>(CONSTRUCTION)</a:t>
            </a:r>
          </a:p>
        </p:txBody>
      </p:sp>
      <p:graphicFrame>
        <p:nvGraphicFramePr>
          <p:cNvPr id="4" name="Content Placeholder 6"/>
          <p:cNvGraphicFramePr>
            <a:graphicFrameLocks/>
          </p:cNvGraphicFramePr>
          <p:nvPr>
            <p:extLst>
              <p:ext uri="{D42A27DB-BD31-4B8C-83A1-F6EECF244321}">
                <p14:modId xmlns:p14="http://schemas.microsoft.com/office/powerpoint/2010/main" val="1206040781"/>
              </p:ext>
            </p:extLst>
          </p:nvPr>
        </p:nvGraphicFramePr>
        <p:xfrm>
          <a:off x="5225143" y="2123998"/>
          <a:ext cx="6636657" cy="2682240"/>
        </p:xfrm>
        <a:graphic>
          <a:graphicData uri="http://schemas.openxmlformats.org/drawingml/2006/table">
            <a:tbl>
              <a:tblPr firstRow="1" bandRow="1">
                <a:tableStyleId>{93296810-A885-4BE3-A3E7-6D5BEEA58F35}</a:tableStyleId>
              </a:tblPr>
              <a:tblGrid>
                <a:gridCol w="1035957">
                  <a:extLst>
                    <a:ext uri="{9D8B030D-6E8A-4147-A177-3AD203B41FA5}">
                      <a16:colId xmlns:a16="http://schemas.microsoft.com/office/drawing/2014/main" val="1584308221"/>
                    </a:ext>
                  </a:extLst>
                </a:gridCol>
                <a:gridCol w="1739900">
                  <a:extLst>
                    <a:ext uri="{9D8B030D-6E8A-4147-A177-3AD203B41FA5}">
                      <a16:colId xmlns:a16="http://schemas.microsoft.com/office/drawing/2014/main" val="906184687"/>
                    </a:ext>
                  </a:extLst>
                </a:gridCol>
                <a:gridCol w="1778000">
                  <a:extLst>
                    <a:ext uri="{9D8B030D-6E8A-4147-A177-3AD203B41FA5}">
                      <a16:colId xmlns:a16="http://schemas.microsoft.com/office/drawing/2014/main" val="2556022236"/>
                    </a:ext>
                  </a:extLst>
                </a:gridCol>
                <a:gridCol w="2082800">
                  <a:extLst>
                    <a:ext uri="{9D8B030D-6E8A-4147-A177-3AD203B41FA5}">
                      <a16:colId xmlns:a16="http://schemas.microsoft.com/office/drawing/2014/main" val="2738322082"/>
                    </a:ext>
                  </a:extLst>
                </a:gridCol>
              </a:tblGrid>
              <a:tr h="370840">
                <a:tc>
                  <a:txBody>
                    <a:bodyPr/>
                    <a:lstStyle/>
                    <a:p>
                      <a:r>
                        <a:rPr lang="en-CA" sz="1600" dirty="0" err="1" smtClean="0"/>
                        <a:t>Niveaux</a:t>
                      </a:r>
                      <a:endParaRPr lang="en-CA" sz="1600" dirty="0"/>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en-CA" sz="1600" dirty="0" smtClean="0"/>
                        <a:t>Total </a:t>
                      </a:r>
                      <a:r>
                        <a:rPr lang="en-CA" sz="1600" dirty="0" err="1" smtClean="0"/>
                        <a:t>d’heures</a:t>
                      </a:r>
                      <a:r>
                        <a:rPr lang="en-CA" sz="1600" dirty="0" smtClean="0"/>
                        <a:t>/</a:t>
                      </a:r>
                      <a:r>
                        <a:rPr lang="en-CA" sz="1600" dirty="0" err="1" smtClean="0"/>
                        <a:t>année</a:t>
                      </a:r>
                      <a:r>
                        <a:rPr lang="en-CA" sz="1600" dirty="0" smtClean="0"/>
                        <a:t> </a:t>
                      </a:r>
                      <a:r>
                        <a:rPr lang="fr-FR" sz="1600" b="0" dirty="0" smtClean="0"/>
                        <a:t>(formation technique et en milieu de travail)</a:t>
                      </a:r>
                      <a:endParaRPr lang="en-CA" sz="16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en-CA" sz="1600" dirty="0" smtClean="0"/>
                        <a:t>Total de </a:t>
                      </a:r>
                      <a:r>
                        <a:rPr lang="en-CA" sz="1600" dirty="0" err="1" smtClean="0"/>
                        <a:t>semaines</a:t>
                      </a:r>
                      <a:r>
                        <a:rPr lang="en-CA" sz="1600" dirty="0" smtClean="0"/>
                        <a:t>/</a:t>
                      </a:r>
                      <a:r>
                        <a:rPr lang="en-CA" sz="1600" dirty="0" err="1" smtClean="0"/>
                        <a:t>année</a:t>
                      </a:r>
                      <a:r>
                        <a:rPr lang="en-CA" sz="1600" dirty="0" smtClean="0"/>
                        <a:t> </a:t>
                      </a:r>
                      <a:r>
                        <a:rPr lang="en-CA" sz="1600" b="0" dirty="0" smtClean="0"/>
                        <a:t>(formation technique)</a:t>
                      </a:r>
                      <a:endParaRPr lang="en-CA" sz="16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en-CA" sz="1600" dirty="0" err="1" smtClean="0"/>
                        <a:t>Établissements</a:t>
                      </a:r>
                      <a:endParaRPr lang="en-CA" sz="1600" dirty="0"/>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extLst>
                  <a:ext uri="{0D108BD9-81ED-4DB2-BD59-A6C34878D82A}">
                    <a16:rowId xmlns:a16="http://schemas.microsoft.com/office/drawing/2014/main" val="1525518896"/>
                  </a:ext>
                </a:extLst>
              </a:tr>
              <a:tr h="370840">
                <a:tc>
                  <a:txBody>
                    <a:bodyPr/>
                    <a:lstStyle/>
                    <a:p>
                      <a:r>
                        <a:rPr lang="en-CA" sz="1400" b="0" i="0" u="none" strike="noStrike" kern="1200" baseline="0" dirty="0" smtClean="0">
                          <a:solidFill>
                            <a:schemeClr val="dk1"/>
                          </a:solidFill>
                          <a:latin typeface="+mn-lt"/>
                          <a:ea typeface="+mn-ea"/>
                          <a:cs typeface="+mn-cs"/>
                        </a:rPr>
                        <a:t>4</a:t>
                      </a:r>
                    </a:p>
                  </a:txBody>
                  <a:tcPr>
                    <a:lnL w="12700" cap="flat" cmpd="sng" algn="ctr">
                      <a:noFill/>
                      <a:prstDash val="solid"/>
                      <a:round/>
                      <a:headEnd type="none" w="med" len="med"/>
                      <a:tailEnd type="none" w="med" len="med"/>
                    </a:lnL>
                    <a:lnR w="6350" cap="flat" cmpd="sng" algn="ctr">
                      <a:solidFill>
                        <a:srgbClr val="F5823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i="0" u="none" strike="noStrike" kern="1200" baseline="0" dirty="0" smtClean="0">
                          <a:solidFill>
                            <a:schemeClr val="dk1"/>
                          </a:solidFill>
                          <a:latin typeface="+mn-lt"/>
                          <a:ea typeface="+mn-ea"/>
                          <a:cs typeface="+mn-cs"/>
                        </a:rPr>
                        <a:t>1 800</a:t>
                      </a:r>
                    </a:p>
                  </a:txBody>
                  <a:tcPr>
                    <a:lnL w="6350" cap="flat" cmpd="sng" algn="ctr">
                      <a:solidFill>
                        <a:srgbClr val="F58236"/>
                      </a:solidFill>
                      <a:prstDash val="solid"/>
                      <a:round/>
                      <a:headEnd type="none" w="med" len="med"/>
                      <a:tailEnd type="none" w="med" len="med"/>
                    </a:lnL>
                    <a:lnR w="6350" cap="flat" cmpd="sng" algn="ctr">
                      <a:solidFill>
                        <a:srgbClr val="F5823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i="0" u="none" strike="noStrike" kern="1200" baseline="0" dirty="0" smtClean="0">
                          <a:solidFill>
                            <a:schemeClr val="dk1"/>
                          </a:solidFill>
                          <a:latin typeface="+mn-lt"/>
                          <a:ea typeface="+mn-ea"/>
                          <a:cs typeface="+mn-cs"/>
                        </a:rPr>
                        <a:t>10-10-10-10</a:t>
                      </a:r>
                    </a:p>
                  </a:txBody>
                  <a:tcPr>
                    <a:lnL w="6350" cap="flat" cmpd="sng" algn="ctr">
                      <a:solidFill>
                        <a:srgbClr val="F58236"/>
                      </a:solidFill>
                      <a:prstDash val="solid"/>
                      <a:round/>
                      <a:headEnd type="none" w="med" len="med"/>
                      <a:tailEnd type="none" w="med" len="med"/>
                    </a:lnL>
                    <a:lnR w="6350" cap="flat" cmpd="sng" algn="ctr">
                      <a:solidFill>
                        <a:srgbClr val="F5823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b="0" i="0" u="none" strike="noStrike" kern="1200" baseline="0" dirty="0" smtClean="0">
                          <a:solidFill>
                            <a:schemeClr val="dk1"/>
                          </a:solidFill>
                          <a:latin typeface="+mn-lt"/>
                          <a:ea typeface="+mn-ea"/>
                          <a:cs typeface="+mn-cs"/>
                        </a:rPr>
                        <a:t>Collège </a:t>
                      </a:r>
                      <a:r>
                        <a:rPr lang="fr-FR" sz="1400" b="0" i="0" u="none" strike="noStrike" kern="1200" baseline="0" dirty="0" err="1" smtClean="0">
                          <a:solidFill>
                            <a:schemeClr val="dk1"/>
                          </a:solidFill>
                          <a:latin typeface="+mn-lt"/>
                          <a:ea typeface="+mn-ea"/>
                          <a:cs typeface="+mn-cs"/>
                        </a:rPr>
                        <a:t>Red</a:t>
                      </a:r>
                      <a:r>
                        <a:rPr lang="fr-FR" sz="1400" b="0" i="0" u="none" strike="noStrike" kern="1200" baseline="0" dirty="0" smtClean="0">
                          <a:solidFill>
                            <a:schemeClr val="dk1"/>
                          </a:solidFill>
                          <a:latin typeface="+mn-lt"/>
                          <a:ea typeface="+mn-ea"/>
                          <a:cs typeface="+mn-cs"/>
                        </a:rPr>
                        <a:t> River, Collège communautaire Assiniboine</a:t>
                      </a:r>
                    </a:p>
                    <a:p>
                      <a:r>
                        <a:rPr lang="fr-FR" sz="1400" b="0" i="0" u="none" strike="noStrike" kern="1200" baseline="0" dirty="0" smtClean="0">
                          <a:solidFill>
                            <a:schemeClr val="dk1"/>
                          </a:solidFill>
                          <a:latin typeface="+mn-lt"/>
                          <a:ea typeface="+mn-ea"/>
                          <a:cs typeface="+mn-cs"/>
                        </a:rPr>
                        <a:t>(tous les niveaux)</a:t>
                      </a:r>
                    </a:p>
                    <a:p>
                      <a:r>
                        <a:rPr lang="fr-FR" sz="1400" b="0" i="0" u="none" strike="noStrike" kern="1200" baseline="0" dirty="0" smtClean="0">
                          <a:solidFill>
                            <a:schemeClr val="dk1"/>
                          </a:solidFill>
                          <a:latin typeface="+mn-lt"/>
                          <a:ea typeface="+mn-ea"/>
                          <a:cs typeface="+mn-cs"/>
                        </a:rPr>
                        <a:t>Collège universitaire du Nord (niveaux 1 et 2)</a:t>
                      </a:r>
                    </a:p>
                  </a:txBody>
                  <a:tcPr>
                    <a:lnL w="6350" cap="flat" cmpd="sng" algn="ctr">
                      <a:solidFill>
                        <a:srgbClr val="F5823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8209434"/>
                  </a:ext>
                </a:extLst>
              </a:tr>
            </a:tbl>
          </a:graphicData>
        </a:graphic>
      </p:graphicFrame>
      <p:sp>
        <p:nvSpPr>
          <p:cNvPr id="2" name="Rectangle 1"/>
          <p:cNvSpPr/>
          <p:nvPr/>
        </p:nvSpPr>
        <p:spPr>
          <a:xfrm>
            <a:off x="5225143" y="5607986"/>
            <a:ext cx="6421177" cy="461665"/>
          </a:xfrm>
          <a:prstGeom prst="rect">
            <a:avLst/>
          </a:prstGeom>
        </p:spPr>
        <p:txBody>
          <a:bodyPr wrap="square">
            <a:spAutoFit/>
          </a:bodyPr>
          <a:lstStyle/>
          <a:p>
            <a:r>
              <a:rPr lang="en-CA" sz="1200" dirty="0">
                <a:solidFill>
                  <a:srgbClr val="4F5CD5"/>
                </a:solidFill>
                <a:latin typeface="+mn-lt"/>
                <a:hlinkClick r:id="rId3"/>
              </a:rPr>
              <a:t>https://</a:t>
            </a:r>
            <a:r>
              <a:rPr lang="en-CA" sz="1200" dirty="0" smtClean="0">
                <a:solidFill>
                  <a:srgbClr val="4F5CD5"/>
                </a:solidFill>
                <a:latin typeface="+mn-lt"/>
                <a:hlinkClick r:id="rId3"/>
              </a:rPr>
              <a:t>www.gov.mb.ca/wd/apprenticeship/discover/mbtrades/constructionelectrician.html</a:t>
            </a:r>
            <a:endParaRPr lang="en-CA" sz="1200" dirty="0" smtClean="0">
              <a:solidFill>
                <a:srgbClr val="4F5CD5"/>
              </a:solidFill>
              <a:latin typeface="+mn-lt"/>
            </a:endParaRPr>
          </a:p>
          <a:p>
            <a:r>
              <a:rPr lang="en-CA" sz="1200" dirty="0"/>
              <a:t>(</a:t>
            </a:r>
            <a:r>
              <a:rPr lang="en-CA" sz="1200" dirty="0" err="1"/>
              <a:t>en</a:t>
            </a:r>
            <a:r>
              <a:rPr lang="en-CA" sz="1200" dirty="0"/>
              <a:t> </a:t>
            </a:r>
            <a:r>
              <a:rPr lang="en-CA" sz="1200" dirty="0" err="1"/>
              <a:t>anglais</a:t>
            </a:r>
            <a:r>
              <a:rPr lang="en-CA" sz="1200" dirty="0"/>
              <a:t> </a:t>
            </a:r>
            <a:r>
              <a:rPr lang="en-CA" sz="1200" dirty="0" err="1"/>
              <a:t>seulement</a:t>
            </a:r>
            <a:r>
              <a:rPr lang="en-CA" sz="1200" dirty="0"/>
              <a:t>)</a:t>
            </a:r>
            <a:endParaRPr lang="en-CA" sz="1200" dirty="0">
              <a:latin typeface="+mn-lt"/>
            </a:endParaRPr>
          </a:p>
        </p:txBody>
      </p:sp>
      <p:sp>
        <p:nvSpPr>
          <p:cNvPr id="6" name="Rectangle 5"/>
          <p:cNvSpPr/>
          <p:nvPr/>
        </p:nvSpPr>
        <p:spPr>
          <a:xfrm>
            <a:off x="5225142" y="1194470"/>
            <a:ext cx="4746171" cy="400110"/>
          </a:xfrm>
          <a:prstGeom prst="rect">
            <a:avLst/>
          </a:prstGeom>
        </p:spPr>
        <p:txBody>
          <a:bodyPr wrap="square">
            <a:spAutoFit/>
          </a:bodyPr>
          <a:lstStyle/>
          <a:p>
            <a:r>
              <a:rPr lang="en-CA" sz="2000" dirty="0" err="1">
                <a:solidFill>
                  <a:srgbClr val="000000"/>
                </a:solidFill>
                <a:latin typeface="Helvetica 45 Light"/>
              </a:rPr>
              <a:t>Exigences</a:t>
            </a:r>
            <a:r>
              <a:rPr lang="en-CA" sz="2000" dirty="0">
                <a:solidFill>
                  <a:srgbClr val="000000"/>
                </a:solidFill>
                <a:latin typeface="Helvetica 45 Light"/>
              </a:rPr>
              <a:t> </a:t>
            </a:r>
            <a:r>
              <a:rPr lang="en-CA" sz="2000" dirty="0" err="1">
                <a:solidFill>
                  <a:srgbClr val="000000"/>
                </a:solidFill>
                <a:latin typeface="Helvetica 45 Light"/>
              </a:rPr>
              <a:t>d’apprentissage</a:t>
            </a:r>
            <a:r>
              <a:rPr lang="en-CA" sz="2000" dirty="0">
                <a:solidFill>
                  <a:srgbClr val="000000"/>
                </a:solidFill>
                <a:latin typeface="Helvetica 45 Light"/>
              </a:rPr>
              <a:t> </a:t>
            </a:r>
            <a:r>
              <a:rPr lang="en-CA" sz="2000" dirty="0" err="1">
                <a:solidFill>
                  <a:srgbClr val="000000"/>
                </a:solidFill>
                <a:latin typeface="Helvetica 45 Light"/>
              </a:rPr>
              <a:t>annuelles</a:t>
            </a:r>
            <a:endParaRPr lang="en-CA" sz="2000" dirty="0"/>
          </a:p>
        </p:txBody>
      </p:sp>
      <p:pic>
        <p:nvPicPr>
          <p:cNvPr id="11" name="Picture 10" descr="Électricien portant un casque protecteu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3447" y="2823882"/>
            <a:ext cx="4800600" cy="4034118"/>
          </a:xfrm>
          <a:prstGeom prst="rect">
            <a:avLst/>
          </a:prstGeom>
        </p:spPr>
      </p:pic>
    </p:spTree>
    <p:extLst>
      <p:ext uri="{BB962C8B-B14F-4D97-AF65-F5344CB8AC3E}">
        <p14:creationId xmlns:p14="http://schemas.microsoft.com/office/powerpoint/2010/main" val="1827100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47879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520699" y="752399"/>
            <a:ext cx="3962401" cy="1869777"/>
          </a:xfrm>
        </p:spPr>
        <p:txBody>
          <a:bodyPr/>
          <a:lstStyle/>
          <a:p>
            <a:pPr marL="0" indent="0">
              <a:spcBef>
                <a:spcPts val="0"/>
              </a:spcBef>
              <a:buNone/>
            </a:pPr>
            <a:r>
              <a:rPr lang="fr-FR" sz="2800" dirty="0">
                <a:solidFill>
                  <a:schemeClr val="bg1"/>
                </a:solidFill>
                <a:latin typeface="+mj-lt"/>
              </a:rPr>
              <a:t>Exemple de formation d’apprenti </a:t>
            </a:r>
            <a:r>
              <a:rPr lang="fr-FR" sz="2800" dirty="0" smtClean="0">
                <a:solidFill>
                  <a:schemeClr val="bg1"/>
                </a:solidFill>
                <a:latin typeface="+mj-lt"/>
              </a:rPr>
              <a:t>: </a:t>
            </a:r>
            <a:r>
              <a:rPr lang="fr-FR" sz="2800" b="1" dirty="0" smtClean="0">
                <a:solidFill>
                  <a:schemeClr val="bg1"/>
                </a:solidFill>
                <a:latin typeface="+mj-lt"/>
              </a:rPr>
              <a:t>COIFFEUSE</a:t>
            </a:r>
            <a:r>
              <a:rPr lang="fr-FR" sz="2800" b="1" dirty="0">
                <a:solidFill>
                  <a:schemeClr val="bg1"/>
                </a:solidFill>
                <a:latin typeface="+mj-lt"/>
              </a:rPr>
              <a:t>/</a:t>
            </a:r>
            <a:br>
              <a:rPr lang="fr-FR" sz="2800" b="1" dirty="0">
                <a:solidFill>
                  <a:schemeClr val="bg1"/>
                </a:solidFill>
                <a:latin typeface="+mj-lt"/>
              </a:rPr>
            </a:br>
            <a:r>
              <a:rPr lang="fr-FR" sz="2800" b="1" dirty="0">
                <a:solidFill>
                  <a:schemeClr val="bg1"/>
                </a:solidFill>
                <a:latin typeface="+mj-lt"/>
              </a:rPr>
              <a:t>COIFFEUR</a:t>
            </a:r>
          </a:p>
          <a:p>
            <a:pPr marL="0" indent="0">
              <a:spcBef>
                <a:spcPts val="0"/>
              </a:spcBef>
              <a:buNone/>
            </a:pPr>
            <a:endParaRPr lang="fr-FR" sz="2800" dirty="0">
              <a:solidFill>
                <a:schemeClr val="bg1"/>
              </a:solidFill>
              <a:latin typeface="+mj-lt"/>
            </a:endParaRPr>
          </a:p>
        </p:txBody>
      </p:sp>
      <p:graphicFrame>
        <p:nvGraphicFramePr>
          <p:cNvPr id="4" name="Content Placeholder 6"/>
          <p:cNvGraphicFramePr>
            <a:graphicFrameLocks/>
          </p:cNvGraphicFramePr>
          <p:nvPr>
            <p:extLst>
              <p:ext uri="{D42A27DB-BD31-4B8C-83A1-F6EECF244321}">
                <p14:modId xmlns:p14="http://schemas.microsoft.com/office/powerpoint/2010/main" val="2834594055"/>
              </p:ext>
            </p:extLst>
          </p:nvPr>
        </p:nvGraphicFramePr>
        <p:xfrm>
          <a:off x="5225143" y="2123998"/>
          <a:ext cx="6551526" cy="2042160"/>
        </p:xfrm>
        <a:graphic>
          <a:graphicData uri="http://schemas.openxmlformats.org/drawingml/2006/table">
            <a:tbl>
              <a:tblPr firstRow="1" bandRow="1">
                <a:tableStyleId>{93296810-A885-4BE3-A3E7-6D5BEEA58F35}</a:tableStyleId>
              </a:tblPr>
              <a:tblGrid>
                <a:gridCol w="1116022">
                  <a:extLst>
                    <a:ext uri="{9D8B030D-6E8A-4147-A177-3AD203B41FA5}">
                      <a16:colId xmlns:a16="http://schemas.microsoft.com/office/drawing/2014/main" val="1584308221"/>
                    </a:ext>
                  </a:extLst>
                </a:gridCol>
                <a:gridCol w="1858618">
                  <a:extLst>
                    <a:ext uri="{9D8B030D-6E8A-4147-A177-3AD203B41FA5}">
                      <a16:colId xmlns:a16="http://schemas.microsoft.com/office/drawing/2014/main" val="906184687"/>
                    </a:ext>
                  </a:extLst>
                </a:gridCol>
                <a:gridCol w="1898810">
                  <a:extLst>
                    <a:ext uri="{9D8B030D-6E8A-4147-A177-3AD203B41FA5}">
                      <a16:colId xmlns:a16="http://schemas.microsoft.com/office/drawing/2014/main" val="2556022236"/>
                    </a:ext>
                  </a:extLst>
                </a:gridCol>
                <a:gridCol w="1678076">
                  <a:extLst>
                    <a:ext uri="{9D8B030D-6E8A-4147-A177-3AD203B41FA5}">
                      <a16:colId xmlns:a16="http://schemas.microsoft.com/office/drawing/2014/main" val="2738322082"/>
                    </a:ext>
                  </a:extLst>
                </a:gridCol>
              </a:tblGrid>
              <a:tr h="370840">
                <a:tc>
                  <a:txBody>
                    <a:bodyPr/>
                    <a:lstStyle/>
                    <a:p>
                      <a:r>
                        <a:rPr lang="en-CA" sz="1600" dirty="0" err="1" smtClean="0"/>
                        <a:t>Niveaux</a:t>
                      </a:r>
                      <a:endParaRPr lang="en-CA" sz="1600" dirty="0"/>
                    </a:p>
                  </a:txBody>
                  <a:tcPr>
                    <a:lnL w="12700" cmpd="sng">
                      <a:noFill/>
                    </a:lnL>
                    <a:lnR w="63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en-CA" sz="1600" dirty="0" smtClean="0"/>
                        <a:t>Total </a:t>
                      </a:r>
                      <a:r>
                        <a:rPr lang="en-CA" sz="1600" dirty="0" err="1" smtClean="0"/>
                        <a:t>d’heures</a:t>
                      </a:r>
                      <a:r>
                        <a:rPr lang="en-CA" sz="1600" dirty="0" smtClean="0"/>
                        <a:t>/</a:t>
                      </a:r>
                      <a:r>
                        <a:rPr lang="en-CA" sz="1600" dirty="0" err="1" smtClean="0"/>
                        <a:t>année</a:t>
                      </a:r>
                      <a:r>
                        <a:rPr lang="en-CA" sz="1600" dirty="0" smtClean="0"/>
                        <a:t> </a:t>
                      </a:r>
                      <a:r>
                        <a:rPr lang="fr-FR" sz="1600" b="0" dirty="0" smtClean="0"/>
                        <a:t>(formation technique et en milieu de travail)</a:t>
                      </a:r>
                      <a:endParaRPr lang="en-CA" sz="1600" b="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en-CA" sz="1600" dirty="0" smtClean="0"/>
                        <a:t>Total de </a:t>
                      </a:r>
                      <a:r>
                        <a:rPr lang="en-CA" sz="1600" dirty="0" err="1" smtClean="0"/>
                        <a:t>semaines</a:t>
                      </a:r>
                      <a:r>
                        <a:rPr lang="en-CA" sz="1600" dirty="0" smtClean="0"/>
                        <a:t>/</a:t>
                      </a:r>
                      <a:r>
                        <a:rPr lang="en-CA" sz="1600" dirty="0" err="1" smtClean="0"/>
                        <a:t>année</a:t>
                      </a:r>
                      <a:r>
                        <a:rPr lang="en-CA" sz="1600" dirty="0" smtClean="0"/>
                        <a:t> </a:t>
                      </a:r>
                      <a:r>
                        <a:rPr lang="en-CA" sz="1600" b="0" dirty="0" smtClean="0"/>
                        <a:t>(formation technique)</a:t>
                      </a:r>
                      <a:endParaRPr lang="en-CA" sz="1600" b="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en-CA" sz="1600" dirty="0" err="1" smtClean="0"/>
                        <a:t>Établissements</a:t>
                      </a:r>
                      <a:endParaRPr lang="en-CA" sz="1600" dirty="0"/>
                    </a:p>
                  </a:txBody>
                  <a:tcPr>
                    <a:lnL w="635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extLst>
                  <a:ext uri="{0D108BD9-81ED-4DB2-BD59-A6C34878D82A}">
                    <a16:rowId xmlns:a16="http://schemas.microsoft.com/office/drawing/2014/main" val="1525518896"/>
                  </a:ext>
                </a:extLst>
              </a:tr>
              <a:tr h="370840">
                <a:tc>
                  <a:txBody>
                    <a:bodyPr/>
                    <a:lstStyle/>
                    <a:p>
                      <a:r>
                        <a:rPr lang="en-CA" sz="1400" b="0" i="0" u="none" strike="noStrike" kern="1200" baseline="0" dirty="0" smtClean="0">
                          <a:solidFill>
                            <a:schemeClr val="dk1"/>
                          </a:solidFill>
                          <a:latin typeface="+mn-lt"/>
                          <a:ea typeface="+mn-ea"/>
                          <a:cs typeface="+mn-cs"/>
                        </a:rPr>
                        <a:t>2</a:t>
                      </a:r>
                    </a:p>
                  </a:txBody>
                  <a:tcPr>
                    <a:lnL w="12700" cap="flat" cmpd="sng" algn="ctr">
                      <a:noFill/>
                      <a:prstDash val="solid"/>
                      <a:round/>
                      <a:headEnd type="none" w="med" len="med"/>
                      <a:tailEnd type="none" w="med" len="med"/>
                    </a:lnL>
                    <a:lnR w="6350" cap="flat" cmpd="sng" algn="ctr">
                      <a:solidFill>
                        <a:srgbClr val="F5823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b="0" i="0" u="none" strike="noStrike" kern="1200" baseline="0" dirty="0" smtClean="0">
                          <a:solidFill>
                            <a:schemeClr val="dk1"/>
                          </a:solidFill>
                          <a:latin typeface="+mn-lt"/>
                          <a:ea typeface="+mn-ea"/>
                          <a:cs typeface="+mn-cs"/>
                        </a:rPr>
                        <a:t>3 000</a:t>
                      </a:r>
                    </a:p>
                    <a:p>
                      <a:r>
                        <a:rPr lang="fr-FR" sz="1400" b="0" i="0" u="none" strike="noStrike" kern="1200" baseline="0" dirty="0" smtClean="0">
                          <a:solidFill>
                            <a:schemeClr val="dk1"/>
                          </a:solidFill>
                          <a:latin typeface="+mn-lt"/>
                          <a:ea typeface="+mn-ea"/>
                          <a:cs typeface="+mn-cs"/>
                        </a:rPr>
                        <a:t>(1 500 par niveau)</a:t>
                      </a:r>
                    </a:p>
                  </a:txBody>
                  <a:tcPr>
                    <a:lnL w="6350" cap="flat" cmpd="sng" algn="ctr">
                      <a:solidFill>
                        <a:srgbClr val="F58236"/>
                      </a:solidFill>
                      <a:prstDash val="solid"/>
                      <a:round/>
                      <a:headEnd type="none" w="med" len="med"/>
                      <a:tailEnd type="none" w="med" len="med"/>
                    </a:lnL>
                    <a:lnR w="6350" cap="flat" cmpd="sng" algn="ctr">
                      <a:solidFill>
                        <a:srgbClr val="F5823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b="0" i="0" u="none" strike="noStrike" kern="1200" baseline="0" dirty="0" smtClean="0">
                          <a:solidFill>
                            <a:schemeClr val="dk1"/>
                          </a:solidFill>
                          <a:latin typeface="+mn-lt"/>
                          <a:ea typeface="+mn-ea"/>
                          <a:cs typeface="+mn-cs"/>
                        </a:rPr>
                        <a:t>1 400 heures</a:t>
                      </a:r>
                    </a:p>
                    <a:p>
                      <a:r>
                        <a:rPr lang="fr-FR" sz="1400" b="0" i="0" u="none" strike="noStrike" kern="1200" baseline="0" dirty="0" smtClean="0">
                          <a:solidFill>
                            <a:schemeClr val="dk1"/>
                          </a:solidFill>
                          <a:latin typeface="+mn-lt"/>
                          <a:ea typeface="+mn-ea"/>
                          <a:cs typeface="+mn-cs"/>
                        </a:rPr>
                        <a:t>(niveau 1 seulement)</a:t>
                      </a:r>
                    </a:p>
                  </a:txBody>
                  <a:tcPr>
                    <a:lnL w="6350" cap="flat" cmpd="sng" algn="ctr">
                      <a:solidFill>
                        <a:srgbClr val="F58236"/>
                      </a:solidFill>
                      <a:prstDash val="solid"/>
                      <a:round/>
                      <a:headEnd type="none" w="med" len="med"/>
                      <a:tailEnd type="none" w="med" len="med"/>
                    </a:lnL>
                    <a:lnR w="6350" cap="flat" cmpd="sng" algn="ctr">
                      <a:solidFill>
                        <a:srgbClr val="F5823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i="0" u="none" strike="noStrike" kern="1200" baseline="0" dirty="0" smtClean="0">
                          <a:solidFill>
                            <a:schemeClr val="dk1"/>
                          </a:solidFill>
                          <a:latin typeface="+mn-lt"/>
                          <a:ea typeface="+mn-ea"/>
                          <a:cs typeface="+mn-cs"/>
                        </a:rPr>
                        <a:t>Divers programmes </a:t>
                      </a:r>
                      <a:r>
                        <a:rPr lang="en-CA" sz="1400" b="0" i="0" u="none" strike="noStrike" kern="1200" baseline="0" dirty="0" err="1" smtClean="0">
                          <a:solidFill>
                            <a:schemeClr val="dk1"/>
                          </a:solidFill>
                          <a:latin typeface="+mn-lt"/>
                          <a:ea typeface="+mn-ea"/>
                          <a:cs typeface="+mn-cs"/>
                        </a:rPr>
                        <a:t>agréés</a:t>
                      </a:r>
                      <a:endParaRPr lang="en-CA" sz="1400" b="0" i="0" u="none" strike="noStrike" kern="1200" baseline="0" dirty="0" smtClean="0">
                        <a:solidFill>
                          <a:schemeClr val="dk1"/>
                        </a:solidFill>
                        <a:latin typeface="+mn-lt"/>
                        <a:ea typeface="+mn-ea"/>
                        <a:cs typeface="+mn-cs"/>
                      </a:endParaRPr>
                    </a:p>
                  </a:txBody>
                  <a:tcPr>
                    <a:lnL w="6350" cap="flat" cmpd="sng" algn="ctr">
                      <a:solidFill>
                        <a:srgbClr val="F5823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8209434"/>
                  </a:ext>
                </a:extLst>
              </a:tr>
            </a:tbl>
          </a:graphicData>
        </a:graphic>
      </p:graphicFrame>
      <p:sp>
        <p:nvSpPr>
          <p:cNvPr id="2" name="Rectangle 1"/>
          <p:cNvSpPr/>
          <p:nvPr/>
        </p:nvSpPr>
        <p:spPr>
          <a:xfrm>
            <a:off x="5225143" y="5607986"/>
            <a:ext cx="6421177" cy="461665"/>
          </a:xfrm>
          <a:prstGeom prst="rect">
            <a:avLst/>
          </a:prstGeom>
        </p:spPr>
        <p:txBody>
          <a:bodyPr wrap="square">
            <a:spAutoFit/>
          </a:bodyPr>
          <a:lstStyle/>
          <a:p>
            <a:r>
              <a:rPr lang="en-CA" sz="1200" dirty="0">
                <a:solidFill>
                  <a:srgbClr val="4F5CD5"/>
                </a:solidFill>
                <a:latin typeface="+mn-lt"/>
                <a:hlinkClick r:id="rId3"/>
              </a:rPr>
              <a:t>https://</a:t>
            </a:r>
            <a:r>
              <a:rPr lang="en-CA" sz="1200" dirty="0" smtClean="0">
                <a:solidFill>
                  <a:srgbClr val="4F5CD5"/>
                </a:solidFill>
                <a:latin typeface="+mn-lt"/>
                <a:hlinkClick r:id="rId3"/>
              </a:rPr>
              <a:t>www.gov.mb.ca/wd/apprenticeship/discover/mbtrades/hairstylist.html</a:t>
            </a:r>
            <a:endParaRPr lang="en-CA" sz="1200" dirty="0" smtClean="0">
              <a:solidFill>
                <a:srgbClr val="4F5CD5"/>
              </a:solidFill>
              <a:latin typeface="+mn-lt"/>
            </a:endParaRPr>
          </a:p>
          <a:p>
            <a:r>
              <a:rPr lang="en-CA" sz="1200" dirty="0"/>
              <a:t>(</a:t>
            </a:r>
            <a:r>
              <a:rPr lang="en-CA" sz="1200" dirty="0" err="1"/>
              <a:t>en</a:t>
            </a:r>
            <a:r>
              <a:rPr lang="en-CA" sz="1200" dirty="0"/>
              <a:t> </a:t>
            </a:r>
            <a:r>
              <a:rPr lang="en-CA" sz="1200" dirty="0" err="1"/>
              <a:t>anglais</a:t>
            </a:r>
            <a:r>
              <a:rPr lang="en-CA" sz="1200" dirty="0"/>
              <a:t> </a:t>
            </a:r>
            <a:r>
              <a:rPr lang="en-CA" sz="1200" dirty="0" err="1"/>
              <a:t>seulement</a:t>
            </a:r>
            <a:r>
              <a:rPr lang="en-CA" sz="1200" dirty="0"/>
              <a:t>)</a:t>
            </a:r>
            <a:endParaRPr lang="en-CA" sz="1200" dirty="0">
              <a:latin typeface="+mn-lt"/>
            </a:endParaRPr>
          </a:p>
        </p:txBody>
      </p:sp>
      <p:sp>
        <p:nvSpPr>
          <p:cNvPr id="6" name="Rectangle 5"/>
          <p:cNvSpPr/>
          <p:nvPr/>
        </p:nvSpPr>
        <p:spPr>
          <a:xfrm>
            <a:off x="5225143" y="1194470"/>
            <a:ext cx="4572000" cy="400110"/>
          </a:xfrm>
          <a:prstGeom prst="rect">
            <a:avLst/>
          </a:prstGeom>
        </p:spPr>
        <p:txBody>
          <a:bodyPr wrap="square">
            <a:spAutoFit/>
          </a:bodyPr>
          <a:lstStyle/>
          <a:p>
            <a:r>
              <a:rPr lang="en-CA" sz="2000" dirty="0" err="1">
                <a:solidFill>
                  <a:srgbClr val="000000"/>
                </a:solidFill>
                <a:latin typeface="Helvetica 45 Light"/>
              </a:rPr>
              <a:t>Exigences</a:t>
            </a:r>
            <a:r>
              <a:rPr lang="en-CA" sz="2000" dirty="0">
                <a:solidFill>
                  <a:srgbClr val="000000"/>
                </a:solidFill>
                <a:latin typeface="Helvetica 45 Light"/>
              </a:rPr>
              <a:t> </a:t>
            </a:r>
            <a:r>
              <a:rPr lang="en-CA" sz="2000" dirty="0" err="1">
                <a:solidFill>
                  <a:srgbClr val="000000"/>
                </a:solidFill>
                <a:latin typeface="Helvetica 45 Light"/>
              </a:rPr>
              <a:t>d’apprentissage</a:t>
            </a:r>
            <a:r>
              <a:rPr lang="en-CA" sz="2000" dirty="0">
                <a:solidFill>
                  <a:srgbClr val="000000"/>
                </a:solidFill>
                <a:latin typeface="Helvetica 45 Light"/>
              </a:rPr>
              <a:t> </a:t>
            </a:r>
            <a:r>
              <a:rPr lang="en-CA" sz="2000" dirty="0" err="1">
                <a:solidFill>
                  <a:srgbClr val="000000"/>
                </a:solidFill>
                <a:latin typeface="Helvetica 45 Light"/>
              </a:rPr>
              <a:t>annuelles</a:t>
            </a:r>
            <a:endParaRPr lang="en-CA" sz="2000" dirty="0"/>
          </a:p>
        </p:txBody>
      </p:sp>
      <p:pic>
        <p:nvPicPr>
          <p:cNvPr id="9" name="Picture 8" descr="Jeune coiffeuse qui démontre des techniques de coupe de cheveux à des étudiants."/>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2700" y="2823882"/>
            <a:ext cx="4799854" cy="4034118"/>
          </a:xfrm>
          <a:prstGeom prst="rect">
            <a:avLst/>
          </a:prstGeom>
        </p:spPr>
      </p:pic>
    </p:spTree>
    <p:extLst>
      <p:ext uri="{BB962C8B-B14F-4D97-AF65-F5344CB8AC3E}">
        <p14:creationId xmlns:p14="http://schemas.microsoft.com/office/powerpoint/2010/main" val="1738638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47879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520699" y="752399"/>
            <a:ext cx="3962401" cy="1735307"/>
          </a:xfrm>
        </p:spPr>
        <p:txBody>
          <a:bodyPr/>
          <a:lstStyle/>
          <a:p>
            <a:pPr marL="0" indent="0">
              <a:spcBef>
                <a:spcPts val="0"/>
              </a:spcBef>
              <a:buNone/>
            </a:pPr>
            <a:r>
              <a:rPr lang="fr-FR" sz="2800" dirty="0">
                <a:solidFill>
                  <a:schemeClr val="bg1"/>
                </a:solidFill>
                <a:latin typeface="+mj-lt"/>
              </a:rPr>
              <a:t>Exemple de formation d’apprenti :</a:t>
            </a:r>
          </a:p>
          <a:p>
            <a:pPr marL="0" indent="0">
              <a:spcBef>
                <a:spcPts val="0"/>
              </a:spcBef>
              <a:buNone/>
            </a:pPr>
            <a:r>
              <a:rPr lang="fr-FR" sz="2800" b="1" dirty="0">
                <a:solidFill>
                  <a:schemeClr val="bg1"/>
                </a:solidFill>
                <a:latin typeface="+mj-lt"/>
              </a:rPr>
              <a:t>SOUDEUSE</a:t>
            </a:r>
            <a:r>
              <a:rPr lang="fr-FR" sz="2800" b="1" dirty="0" smtClean="0">
                <a:solidFill>
                  <a:schemeClr val="bg1"/>
                </a:solidFill>
                <a:latin typeface="+mj-lt"/>
              </a:rPr>
              <a:t>/</a:t>
            </a:r>
            <a:br>
              <a:rPr lang="fr-FR" sz="2800" b="1" dirty="0" smtClean="0">
                <a:solidFill>
                  <a:schemeClr val="bg1"/>
                </a:solidFill>
                <a:latin typeface="+mj-lt"/>
              </a:rPr>
            </a:br>
            <a:r>
              <a:rPr lang="fr-FR" sz="2800" b="1" dirty="0" smtClean="0">
                <a:solidFill>
                  <a:schemeClr val="bg1"/>
                </a:solidFill>
                <a:latin typeface="+mj-lt"/>
              </a:rPr>
              <a:t>SOUDEUR</a:t>
            </a:r>
            <a:endParaRPr lang="fr-FR" sz="2800" b="1" dirty="0">
              <a:solidFill>
                <a:schemeClr val="bg1"/>
              </a:solidFill>
              <a:latin typeface="+mj-lt"/>
            </a:endParaRPr>
          </a:p>
        </p:txBody>
      </p:sp>
      <p:graphicFrame>
        <p:nvGraphicFramePr>
          <p:cNvPr id="4" name="Content Placeholder 6"/>
          <p:cNvGraphicFramePr>
            <a:graphicFrameLocks/>
          </p:cNvGraphicFramePr>
          <p:nvPr>
            <p:extLst>
              <p:ext uri="{D42A27DB-BD31-4B8C-83A1-F6EECF244321}">
                <p14:modId xmlns:p14="http://schemas.microsoft.com/office/powerpoint/2010/main" val="531717591"/>
              </p:ext>
            </p:extLst>
          </p:nvPr>
        </p:nvGraphicFramePr>
        <p:xfrm>
          <a:off x="5225143" y="2123998"/>
          <a:ext cx="6551526" cy="2042160"/>
        </p:xfrm>
        <a:graphic>
          <a:graphicData uri="http://schemas.openxmlformats.org/drawingml/2006/table">
            <a:tbl>
              <a:tblPr firstRow="1" bandRow="1">
                <a:tableStyleId>{93296810-A885-4BE3-A3E7-6D5BEEA58F35}</a:tableStyleId>
              </a:tblPr>
              <a:tblGrid>
                <a:gridCol w="1056387">
                  <a:extLst>
                    <a:ext uri="{9D8B030D-6E8A-4147-A177-3AD203B41FA5}">
                      <a16:colId xmlns:a16="http://schemas.microsoft.com/office/drawing/2014/main" val="1584308221"/>
                    </a:ext>
                  </a:extLst>
                </a:gridCol>
                <a:gridCol w="1928192">
                  <a:extLst>
                    <a:ext uri="{9D8B030D-6E8A-4147-A177-3AD203B41FA5}">
                      <a16:colId xmlns:a16="http://schemas.microsoft.com/office/drawing/2014/main" val="906184687"/>
                    </a:ext>
                  </a:extLst>
                </a:gridCol>
                <a:gridCol w="1888871">
                  <a:extLst>
                    <a:ext uri="{9D8B030D-6E8A-4147-A177-3AD203B41FA5}">
                      <a16:colId xmlns:a16="http://schemas.microsoft.com/office/drawing/2014/main" val="2556022236"/>
                    </a:ext>
                  </a:extLst>
                </a:gridCol>
                <a:gridCol w="1678076">
                  <a:extLst>
                    <a:ext uri="{9D8B030D-6E8A-4147-A177-3AD203B41FA5}">
                      <a16:colId xmlns:a16="http://schemas.microsoft.com/office/drawing/2014/main" val="2738322082"/>
                    </a:ext>
                  </a:extLst>
                </a:gridCol>
              </a:tblGrid>
              <a:tr h="370840">
                <a:tc>
                  <a:txBody>
                    <a:bodyPr/>
                    <a:lstStyle/>
                    <a:p>
                      <a:r>
                        <a:rPr lang="en-CA" sz="1600" dirty="0" err="1" smtClean="0"/>
                        <a:t>Niveaux</a:t>
                      </a:r>
                      <a:endParaRPr lang="en-CA" sz="1600" dirty="0"/>
                    </a:p>
                  </a:txBody>
                  <a:tcPr>
                    <a:lnL w="12700" cmpd="sng">
                      <a:noFill/>
                    </a:lnL>
                    <a:lnR w="63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en-CA" sz="1600" dirty="0" smtClean="0"/>
                        <a:t>Total </a:t>
                      </a:r>
                      <a:r>
                        <a:rPr lang="en-CA" sz="1600" dirty="0" err="1" smtClean="0"/>
                        <a:t>d’heures</a:t>
                      </a:r>
                      <a:r>
                        <a:rPr lang="en-CA" sz="1600" dirty="0" smtClean="0"/>
                        <a:t>/</a:t>
                      </a:r>
                      <a:r>
                        <a:rPr lang="en-CA" sz="1600" dirty="0" err="1" smtClean="0"/>
                        <a:t>année</a:t>
                      </a:r>
                      <a:r>
                        <a:rPr lang="en-CA" sz="1600" dirty="0" smtClean="0"/>
                        <a:t> </a:t>
                      </a:r>
                      <a:r>
                        <a:rPr lang="fr-FR" sz="1600" b="0" dirty="0" smtClean="0"/>
                        <a:t>(formation technique et en milieu de travail)</a:t>
                      </a:r>
                      <a:endParaRPr lang="en-CA" sz="1600" b="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en-CA" sz="1600" dirty="0" smtClean="0"/>
                        <a:t>Total de </a:t>
                      </a:r>
                      <a:r>
                        <a:rPr lang="en-CA" sz="1600" dirty="0" err="1" smtClean="0"/>
                        <a:t>semaines</a:t>
                      </a:r>
                      <a:r>
                        <a:rPr lang="en-CA" sz="1600" dirty="0" smtClean="0"/>
                        <a:t>/</a:t>
                      </a:r>
                      <a:r>
                        <a:rPr lang="en-CA" sz="1600" dirty="0" err="1" smtClean="0"/>
                        <a:t>année</a:t>
                      </a:r>
                      <a:r>
                        <a:rPr lang="en-CA" sz="1600" dirty="0" smtClean="0"/>
                        <a:t> </a:t>
                      </a:r>
                      <a:r>
                        <a:rPr lang="en-CA" sz="1600" b="0" dirty="0" smtClean="0"/>
                        <a:t>(formation technique)</a:t>
                      </a:r>
                      <a:endParaRPr lang="en-CA" sz="1600" b="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tc>
                  <a:txBody>
                    <a:bodyPr/>
                    <a:lstStyle/>
                    <a:p>
                      <a:r>
                        <a:rPr lang="en-CA" sz="1600" dirty="0" err="1" smtClean="0"/>
                        <a:t>Établissements</a:t>
                      </a:r>
                      <a:endParaRPr lang="en-CA" sz="1600" dirty="0"/>
                    </a:p>
                  </a:txBody>
                  <a:tcPr>
                    <a:lnL w="635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36"/>
                    </a:solidFill>
                  </a:tcPr>
                </a:tc>
                <a:extLst>
                  <a:ext uri="{0D108BD9-81ED-4DB2-BD59-A6C34878D82A}">
                    <a16:rowId xmlns:a16="http://schemas.microsoft.com/office/drawing/2014/main" val="1525518896"/>
                  </a:ext>
                </a:extLst>
              </a:tr>
              <a:tr h="370840">
                <a:tc>
                  <a:txBody>
                    <a:bodyPr/>
                    <a:lstStyle/>
                    <a:p>
                      <a:r>
                        <a:rPr lang="en-CA" sz="1400" b="0" i="0" u="none" strike="noStrike" kern="1200" baseline="0" dirty="0" smtClean="0">
                          <a:solidFill>
                            <a:schemeClr val="dk1"/>
                          </a:solidFill>
                          <a:latin typeface="+mn-lt"/>
                          <a:ea typeface="+mn-ea"/>
                          <a:cs typeface="+mn-cs"/>
                        </a:rPr>
                        <a:t>3</a:t>
                      </a:r>
                    </a:p>
                  </a:txBody>
                  <a:tcPr>
                    <a:lnL w="12700" cap="flat" cmpd="sng" algn="ctr">
                      <a:noFill/>
                      <a:prstDash val="solid"/>
                      <a:round/>
                      <a:headEnd type="none" w="med" len="med"/>
                      <a:tailEnd type="none" w="med" len="med"/>
                    </a:lnL>
                    <a:lnR w="6350" cap="flat" cmpd="sng" algn="ctr">
                      <a:solidFill>
                        <a:srgbClr val="F5823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i="0" u="none" strike="noStrike" kern="1200" baseline="0" dirty="0" smtClean="0">
                          <a:solidFill>
                            <a:schemeClr val="dk1"/>
                          </a:solidFill>
                          <a:latin typeface="+mn-lt"/>
                          <a:ea typeface="+mn-ea"/>
                          <a:cs typeface="+mn-cs"/>
                        </a:rPr>
                        <a:t>1 800</a:t>
                      </a:r>
                    </a:p>
                  </a:txBody>
                  <a:tcPr>
                    <a:lnL w="6350" cap="flat" cmpd="sng" algn="ctr">
                      <a:solidFill>
                        <a:srgbClr val="F58236"/>
                      </a:solidFill>
                      <a:prstDash val="solid"/>
                      <a:round/>
                      <a:headEnd type="none" w="med" len="med"/>
                      <a:tailEnd type="none" w="med" len="med"/>
                    </a:lnL>
                    <a:lnR w="6350" cap="flat" cmpd="sng" algn="ctr">
                      <a:solidFill>
                        <a:srgbClr val="F5823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i="0" u="none" strike="noStrike" kern="1200" baseline="0" dirty="0" smtClean="0">
                          <a:solidFill>
                            <a:schemeClr val="dk1"/>
                          </a:solidFill>
                          <a:latin typeface="+mn-lt"/>
                          <a:ea typeface="+mn-ea"/>
                          <a:cs typeface="+mn-cs"/>
                        </a:rPr>
                        <a:t>8-8-8</a:t>
                      </a:r>
                    </a:p>
                  </a:txBody>
                  <a:tcPr>
                    <a:lnL w="6350" cap="flat" cmpd="sng" algn="ctr">
                      <a:solidFill>
                        <a:srgbClr val="F58236"/>
                      </a:solidFill>
                      <a:prstDash val="solid"/>
                      <a:round/>
                      <a:headEnd type="none" w="med" len="med"/>
                      <a:tailEnd type="none" w="med" len="med"/>
                    </a:lnL>
                    <a:lnR w="6350" cap="flat" cmpd="sng" algn="ctr">
                      <a:solidFill>
                        <a:srgbClr val="F5823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i="0" u="none" strike="noStrike" kern="1200" baseline="0" dirty="0" err="1" smtClean="0">
                          <a:solidFill>
                            <a:schemeClr val="dk1"/>
                          </a:solidFill>
                          <a:latin typeface="+mn-lt"/>
                          <a:ea typeface="+mn-ea"/>
                          <a:cs typeface="+mn-cs"/>
                        </a:rPr>
                        <a:t>Collège</a:t>
                      </a:r>
                      <a:r>
                        <a:rPr lang="en-CA" sz="1400" b="0" i="0" u="none" strike="noStrike" kern="1200" baseline="0" dirty="0" smtClean="0">
                          <a:solidFill>
                            <a:schemeClr val="dk1"/>
                          </a:solidFill>
                          <a:latin typeface="+mn-lt"/>
                          <a:ea typeface="+mn-ea"/>
                          <a:cs typeface="+mn-cs"/>
                        </a:rPr>
                        <a:t> </a:t>
                      </a:r>
                      <a:r>
                        <a:rPr lang="en-CA" sz="1400" b="0" i="0" u="none" strike="noStrike" kern="1200" baseline="0" dirty="0" err="1" smtClean="0">
                          <a:solidFill>
                            <a:schemeClr val="dk1"/>
                          </a:solidFill>
                          <a:latin typeface="+mn-lt"/>
                          <a:ea typeface="+mn-ea"/>
                          <a:cs typeface="+mn-cs"/>
                        </a:rPr>
                        <a:t>communautaire</a:t>
                      </a:r>
                      <a:r>
                        <a:rPr lang="en-CA" sz="1400" b="0" i="0" u="none" strike="noStrike" kern="1200" baseline="0" dirty="0" smtClean="0">
                          <a:solidFill>
                            <a:schemeClr val="dk1"/>
                          </a:solidFill>
                          <a:latin typeface="+mn-lt"/>
                          <a:ea typeface="+mn-ea"/>
                          <a:cs typeface="+mn-cs"/>
                        </a:rPr>
                        <a:t> Assiniboine</a:t>
                      </a:r>
                    </a:p>
                  </a:txBody>
                  <a:tcPr>
                    <a:lnL w="6350" cap="flat" cmpd="sng" algn="ctr">
                      <a:solidFill>
                        <a:srgbClr val="F5823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582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8209434"/>
                  </a:ext>
                </a:extLst>
              </a:tr>
            </a:tbl>
          </a:graphicData>
        </a:graphic>
      </p:graphicFrame>
      <p:sp>
        <p:nvSpPr>
          <p:cNvPr id="2" name="Rectangle 1"/>
          <p:cNvSpPr/>
          <p:nvPr/>
        </p:nvSpPr>
        <p:spPr>
          <a:xfrm>
            <a:off x="5225143" y="5607986"/>
            <a:ext cx="6421177" cy="461665"/>
          </a:xfrm>
          <a:prstGeom prst="rect">
            <a:avLst/>
          </a:prstGeom>
        </p:spPr>
        <p:txBody>
          <a:bodyPr wrap="square">
            <a:spAutoFit/>
          </a:bodyPr>
          <a:lstStyle/>
          <a:p>
            <a:r>
              <a:rPr lang="en-CA" sz="1200" dirty="0">
                <a:solidFill>
                  <a:srgbClr val="4F5CD5"/>
                </a:solidFill>
                <a:latin typeface="+mn-lt"/>
                <a:hlinkClick r:id="rId3"/>
              </a:rPr>
              <a:t>https://</a:t>
            </a:r>
            <a:r>
              <a:rPr lang="en-CA" sz="1200" dirty="0" smtClean="0">
                <a:solidFill>
                  <a:srgbClr val="4F5CD5"/>
                </a:solidFill>
                <a:latin typeface="+mn-lt"/>
                <a:hlinkClick r:id="rId3"/>
              </a:rPr>
              <a:t>www.gov.mb.ca/wd/apprenticeship/discover/mbtrades/welder.html</a:t>
            </a:r>
            <a:endParaRPr lang="en-CA" sz="1200" dirty="0" smtClean="0">
              <a:solidFill>
                <a:srgbClr val="4F5CD5"/>
              </a:solidFill>
              <a:latin typeface="+mn-lt"/>
            </a:endParaRPr>
          </a:p>
          <a:p>
            <a:r>
              <a:rPr lang="en-CA" sz="1200" dirty="0"/>
              <a:t>(</a:t>
            </a:r>
            <a:r>
              <a:rPr lang="en-CA" sz="1200" dirty="0" err="1"/>
              <a:t>en</a:t>
            </a:r>
            <a:r>
              <a:rPr lang="en-CA" sz="1200" dirty="0"/>
              <a:t> </a:t>
            </a:r>
            <a:r>
              <a:rPr lang="en-CA" sz="1200" dirty="0" err="1"/>
              <a:t>anglais</a:t>
            </a:r>
            <a:r>
              <a:rPr lang="en-CA" sz="1200" dirty="0"/>
              <a:t> </a:t>
            </a:r>
            <a:r>
              <a:rPr lang="en-CA" sz="1200" dirty="0" err="1"/>
              <a:t>seulement</a:t>
            </a:r>
            <a:r>
              <a:rPr lang="en-CA" sz="1200" dirty="0"/>
              <a:t>)</a:t>
            </a:r>
            <a:endParaRPr lang="en-CA" sz="1200" dirty="0">
              <a:latin typeface="+mn-lt"/>
            </a:endParaRPr>
          </a:p>
        </p:txBody>
      </p:sp>
      <p:sp>
        <p:nvSpPr>
          <p:cNvPr id="6" name="Rectangle 5"/>
          <p:cNvSpPr/>
          <p:nvPr/>
        </p:nvSpPr>
        <p:spPr>
          <a:xfrm>
            <a:off x="5225143" y="1194470"/>
            <a:ext cx="5384800" cy="400110"/>
          </a:xfrm>
          <a:prstGeom prst="rect">
            <a:avLst/>
          </a:prstGeom>
        </p:spPr>
        <p:txBody>
          <a:bodyPr wrap="square">
            <a:spAutoFit/>
          </a:bodyPr>
          <a:lstStyle/>
          <a:p>
            <a:r>
              <a:rPr lang="en-CA" sz="2000" dirty="0" err="1">
                <a:solidFill>
                  <a:srgbClr val="000000"/>
                </a:solidFill>
                <a:latin typeface="Helvetica 45 Light"/>
              </a:rPr>
              <a:t>Exigences</a:t>
            </a:r>
            <a:r>
              <a:rPr lang="en-CA" sz="2000" dirty="0">
                <a:solidFill>
                  <a:srgbClr val="000000"/>
                </a:solidFill>
                <a:latin typeface="Helvetica 45 Light"/>
              </a:rPr>
              <a:t> </a:t>
            </a:r>
            <a:r>
              <a:rPr lang="en-CA" sz="2000" dirty="0" err="1">
                <a:solidFill>
                  <a:srgbClr val="000000"/>
                </a:solidFill>
                <a:latin typeface="Helvetica 45 Light"/>
              </a:rPr>
              <a:t>d’apprentissage</a:t>
            </a:r>
            <a:r>
              <a:rPr lang="en-CA" sz="2000" dirty="0">
                <a:solidFill>
                  <a:srgbClr val="000000"/>
                </a:solidFill>
                <a:latin typeface="Helvetica 45 Light"/>
              </a:rPr>
              <a:t> </a:t>
            </a:r>
            <a:r>
              <a:rPr lang="en-CA" sz="2000" dirty="0" err="1">
                <a:solidFill>
                  <a:srgbClr val="000000"/>
                </a:solidFill>
                <a:latin typeface="Helvetica 45 Light"/>
              </a:rPr>
              <a:t>annuelles</a:t>
            </a:r>
            <a:endParaRPr lang="en-CA" sz="2000" dirty="0"/>
          </a:p>
        </p:txBody>
      </p:sp>
      <p:pic>
        <p:nvPicPr>
          <p:cNvPr id="7" name="Picture 6" descr="Soudeur qui travaille sur un pipeline."/>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2814260"/>
            <a:ext cx="4787154" cy="4043740"/>
          </a:xfrm>
          <a:prstGeom prst="rect">
            <a:avLst/>
          </a:prstGeom>
        </p:spPr>
      </p:pic>
    </p:spTree>
    <p:extLst>
      <p:ext uri="{BB962C8B-B14F-4D97-AF65-F5344CB8AC3E}">
        <p14:creationId xmlns:p14="http://schemas.microsoft.com/office/powerpoint/2010/main" val="1318780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3" name="Picture 2" descr="Jeune apprentie qui soude de l’acier avec une meuleuse dans un ateli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6832600"/>
          </a:xfrm>
          <a:prstGeom prst="rect">
            <a:avLst/>
          </a:prstGeom>
        </p:spPr>
      </p:pic>
      <p:sp>
        <p:nvSpPr>
          <p:cNvPr id="6" name="Title 7"/>
          <p:cNvSpPr>
            <a:spLocks noGrp="1"/>
          </p:cNvSpPr>
          <p:nvPr>
            <p:ph type="title"/>
          </p:nvPr>
        </p:nvSpPr>
        <p:spPr>
          <a:xfrm>
            <a:off x="6155871" y="1816100"/>
            <a:ext cx="6283872" cy="3746500"/>
          </a:xfrm>
          <a:solidFill>
            <a:schemeClr val="tx1">
              <a:alpha val="85000"/>
            </a:schemeClr>
          </a:solidFill>
        </p:spPr>
        <p:txBody>
          <a:bodyPr lIns="900000" rIns="900000"/>
          <a:lstStyle/>
          <a:p>
            <a:pPr lvl="0">
              <a:spcBef>
                <a:spcPts val="0"/>
              </a:spcBef>
            </a:pPr>
            <a:r>
              <a:rPr lang="fr-FR" sz="2100" b="0" dirty="0">
                <a:solidFill>
                  <a:srgbClr val="FFFFFF"/>
                </a:solidFill>
                <a:ea typeface="+mn-ea"/>
                <a:cs typeface="+mn-cs"/>
              </a:rPr>
              <a:t>L’organisme </a:t>
            </a:r>
            <a:r>
              <a:rPr lang="fr-FR" sz="2100" dirty="0">
                <a:solidFill>
                  <a:srgbClr val="FFFFFF"/>
                </a:solidFill>
                <a:ea typeface="+mn-ea"/>
                <a:cs typeface="+mn-cs"/>
              </a:rPr>
              <a:t>OFFICE TO ADVANCE WOMEN APPRENTICES MANITOBA </a:t>
            </a:r>
            <a:r>
              <a:rPr lang="fr-FR" sz="2100" b="0" dirty="0">
                <a:solidFill>
                  <a:srgbClr val="FFFFFF"/>
                </a:solidFill>
                <a:ea typeface="+mn-ea"/>
                <a:cs typeface="+mn-cs"/>
              </a:rPr>
              <a:t>(Le Bureau pour </a:t>
            </a:r>
            <a:r>
              <a:rPr lang="fr-FR" sz="2100" b="0" dirty="0" smtClean="0">
                <a:solidFill>
                  <a:srgbClr val="FFFFFF"/>
                </a:solidFill>
                <a:ea typeface="+mn-ea"/>
                <a:cs typeface="+mn-cs"/>
              </a:rPr>
              <a:t>l'avancement des apprenties — </a:t>
            </a:r>
            <a:r>
              <a:rPr lang="fr-FR" sz="2100" b="0" dirty="0">
                <a:solidFill>
                  <a:srgbClr val="FFFFFF"/>
                </a:solidFill>
                <a:ea typeface="+mn-ea"/>
                <a:cs typeface="+mn-cs"/>
              </a:rPr>
              <a:t>cet organisme existe seulement en anglais au Manitoba) a été créé pour promouvoir les métiers spécialisés auprès des femmes et soutenir les travailleuses des métiers de la construction.</a:t>
            </a:r>
            <a:endParaRPr lang="en-CA" sz="2100" b="0" dirty="0">
              <a:solidFill>
                <a:srgbClr val="FFFFFF"/>
              </a:solidFill>
              <a:ea typeface="+mn-ea"/>
              <a:cs typeface="+mn-cs"/>
            </a:endParaRPr>
          </a:p>
        </p:txBody>
      </p:sp>
    </p:spTree>
    <p:extLst>
      <p:ext uri="{BB962C8B-B14F-4D97-AF65-F5344CB8AC3E}">
        <p14:creationId xmlns:p14="http://schemas.microsoft.com/office/powerpoint/2010/main" val="962712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 pieds debout sur du béton avec des flèches peintes tout autour pointant dans différentes directions."/>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72572"/>
            <a:ext cx="12192000" cy="6930571"/>
          </a:xfrm>
          <a:prstGeom prst="rect">
            <a:avLst/>
          </a:prstGeom>
        </p:spPr>
      </p:pic>
      <p:sp>
        <p:nvSpPr>
          <p:cNvPr id="3" name="Content Placeholder 2"/>
          <p:cNvSpPr>
            <a:spLocks noGrp="1"/>
          </p:cNvSpPr>
          <p:nvPr>
            <p:ph idx="1"/>
          </p:nvPr>
        </p:nvSpPr>
        <p:spPr>
          <a:xfrm>
            <a:off x="-159656" y="273679"/>
            <a:ext cx="12772570" cy="3155321"/>
          </a:xfrm>
          <a:solidFill>
            <a:schemeClr val="tx1">
              <a:alpha val="85000"/>
            </a:schemeClr>
          </a:solidFill>
        </p:spPr>
        <p:txBody>
          <a:bodyPr lIns="1440000" tIns="180000" rIns="1440000" bIns="180000"/>
          <a:lstStyle/>
          <a:p>
            <a:pPr marL="0" indent="0" algn="ctr">
              <a:spcBef>
                <a:spcPts val="0"/>
              </a:spcBef>
              <a:spcAft>
                <a:spcPts val="1200"/>
              </a:spcAft>
              <a:buNone/>
            </a:pPr>
            <a:r>
              <a:rPr lang="fr-FR" sz="3600" dirty="0">
                <a:solidFill>
                  <a:schemeClr val="bg1"/>
                </a:solidFill>
              </a:rPr>
              <a:t>Le Programme d’apprentissage au secondaire propose aux élèves de 10</a:t>
            </a:r>
            <a:r>
              <a:rPr lang="fr-FR" sz="3600" baseline="30000" dirty="0">
                <a:solidFill>
                  <a:schemeClr val="bg1"/>
                </a:solidFill>
              </a:rPr>
              <a:t>e</a:t>
            </a:r>
            <a:r>
              <a:rPr lang="fr-FR" sz="3600" dirty="0">
                <a:solidFill>
                  <a:schemeClr val="bg1"/>
                </a:solidFill>
              </a:rPr>
              <a:t> à 12</a:t>
            </a:r>
            <a:r>
              <a:rPr lang="fr-FR" sz="3600" baseline="30000" dirty="0">
                <a:solidFill>
                  <a:schemeClr val="bg1"/>
                </a:solidFill>
              </a:rPr>
              <a:t>e</a:t>
            </a:r>
            <a:r>
              <a:rPr lang="fr-FR" sz="3600" dirty="0">
                <a:solidFill>
                  <a:schemeClr val="bg1"/>
                </a:solidFill>
              </a:rPr>
              <a:t> année un parcours pour explorer les rouages d’un métier spécialisé tout en obtenant les crédits d’études exigibles pour obtenir leur diplôme.</a:t>
            </a:r>
            <a:endParaRPr lang="en-CA" sz="3600" dirty="0">
              <a:solidFill>
                <a:schemeClr val="bg1"/>
              </a:solidFill>
            </a:endParaRPr>
          </a:p>
        </p:txBody>
      </p:sp>
    </p:spTree>
    <p:extLst>
      <p:ext uri="{BB962C8B-B14F-4D97-AF65-F5344CB8AC3E}">
        <p14:creationId xmlns:p14="http://schemas.microsoft.com/office/powerpoint/2010/main" val="2927849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BCE">
            <a:alpha val="50000"/>
          </a:srgbClr>
        </a:solidFill>
        <a:effectLst/>
      </p:bgPr>
    </p:bg>
    <p:spTree>
      <p:nvGrpSpPr>
        <p:cNvPr id="1" name=""/>
        <p:cNvGrpSpPr/>
        <p:nvPr/>
      </p:nvGrpSpPr>
      <p:grpSpPr>
        <a:xfrm>
          <a:off x="0" y="0"/>
          <a:ext cx="0" cy="0"/>
          <a:chOff x="0" y="0"/>
          <a:chExt cx="0" cy="0"/>
        </a:xfrm>
      </p:grpSpPr>
      <p:sp>
        <p:nvSpPr>
          <p:cNvPr id="5" name="Rectangle 4"/>
          <p:cNvSpPr/>
          <p:nvPr/>
        </p:nvSpPr>
        <p:spPr>
          <a:xfrm>
            <a:off x="7561943" y="0"/>
            <a:ext cx="463005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Une élève soudeuse."/>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350908" cy="6858000"/>
          </a:xfrm>
          <a:prstGeom prst="rect">
            <a:avLst/>
          </a:prstGeom>
        </p:spPr>
      </p:pic>
      <p:sp>
        <p:nvSpPr>
          <p:cNvPr id="7" name="Content Placeholder 2"/>
          <p:cNvSpPr txBox="1">
            <a:spLocks/>
          </p:cNvSpPr>
          <p:nvPr/>
        </p:nvSpPr>
        <p:spPr bwMode="auto">
          <a:xfrm>
            <a:off x="6155870" y="3065372"/>
            <a:ext cx="6457043" cy="2075588"/>
          </a:xfrm>
          <a:prstGeom prst="rect">
            <a:avLst/>
          </a:prstGeom>
          <a:solidFill>
            <a:schemeClr val="tx1">
              <a:alpha val="85000"/>
            </a:schemeClr>
          </a:solidFill>
          <a:ln w="9525">
            <a:noFill/>
            <a:miter lim="800000"/>
            <a:headEnd/>
            <a:tailEnd/>
          </a:ln>
          <a:effectLst/>
        </p:spPr>
        <p:txBody>
          <a:bodyPr vert="horz" wrap="square" lIns="900000" tIns="180000" rIns="900000" bIns="18000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buNone/>
            </a:pPr>
            <a:r>
              <a:rPr lang="fr-FR" b="1" kern="0" dirty="0">
                <a:solidFill>
                  <a:srgbClr val="FFFFFF"/>
                </a:solidFill>
              </a:rPr>
              <a:t>APPRENEZ UN MÉTIER SPÉCIALISÉ À TITRE D’APPRENTI OU D’APPRENTIE.</a:t>
            </a:r>
            <a:endParaRPr lang="en-CA" b="1" kern="0" dirty="0">
              <a:solidFill>
                <a:srgbClr val="FFFFFF"/>
              </a:solidFill>
            </a:endParaRPr>
          </a:p>
        </p:txBody>
      </p:sp>
    </p:spTree>
    <p:extLst>
      <p:ext uri="{BB962C8B-B14F-4D97-AF65-F5344CB8AC3E}">
        <p14:creationId xmlns:p14="http://schemas.microsoft.com/office/powerpoint/2010/main" val="3155640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 name="Picture 1" descr="Un briqueteur construisant un mur en brique."/>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4515"/>
            <a:ext cx="12191518" cy="6850743"/>
          </a:xfrm>
          <a:prstGeom prst="rect">
            <a:avLst/>
          </a:prstGeom>
        </p:spPr>
      </p:pic>
      <p:sp>
        <p:nvSpPr>
          <p:cNvPr id="6" name="Content Placeholder 2"/>
          <p:cNvSpPr txBox="1">
            <a:spLocks/>
          </p:cNvSpPr>
          <p:nvPr/>
        </p:nvSpPr>
        <p:spPr bwMode="auto">
          <a:xfrm>
            <a:off x="6045200" y="3065371"/>
            <a:ext cx="6567713" cy="2664869"/>
          </a:xfrm>
          <a:prstGeom prst="rect">
            <a:avLst/>
          </a:prstGeom>
          <a:solidFill>
            <a:schemeClr val="tx1">
              <a:alpha val="85000"/>
            </a:schemeClr>
          </a:solidFill>
          <a:ln w="9525">
            <a:noFill/>
            <a:miter lim="800000"/>
            <a:headEnd/>
            <a:tailEnd/>
          </a:ln>
          <a:effectLst/>
        </p:spPr>
        <p:txBody>
          <a:bodyPr vert="horz" wrap="square" lIns="792000" tIns="180000" rIns="900000" bIns="18000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61"/>
              </a:spcBef>
              <a:buNone/>
            </a:pPr>
            <a:r>
              <a:rPr lang="fr-FR" sz="2800" dirty="0">
                <a:solidFill>
                  <a:srgbClr val="FFFFFF"/>
                </a:solidFill>
                <a:cs typeface="Arial"/>
              </a:rPr>
              <a:t>Un MÉTIER SPÉCIALISÉ est une avenue professionnelle qui combine le travail pratique et des connaissances et compétences spécialisées.</a:t>
            </a:r>
            <a:endParaRPr lang="en-CA" sz="2800" dirty="0">
              <a:cs typeface="Arial"/>
            </a:endParaRPr>
          </a:p>
        </p:txBody>
      </p:sp>
    </p:spTree>
    <p:extLst>
      <p:ext uri="{BB962C8B-B14F-4D97-AF65-F5344CB8AC3E}">
        <p14:creationId xmlns:p14="http://schemas.microsoft.com/office/powerpoint/2010/main" val="3025451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e personne qui porte un casque protecteur et regarde une grue."/>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5" name="Content Placeholder 2"/>
          <p:cNvSpPr>
            <a:spLocks noGrp="1"/>
          </p:cNvSpPr>
          <p:nvPr>
            <p:ph idx="1"/>
          </p:nvPr>
        </p:nvSpPr>
        <p:spPr>
          <a:xfrm>
            <a:off x="-595087" y="3065372"/>
            <a:ext cx="6137727" cy="1874928"/>
          </a:xfrm>
          <a:solidFill>
            <a:schemeClr val="tx1">
              <a:alpha val="85000"/>
            </a:schemeClr>
          </a:solidFill>
        </p:spPr>
        <p:txBody>
          <a:bodyPr lIns="1440000" tIns="180000" rIns="900000" bIns="180000" anchor="ctr" anchorCtr="0"/>
          <a:lstStyle/>
          <a:p>
            <a:pPr marL="0" indent="0" algn="r">
              <a:spcBef>
                <a:spcPts val="0"/>
              </a:spcBef>
              <a:spcAft>
                <a:spcPts val="1200"/>
              </a:spcAft>
              <a:buNone/>
            </a:pPr>
            <a:r>
              <a:rPr lang="en-CA" sz="4000" b="1" dirty="0" err="1">
                <a:solidFill>
                  <a:srgbClr val="FFFFFF"/>
                </a:solidFill>
                <a:ea typeface="+mj-ea"/>
                <a:cs typeface="+mj-cs"/>
              </a:rPr>
              <a:t>Pourquoi</a:t>
            </a:r>
            <a:r>
              <a:rPr lang="en-CA" sz="4000" b="1" dirty="0">
                <a:solidFill>
                  <a:srgbClr val="FFFFFF"/>
                </a:solidFill>
                <a:ea typeface="+mj-ea"/>
                <a:cs typeface="+mj-cs"/>
              </a:rPr>
              <a:t> </a:t>
            </a:r>
            <a:r>
              <a:rPr lang="en-CA" sz="4000" b="1" dirty="0" err="1">
                <a:solidFill>
                  <a:srgbClr val="FFFFFF"/>
                </a:solidFill>
                <a:ea typeface="+mj-ea"/>
                <a:cs typeface="+mj-cs"/>
              </a:rPr>
              <a:t>apprendre</a:t>
            </a:r>
            <a:r>
              <a:rPr lang="en-CA" sz="4000" b="1" dirty="0">
                <a:solidFill>
                  <a:srgbClr val="FFFFFF"/>
                </a:solidFill>
                <a:ea typeface="+mj-ea"/>
                <a:cs typeface="+mj-cs"/>
              </a:rPr>
              <a:t> un métier?</a:t>
            </a:r>
            <a:endParaRPr lang="en-CA" sz="4000" dirty="0">
              <a:solidFill>
                <a:schemeClr val="bg1"/>
              </a:solidFill>
            </a:endParaRPr>
          </a:p>
        </p:txBody>
      </p:sp>
    </p:spTree>
    <p:extLst>
      <p:ext uri="{BB962C8B-B14F-4D97-AF65-F5344CB8AC3E}">
        <p14:creationId xmlns:p14="http://schemas.microsoft.com/office/powerpoint/2010/main" val="4056431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descr="Deux étudiants en technologie de soudure."/>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7053943"/>
          </a:xfrm>
          <a:prstGeom prst="rect">
            <a:avLst/>
          </a:prstGeom>
        </p:spPr>
      </p:pic>
      <p:sp>
        <p:nvSpPr>
          <p:cNvPr id="7" name="Content Placeholder 2"/>
          <p:cNvSpPr txBox="1">
            <a:spLocks/>
          </p:cNvSpPr>
          <p:nvPr/>
        </p:nvSpPr>
        <p:spPr bwMode="auto">
          <a:xfrm>
            <a:off x="6155870" y="3065372"/>
            <a:ext cx="6457043" cy="2012814"/>
          </a:xfrm>
          <a:prstGeom prst="rect">
            <a:avLst/>
          </a:prstGeom>
          <a:solidFill>
            <a:schemeClr val="tx1">
              <a:alpha val="85000"/>
            </a:schemeClr>
          </a:solidFill>
          <a:ln w="9525">
            <a:noFill/>
            <a:miter lim="800000"/>
            <a:headEnd/>
            <a:tailEnd/>
          </a:ln>
          <a:effectLst/>
        </p:spPr>
        <p:txBody>
          <a:bodyPr vert="horz" wrap="square" lIns="864000" tIns="180000" rIns="900000" bIns="18000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fr-FR" sz="3600" b="1" dirty="0" smtClean="0">
                <a:solidFill>
                  <a:schemeClr val="bg1"/>
                </a:solidFill>
              </a:rPr>
              <a:t>TRAVAILLER AVEC SES MAINS, SA TÊTE ET SON CŒUR.</a:t>
            </a:r>
            <a:endParaRPr lang="en-CA" sz="3600" dirty="0">
              <a:solidFill>
                <a:schemeClr val="bg1"/>
              </a:solidFill>
            </a:endParaRPr>
          </a:p>
        </p:txBody>
      </p:sp>
    </p:spTree>
    <p:extLst>
      <p:ext uri="{BB962C8B-B14F-4D97-AF65-F5344CB8AC3E}">
        <p14:creationId xmlns:p14="http://schemas.microsoft.com/office/powerpoint/2010/main" val="2917488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6" name="Picture 5" descr="Un apprenti qui travail à l’extérieu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27214"/>
            <a:ext cx="12192000" cy="6890658"/>
          </a:xfrm>
          <a:prstGeom prst="rect">
            <a:avLst/>
          </a:prstGeom>
        </p:spPr>
      </p:pic>
      <p:sp>
        <p:nvSpPr>
          <p:cNvPr id="7" name="Content Placeholder 2"/>
          <p:cNvSpPr txBox="1">
            <a:spLocks/>
          </p:cNvSpPr>
          <p:nvPr/>
        </p:nvSpPr>
        <p:spPr bwMode="auto">
          <a:xfrm>
            <a:off x="6155870" y="3065372"/>
            <a:ext cx="6457043" cy="2012814"/>
          </a:xfrm>
          <a:prstGeom prst="rect">
            <a:avLst/>
          </a:prstGeom>
          <a:solidFill>
            <a:schemeClr val="tx1">
              <a:alpha val="85000"/>
            </a:schemeClr>
          </a:solidFill>
          <a:ln w="9525">
            <a:noFill/>
            <a:miter lim="800000"/>
            <a:headEnd/>
            <a:tailEnd/>
          </a:ln>
          <a:effectLst/>
        </p:spPr>
        <p:txBody>
          <a:bodyPr vert="horz" wrap="square" lIns="900000" tIns="180000" rIns="900000" bIns="18000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CA" sz="3600" b="1" dirty="0">
                <a:solidFill>
                  <a:schemeClr val="bg1"/>
                </a:solidFill>
              </a:rPr>
              <a:t>RÉSOUDRE DES PROBLÈMES.</a:t>
            </a:r>
            <a:endParaRPr lang="en-CA" sz="3600" dirty="0">
              <a:solidFill>
                <a:schemeClr val="bg1"/>
              </a:solidFill>
            </a:endParaRPr>
          </a:p>
        </p:txBody>
      </p:sp>
    </p:spTree>
    <p:extLst>
      <p:ext uri="{BB962C8B-B14F-4D97-AF65-F5344CB8AC3E}">
        <p14:creationId xmlns:p14="http://schemas.microsoft.com/office/powerpoint/2010/main" val="1580314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governmen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government</Template>
  <TotalTime>0</TotalTime>
  <Words>1204</Words>
  <Application>Microsoft Office PowerPoint</Application>
  <PresentationFormat>Widescreen</PresentationFormat>
  <Paragraphs>223</Paragraphs>
  <Slides>36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Helvetica 45 Light</vt:lpstr>
      <vt:lpstr>Times New Roman</vt:lpstr>
      <vt:lpstr>government</vt:lpstr>
      <vt:lpstr>Programme d’apprentissage au secondaire</vt:lpstr>
      <vt:lpstr>Remarques à l’intention des éducateurs du Programme d’apprentissage au secondaire</vt:lpstr>
      <vt:lpstr>Quels métiers la présentation décrit-elle?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RECHERCHEZ DES POSSIBILITÉS D’AVANCEMENT.</vt:lpstr>
      <vt:lpstr>TRAVAILLEZ EN PLEIN AIR.</vt:lpstr>
      <vt:lpstr>PowerPoint Presentation</vt:lpstr>
      <vt:lpstr>TROUVEZ UN SENTIMENT D’ACCOMPLISSEMENT.</vt:lpstr>
      <vt:lpstr>BÂTISSEZ VOTRE AVENIR.</vt:lpstr>
      <vt:lpstr>Au Manitoba, on pratique  plus de 55 métiers.</vt:lpstr>
      <vt:lpstr>Divers parcours vers la pratique d’un métier</vt:lpstr>
      <vt:lpstr>PowerPoint Presentation</vt:lpstr>
      <vt:lpstr>PowerPoint Presentation</vt:lpstr>
      <vt:lpstr>Découvrez un métier fait pour vous</vt:lpstr>
      <vt:lpstr>PowerPoint Presentation</vt:lpstr>
      <vt:lpstr>OUVRIER QUALIFIÉ Une personne qui détient un certificat professionnel dans un métier désigné.</vt:lpstr>
      <vt:lpstr>PowerPoint Presentation</vt:lpstr>
      <vt:lpstr>PowerPoint Presentation</vt:lpstr>
      <vt:lpstr>PowerPoint Presentation</vt:lpstr>
      <vt:lpstr>MÉTIERS À RECONNAISSANCE PROFESSIONNELLE FACULTATIVE Un certificat professionnel n’est pas exigé pour travailler au Manitoba.</vt:lpstr>
      <vt:lpstr>La mention SCEAU ROUGE sur un certificat indique que sa ou son titulaire satisfait aux normes nationales du métier, ce qui lui procure une reconnaissance et le droit de travailler partout au Canada.</vt:lpstr>
      <vt:lpstr>LES MÉTIERS SCEAU ROUGE AU CANADA</vt:lpstr>
      <vt:lpstr>PowerPoint Presentation</vt:lpstr>
      <vt:lpstr>PowerPoint Presentation</vt:lpstr>
      <vt:lpstr>PowerPoint Presentation</vt:lpstr>
      <vt:lpstr>L’organisme OFFICE TO ADVANCE WOMEN APPRENTICES MANITOBA (Le Bureau pour l'avancement des apprenties — cet organisme existe seulement en anglais au Manitoba) a été créé pour promouvoir les métiers spécialisés auprès des femmes et soutenir les travailleuses des métiers de la construction.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2022-11-09T17:41:12Z</dcterms:created>
  <dcterms:modified xsi:type="dcterms:W3CDTF">2022-11-09T17:45:58Z</dcterms:modified>
</cp:coreProperties>
</file>